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74" r:id="rId3"/>
    <p:sldId id="257" r:id="rId4"/>
    <p:sldId id="596" r:id="rId5"/>
    <p:sldId id="606" r:id="rId6"/>
    <p:sldId id="262" r:id="rId7"/>
    <p:sldId id="267" r:id="rId8"/>
    <p:sldId id="605" r:id="rId9"/>
    <p:sldId id="265" r:id="rId10"/>
    <p:sldId id="595" r:id="rId11"/>
    <p:sldId id="266" r:id="rId12"/>
    <p:sldId id="277" r:id="rId13"/>
    <p:sldId id="276" r:id="rId14"/>
    <p:sldId id="275" r:id="rId15"/>
    <p:sldId id="264" r:id="rId16"/>
    <p:sldId id="600" r:id="rId17"/>
    <p:sldId id="601" r:id="rId18"/>
    <p:sldId id="273" r:id="rId19"/>
    <p:sldId id="260" r:id="rId20"/>
    <p:sldId id="598" r:id="rId21"/>
    <p:sldId id="281" r:id="rId22"/>
    <p:sldId id="282" r:id="rId23"/>
    <p:sldId id="278" r:id="rId24"/>
    <p:sldId id="280" r:id="rId25"/>
    <p:sldId id="272" r:id="rId26"/>
    <p:sldId id="271" r:id="rId27"/>
    <p:sldId id="597" r:id="rId28"/>
    <p:sldId id="269" r:id="rId29"/>
    <p:sldId id="270" r:id="rId30"/>
    <p:sldId id="283" r:id="rId31"/>
    <p:sldId id="599" r:id="rId32"/>
    <p:sldId id="279" r:id="rId33"/>
    <p:sldId id="604" r:id="rId34"/>
    <p:sldId id="263" r:id="rId35"/>
    <p:sldId id="5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3300"/>
    <a:srgbClr val="4472E1"/>
    <a:srgbClr val="4472FA"/>
    <a:srgbClr val="4472C8"/>
    <a:srgbClr val="4472C4"/>
    <a:srgbClr val="0073E6"/>
    <a:srgbClr val="1D8EFF"/>
    <a:srgbClr val="5BA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01" autoAdjust="0"/>
  </p:normalViewPr>
  <p:slideViewPr>
    <p:cSldViewPr snapToGrid="0">
      <p:cViewPr varScale="1">
        <p:scale>
          <a:sx n="76" d="100"/>
          <a:sy n="76" d="100"/>
        </p:scale>
        <p:origin x="942" y="2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42C0E-D9BB-4E8D-BE2C-219F8DDE8A83}"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D2CB1-452A-4D57-935C-E88832943376}" type="slidenum">
              <a:rPr lang="en-US" smtClean="0"/>
              <a:t>‹#›</a:t>
            </a:fld>
            <a:endParaRPr lang="en-US"/>
          </a:p>
        </p:txBody>
      </p:sp>
    </p:spTree>
    <p:extLst>
      <p:ext uri="{BB962C8B-B14F-4D97-AF65-F5344CB8AC3E}">
        <p14:creationId xmlns:p14="http://schemas.microsoft.com/office/powerpoint/2010/main" val="233160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 Power”?</a:t>
            </a:r>
          </a:p>
        </p:txBody>
      </p:sp>
      <p:sp>
        <p:nvSpPr>
          <p:cNvPr id="4" name="Slide Number Placeholder 3"/>
          <p:cNvSpPr>
            <a:spLocks noGrp="1"/>
          </p:cNvSpPr>
          <p:nvPr>
            <p:ph type="sldNum" sz="quarter" idx="5"/>
          </p:nvPr>
        </p:nvSpPr>
        <p:spPr/>
        <p:txBody>
          <a:bodyPr/>
          <a:lstStyle/>
          <a:p>
            <a:fld id="{C5DD2CB1-452A-4D57-935C-E88832943376}" type="slidenum">
              <a:rPr lang="en-US" smtClean="0"/>
              <a:t>16</a:t>
            </a:fld>
            <a:endParaRPr lang="en-US"/>
          </a:p>
        </p:txBody>
      </p:sp>
    </p:spTree>
    <p:extLst>
      <p:ext uri="{BB962C8B-B14F-4D97-AF65-F5344CB8AC3E}">
        <p14:creationId xmlns:p14="http://schemas.microsoft.com/office/powerpoint/2010/main" val="382718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09C8-969A-2AF3-D722-7AA07EB08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E5FBC-FF87-B5B8-A6C5-32906B8ED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345086-FB9C-2FBE-D625-2F704B6A4551}"/>
              </a:ext>
            </a:extLst>
          </p:cNvPr>
          <p:cNvSpPr>
            <a:spLocks noGrp="1"/>
          </p:cNvSpPr>
          <p:nvPr>
            <p:ph type="dt" sz="half" idx="10"/>
          </p:nvPr>
        </p:nvSpPr>
        <p:spPr/>
        <p:txBody>
          <a:bodyPr/>
          <a:lstStyle/>
          <a:p>
            <a:fld id="{DE55CD1A-B67B-4F4D-8742-A0FD84DF34DE}" type="datetime1">
              <a:rPr lang="en-US" smtClean="0"/>
              <a:t>9/29/2025</a:t>
            </a:fld>
            <a:endParaRPr lang="en-US"/>
          </a:p>
        </p:txBody>
      </p:sp>
      <p:sp>
        <p:nvSpPr>
          <p:cNvPr id="5" name="Footer Placeholder 4">
            <a:extLst>
              <a:ext uri="{FF2B5EF4-FFF2-40B4-BE49-F238E27FC236}">
                <a16:creationId xmlns:a16="http://schemas.microsoft.com/office/drawing/2014/main" id="{8BCD3F23-1331-283F-A6E2-0FFE54CBC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050B5-B055-E9EB-CDFA-97E0CE606D46}"/>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157162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9549-80B3-0444-1C94-1102D393F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0827D2-D5E0-1F4A-256D-0AB87F58F2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5E958-FAD2-D251-5EC6-91833F864A40}"/>
              </a:ext>
            </a:extLst>
          </p:cNvPr>
          <p:cNvSpPr>
            <a:spLocks noGrp="1"/>
          </p:cNvSpPr>
          <p:nvPr>
            <p:ph type="dt" sz="half" idx="10"/>
          </p:nvPr>
        </p:nvSpPr>
        <p:spPr/>
        <p:txBody>
          <a:bodyPr/>
          <a:lstStyle/>
          <a:p>
            <a:fld id="{B37855DA-84D4-401D-B035-5D18E96A80F6}" type="datetime1">
              <a:rPr lang="en-US" smtClean="0"/>
              <a:t>9/29/2025</a:t>
            </a:fld>
            <a:endParaRPr lang="en-US"/>
          </a:p>
        </p:txBody>
      </p:sp>
      <p:sp>
        <p:nvSpPr>
          <p:cNvPr id="5" name="Footer Placeholder 4">
            <a:extLst>
              <a:ext uri="{FF2B5EF4-FFF2-40B4-BE49-F238E27FC236}">
                <a16:creationId xmlns:a16="http://schemas.microsoft.com/office/drawing/2014/main" id="{6AB1EED4-2D3F-401C-C021-286730C04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7022F-AD67-0F2F-2385-A4C53DF56F0B}"/>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170486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21C2-812D-45F2-47C3-E4C4340B67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D8C489-2FD0-7D78-2DAF-FD83C65CE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34F89-7B16-914D-A7FC-425F74D1171F}"/>
              </a:ext>
            </a:extLst>
          </p:cNvPr>
          <p:cNvSpPr>
            <a:spLocks noGrp="1"/>
          </p:cNvSpPr>
          <p:nvPr>
            <p:ph type="dt" sz="half" idx="10"/>
          </p:nvPr>
        </p:nvSpPr>
        <p:spPr/>
        <p:txBody>
          <a:bodyPr/>
          <a:lstStyle/>
          <a:p>
            <a:fld id="{1FF2D0BB-73EE-4C54-98D2-EE53D7D0336B}" type="datetime1">
              <a:rPr lang="en-US" smtClean="0"/>
              <a:t>9/29/2025</a:t>
            </a:fld>
            <a:endParaRPr lang="en-US"/>
          </a:p>
        </p:txBody>
      </p:sp>
      <p:sp>
        <p:nvSpPr>
          <p:cNvPr id="5" name="Footer Placeholder 4">
            <a:extLst>
              <a:ext uri="{FF2B5EF4-FFF2-40B4-BE49-F238E27FC236}">
                <a16:creationId xmlns:a16="http://schemas.microsoft.com/office/drawing/2014/main" id="{81EB240F-755C-777D-D97C-EC31E4BAF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6F187-9292-DCFF-B237-9F8E02D2E90B}"/>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2262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E4DA-E142-B698-2BE0-7896C5B18F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E4ABF-B537-C097-FED5-E1DAC789B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C4008-7278-F253-2E81-A409EDAC3324}"/>
              </a:ext>
            </a:extLst>
          </p:cNvPr>
          <p:cNvSpPr>
            <a:spLocks noGrp="1"/>
          </p:cNvSpPr>
          <p:nvPr>
            <p:ph type="dt" sz="half" idx="10"/>
          </p:nvPr>
        </p:nvSpPr>
        <p:spPr/>
        <p:txBody>
          <a:bodyPr/>
          <a:lstStyle/>
          <a:p>
            <a:fld id="{DB55D196-996C-4A5C-B338-EC29ABE5D1EC}" type="datetime1">
              <a:rPr lang="en-US" smtClean="0"/>
              <a:t>9/29/2025</a:t>
            </a:fld>
            <a:endParaRPr lang="en-US"/>
          </a:p>
        </p:txBody>
      </p:sp>
      <p:sp>
        <p:nvSpPr>
          <p:cNvPr id="5" name="Footer Placeholder 4">
            <a:extLst>
              <a:ext uri="{FF2B5EF4-FFF2-40B4-BE49-F238E27FC236}">
                <a16:creationId xmlns:a16="http://schemas.microsoft.com/office/drawing/2014/main" id="{B313F89D-F749-7DB8-48CC-E8DA24BE1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E4B93-14C8-E473-98FD-32E49D7F5300}"/>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dirty="0"/>
          </a:p>
        </p:txBody>
      </p:sp>
    </p:spTree>
    <p:extLst>
      <p:ext uri="{BB962C8B-B14F-4D97-AF65-F5344CB8AC3E}">
        <p14:creationId xmlns:p14="http://schemas.microsoft.com/office/powerpoint/2010/main" val="9617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8D71-8CD5-B51D-0F7C-80F9AAA0A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96A2DC-099C-1454-F5F0-A3E35B5C7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BEC80-4D05-84E0-ECF2-BEEE03CA2BEA}"/>
              </a:ext>
            </a:extLst>
          </p:cNvPr>
          <p:cNvSpPr>
            <a:spLocks noGrp="1"/>
          </p:cNvSpPr>
          <p:nvPr>
            <p:ph type="dt" sz="half" idx="10"/>
          </p:nvPr>
        </p:nvSpPr>
        <p:spPr/>
        <p:txBody>
          <a:bodyPr/>
          <a:lstStyle/>
          <a:p>
            <a:fld id="{29907129-1240-48DE-808A-D3F670F48FDD}" type="datetime1">
              <a:rPr lang="en-US" smtClean="0"/>
              <a:t>9/29/2025</a:t>
            </a:fld>
            <a:endParaRPr lang="en-US"/>
          </a:p>
        </p:txBody>
      </p:sp>
      <p:sp>
        <p:nvSpPr>
          <p:cNvPr id="5" name="Footer Placeholder 4">
            <a:extLst>
              <a:ext uri="{FF2B5EF4-FFF2-40B4-BE49-F238E27FC236}">
                <a16:creationId xmlns:a16="http://schemas.microsoft.com/office/drawing/2014/main" id="{D1D070FD-38B5-5ABF-6C4D-8B52103AB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3DFE6-67F1-2316-C9D7-0AD7A16D2574}"/>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35073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A2F2-A640-25F2-0B6C-8FAFC1B51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77B7-AE10-0C2E-F3AE-D0CB050CA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1E20F-7BDB-781A-68C3-451914A452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81213-3A3E-2143-CE69-9197452B1C55}"/>
              </a:ext>
            </a:extLst>
          </p:cNvPr>
          <p:cNvSpPr>
            <a:spLocks noGrp="1"/>
          </p:cNvSpPr>
          <p:nvPr>
            <p:ph type="dt" sz="half" idx="10"/>
          </p:nvPr>
        </p:nvSpPr>
        <p:spPr/>
        <p:txBody>
          <a:bodyPr/>
          <a:lstStyle/>
          <a:p>
            <a:fld id="{332C2079-DDB5-4F0C-8112-A53DDE15A1BA}" type="datetime1">
              <a:rPr lang="en-US" smtClean="0"/>
              <a:t>9/29/2025</a:t>
            </a:fld>
            <a:endParaRPr lang="en-US"/>
          </a:p>
        </p:txBody>
      </p:sp>
      <p:sp>
        <p:nvSpPr>
          <p:cNvPr id="6" name="Footer Placeholder 5">
            <a:extLst>
              <a:ext uri="{FF2B5EF4-FFF2-40B4-BE49-F238E27FC236}">
                <a16:creationId xmlns:a16="http://schemas.microsoft.com/office/drawing/2014/main" id="{531D6F3D-D685-B0FE-69BF-BE2DE6D10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EDDC2-056A-E311-BF11-FC5D802F48CF}"/>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136478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AFE7-0587-A802-4D51-C9DA1E0632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0A9FB2-603B-B8A6-A54C-7E6511F5D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28879E-43BF-36F2-4D41-225B643E4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0F7E23-5804-36A4-28F7-8D972B640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3543C-DE48-7A3D-F9DC-74F908306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F0327-86DD-A6CA-A0F3-626E2C5BF3B0}"/>
              </a:ext>
            </a:extLst>
          </p:cNvPr>
          <p:cNvSpPr>
            <a:spLocks noGrp="1"/>
          </p:cNvSpPr>
          <p:nvPr>
            <p:ph type="dt" sz="half" idx="10"/>
          </p:nvPr>
        </p:nvSpPr>
        <p:spPr/>
        <p:txBody>
          <a:bodyPr/>
          <a:lstStyle/>
          <a:p>
            <a:fld id="{BA0FB5B5-43D3-4060-8B45-31680D779E3E}" type="datetime1">
              <a:rPr lang="en-US" smtClean="0"/>
              <a:t>9/29/2025</a:t>
            </a:fld>
            <a:endParaRPr lang="en-US"/>
          </a:p>
        </p:txBody>
      </p:sp>
      <p:sp>
        <p:nvSpPr>
          <p:cNvPr id="8" name="Footer Placeholder 7">
            <a:extLst>
              <a:ext uri="{FF2B5EF4-FFF2-40B4-BE49-F238E27FC236}">
                <a16:creationId xmlns:a16="http://schemas.microsoft.com/office/drawing/2014/main" id="{2DC9D4B2-B67D-36AC-918E-0197C20EC0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0FD458-BE43-01F3-2290-B24A449A675C}"/>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2652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6D6E-52FB-6DE9-F684-998DA4AEF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26530-2F28-1CBA-E061-76BE7F6D016C}"/>
              </a:ext>
            </a:extLst>
          </p:cNvPr>
          <p:cNvSpPr>
            <a:spLocks noGrp="1"/>
          </p:cNvSpPr>
          <p:nvPr>
            <p:ph type="dt" sz="half" idx="10"/>
          </p:nvPr>
        </p:nvSpPr>
        <p:spPr/>
        <p:txBody>
          <a:bodyPr/>
          <a:lstStyle/>
          <a:p>
            <a:fld id="{5E44E2F0-D011-49D7-8E1A-151DAA370CF5}" type="datetime1">
              <a:rPr lang="en-US" smtClean="0"/>
              <a:t>9/29/2025</a:t>
            </a:fld>
            <a:endParaRPr lang="en-US"/>
          </a:p>
        </p:txBody>
      </p:sp>
      <p:sp>
        <p:nvSpPr>
          <p:cNvPr id="4" name="Footer Placeholder 3">
            <a:extLst>
              <a:ext uri="{FF2B5EF4-FFF2-40B4-BE49-F238E27FC236}">
                <a16:creationId xmlns:a16="http://schemas.microsoft.com/office/drawing/2014/main" id="{9093CC3F-C766-1D29-0854-43F8FA18E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AE0BB5-4931-FB76-622C-3C0C502C17A2}"/>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64884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CC1B0-EDD0-20D7-8238-932730859033}"/>
              </a:ext>
            </a:extLst>
          </p:cNvPr>
          <p:cNvSpPr>
            <a:spLocks noGrp="1"/>
          </p:cNvSpPr>
          <p:nvPr>
            <p:ph type="dt" sz="half" idx="10"/>
          </p:nvPr>
        </p:nvSpPr>
        <p:spPr/>
        <p:txBody>
          <a:bodyPr/>
          <a:lstStyle/>
          <a:p>
            <a:fld id="{92FC4C8D-E27D-4FF0-B251-321CEF655832}" type="datetime1">
              <a:rPr lang="en-US" smtClean="0"/>
              <a:t>9/29/2025</a:t>
            </a:fld>
            <a:endParaRPr lang="en-US"/>
          </a:p>
        </p:txBody>
      </p:sp>
      <p:sp>
        <p:nvSpPr>
          <p:cNvPr id="3" name="Footer Placeholder 2">
            <a:extLst>
              <a:ext uri="{FF2B5EF4-FFF2-40B4-BE49-F238E27FC236}">
                <a16:creationId xmlns:a16="http://schemas.microsoft.com/office/drawing/2014/main" id="{49419970-4D1F-E7CC-3A31-99A47C465F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8CAF78-A4F4-CB20-B8F5-9BE8DE0D2672}"/>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296266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0D1E-56D4-A682-3A77-FCB6F541C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93EE5D-5D62-9E46-C29A-1F4DA329D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3033E-9D58-CB05-B385-96082F928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B5BC8-A62B-0F40-388C-C7BA5AD25BF1}"/>
              </a:ext>
            </a:extLst>
          </p:cNvPr>
          <p:cNvSpPr>
            <a:spLocks noGrp="1"/>
          </p:cNvSpPr>
          <p:nvPr>
            <p:ph type="dt" sz="half" idx="10"/>
          </p:nvPr>
        </p:nvSpPr>
        <p:spPr/>
        <p:txBody>
          <a:bodyPr/>
          <a:lstStyle/>
          <a:p>
            <a:fld id="{0BB81D3C-A135-484E-A7E7-1C57B648DD16}" type="datetime1">
              <a:rPr lang="en-US" smtClean="0"/>
              <a:t>9/29/2025</a:t>
            </a:fld>
            <a:endParaRPr lang="en-US"/>
          </a:p>
        </p:txBody>
      </p:sp>
      <p:sp>
        <p:nvSpPr>
          <p:cNvPr id="6" name="Footer Placeholder 5">
            <a:extLst>
              <a:ext uri="{FF2B5EF4-FFF2-40B4-BE49-F238E27FC236}">
                <a16:creationId xmlns:a16="http://schemas.microsoft.com/office/drawing/2014/main" id="{DA477AFB-AEB5-6F15-1A07-A2820A1FE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A7845-512B-8844-9B6B-BAEF4469E2BA}"/>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351064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1530-99DB-CA00-2B4C-D9803B36E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5033AA-013C-3DEA-B9BB-AFDEB4BED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D982AC-D856-B530-CAA2-DB5A99532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4414D-F411-6F35-FAB6-65B721FD6D5F}"/>
              </a:ext>
            </a:extLst>
          </p:cNvPr>
          <p:cNvSpPr>
            <a:spLocks noGrp="1"/>
          </p:cNvSpPr>
          <p:nvPr>
            <p:ph type="dt" sz="half" idx="10"/>
          </p:nvPr>
        </p:nvSpPr>
        <p:spPr/>
        <p:txBody>
          <a:bodyPr/>
          <a:lstStyle/>
          <a:p>
            <a:fld id="{C8C6F47C-22BE-4EC0-86B2-4419E5DAA347}" type="datetime1">
              <a:rPr lang="en-US" smtClean="0"/>
              <a:t>9/29/2025</a:t>
            </a:fld>
            <a:endParaRPr lang="en-US"/>
          </a:p>
        </p:txBody>
      </p:sp>
      <p:sp>
        <p:nvSpPr>
          <p:cNvPr id="6" name="Footer Placeholder 5">
            <a:extLst>
              <a:ext uri="{FF2B5EF4-FFF2-40B4-BE49-F238E27FC236}">
                <a16:creationId xmlns:a16="http://schemas.microsoft.com/office/drawing/2014/main" id="{F3483071-E82E-80AD-B7E1-551291CF6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55F51-5AC9-0FAA-0FA1-8628654E44F9}"/>
              </a:ext>
            </a:extLst>
          </p:cNvPr>
          <p:cNvSpPr>
            <a:spLocks noGrp="1"/>
          </p:cNvSpPr>
          <p:nvPr>
            <p:ph type="sldNum" sz="quarter" idx="12"/>
          </p:nvPr>
        </p:nvSpPr>
        <p:spPr>
          <a:xfrm>
            <a:off x="8610600" y="6356350"/>
            <a:ext cx="2743200" cy="365125"/>
          </a:xfrm>
          <a:prstGeom prst="rect">
            <a:avLst/>
          </a:prstGeom>
        </p:spPr>
        <p:txBody>
          <a:bodyPr/>
          <a:lstStyle/>
          <a:p>
            <a:fld id="{D1FE68AA-55B7-4F7C-9A3F-25E4F97C64D6}" type="slidenum">
              <a:rPr lang="en-US" smtClean="0"/>
              <a:t>‹#›</a:t>
            </a:fld>
            <a:endParaRPr lang="en-US"/>
          </a:p>
        </p:txBody>
      </p:sp>
    </p:spTree>
    <p:extLst>
      <p:ext uri="{BB962C8B-B14F-4D97-AF65-F5344CB8AC3E}">
        <p14:creationId xmlns:p14="http://schemas.microsoft.com/office/powerpoint/2010/main" val="168378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aviation.derosaweb.net/presentation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MG_0556CL">
            <a:extLst>
              <a:ext uri="{FF2B5EF4-FFF2-40B4-BE49-F238E27FC236}">
                <a16:creationId xmlns:a16="http://schemas.microsoft.com/office/drawing/2014/main" id="{7FAB6B74-238D-4CA7-7C4A-1E42AC46D6B8}"/>
              </a:ext>
            </a:extLst>
          </p:cNvPr>
          <p:cNvPicPr>
            <a:picLocks noChangeAspect="1" noChangeArrowheads="1"/>
          </p:cNvPicPr>
          <p:nvPr userDrawn="1"/>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D1022B49-DE40-13BE-1D0E-E8B60C19F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95A2D0-7124-484F-1713-7B36EB28B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B220075-B253-F656-B922-75345964A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02D4D-243A-4687-978B-B3E90C11D21F}" type="datetime1">
              <a:rPr lang="en-US" smtClean="0"/>
              <a:t>9/29/2025</a:t>
            </a:fld>
            <a:endParaRPr lang="en-US"/>
          </a:p>
        </p:txBody>
      </p:sp>
      <p:sp>
        <p:nvSpPr>
          <p:cNvPr id="5" name="Footer Placeholder 4">
            <a:extLst>
              <a:ext uri="{FF2B5EF4-FFF2-40B4-BE49-F238E27FC236}">
                <a16:creationId xmlns:a16="http://schemas.microsoft.com/office/drawing/2014/main" id="{A31B89E8-B0E6-CAAE-8AED-6FABB5073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 Box 9">
            <a:extLst>
              <a:ext uri="{FF2B5EF4-FFF2-40B4-BE49-F238E27FC236}">
                <a16:creationId xmlns:a16="http://schemas.microsoft.com/office/drawing/2014/main" id="{F8D0BA21-3B75-F41C-8C9E-982A67F878E8}"/>
              </a:ext>
            </a:extLst>
          </p:cNvPr>
          <p:cNvSpPr txBox="1">
            <a:spLocks noChangeArrowheads="1"/>
          </p:cNvSpPr>
          <p:nvPr userDrawn="1"/>
        </p:nvSpPr>
        <p:spPr bwMode="auto">
          <a:xfrm>
            <a:off x="2209800" y="6582975"/>
            <a:ext cx="7288902" cy="276999"/>
          </a:xfrm>
          <a:prstGeom prst="rect">
            <a:avLst/>
          </a:prstGeom>
          <a:noFill/>
          <a:ln w="28575" algn="ctr">
            <a:noFill/>
            <a:miter lim="800000"/>
            <a:headEnd/>
            <a:tailEnd/>
          </a:ln>
          <a:effectLst/>
        </p:spPr>
        <p:txBody>
          <a:bodyPr wrap="square">
            <a:spAutoFit/>
          </a:bodyPr>
          <a:lstStyle/>
          <a:p>
            <a:pPr algn="ctr"/>
            <a:r>
              <a:rPr lang="en-US" sz="1200" b="0" i="0" dirty="0"/>
              <a:t>© 2025 John H</a:t>
            </a:r>
            <a:r>
              <a:rPr lang="en-US" sz="1200" b="0" i="0" baseline="0" dirty="0"/>
              <a:t> DeRosa - john@derosweb.com OHM </a:t>
            </a:r>
            <a:r>
              <a:rPr lang="el-GR" sz="1200" b="0" i="0" baseline="0" dirty="0">
                <a:latin typeface="Arial"/>
                <a:cs typeface="Arial"/>
              </a:rPr>
              <a:t>Ω</a:t>
            </a:r>
            <a:r>
              <a:rPr lang="en-US" sz="1200" b="0" i="0" baseline="0" dirty="0">
                <a:latin typeface="Arial"/>
                <a:cs typeface="Arial"/>
              </a:rPr>
              <a:t> </a:t>
            </a:r>
            <a:r>
              <a:rPr lang="en-US" sz="1200" b="0" i="0" baseline="0" dirty="0"/>
              <a:t>- </a:t>
            </a:r>
            <a:r>
              <a:rPr lang="en-US" sz="1200" b="0" i="0" baseline="0" dirty="0">
                <a:hlinkClick r:id="rId14"/>
              </a:rPr>
              <a:t>http://aviation.derosaweb.net/presentations</a:t>
            </a:r>
            <a:r>
              <a:rPr lang="en-US" sz="1200" b="0" i="0" baseline="0" dirty="0"/>
              <a:t> </a:t>
            </a:r>
            <a:endParaRPr lang="en-US" sz="1200" b="0" i="0" dirty="0"/>
          </a:p>
        </p:txBody>
      </p:sp>
      <p:sp>
        <p:nvSpPr>
          <p:cNvPr id="10" name="Slide Number Placeholder 5">
            <a:extLst>
              <a:ext uri="{FF2B5EF4-FFF2-40B4-BE49-F238E27FC236}">
                <a16:creationId xmlns:a16="http://schemas.microsoft.com/office/drawing/2014/main" id="{B97FAC68-4BC8-AB1E-8F56-F21C236351EB}"/>
              </a:ext>
            </a:extLst>
          </p:cNvPr>
          <p:cNvSpPr txBox="1">
            <a:spLocks/>
          </p:cNvSpPr>
          <p:nvPr userDrawn="1"/>
        </p:nvSpPr>
        <p:spPr>
          <a:xfrm>
            <a:off x="10660902" y="6441303"/>
            <a:ext cx="1385796" cy="365126"/>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tx1"/>
                </a:solidFill>
              </a:rPr>
              <a:t>Slide </a:t>
            </a:r>
            <a:fld id="{1ACE37A4-BC7E-4763-A27A-651E155F2F1E}" type="slidenum">
              <a:rPr lang="en-US" sz="1200" smtClean="0">
                <a:solidFill>
                  <a:schemeClr val="tx1"/>
                </a:solidFill>
              </a:rPr>
              <a:pPr algn="r"/>
              <a:t>‹#›</a:t>
            </a:fld>
            <a:endParaRPr lang="en-US" dirty="0">
              <a:solidFill>
                <a:schemeClr val="tx1"/>
              </a:solidFill>
            </a:endParaRPr>
          </a:p>
        </p:txBody>
      </p:sp>
    </p:spTree>
    <p:extLst>
      <p:ext uri="{BB962C8B-B14F-4D97-AF65-F5344CB8AC3E}">
        <p14:creationId xmlns:p14="http://schemas.microsoft.com/office/powerpoint/2010/main" val="142217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hyperlink" Target="http://aviation.derosaweb.net/presentations/#gearwarn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viation.derosaweb.net/presentations/#gearwarn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hyperlink" Target="http://aviation.derosaweb.net/presentations/#gearwarn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gif"/><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image" Target="../media/image5.emf"/><Relationship Id="rId9"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m0NDR0j8&amp;t=338s" TargetMode="External"/><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Hall_effect_sensor" TargetMode="External"/><Relationship Id="rId2" Type="http://schemas.openxmlformats.org/officeDocument/2006/relationships/hyperlink" Target="https://en.wikipedia.org/wiki/Reed_switch"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hyperlink" Target="https://en.wikipedia.org/wiki/Reed_switch" TargetMode="External"/><Relationship Id="rId5" Type="http://schemas.openxmlformats.org/officeDocument/2006/relationships/image" Target="../media/image16.png"/><Relationship Id="rId10" Type="http://schemas.openxmlformats.org/officeDocument/2006/relationships/image" Target="../media/image19.wmf"/><Relationship Id="rId4" Type="http://schemas.openxmlformats.org/officeDocument/2006/relationships/image" Target="../media/image15.png"/><Relationship Id="rId9"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en.wikipedia.org/wiki/Hall_effect_sensor" TargetMode="External"/><Relationship Id="rId5" Type="http://schemas.openxmlformats.org/officeDocument/2006/relationships/image" Target="../media/image22.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amazon.com/s?k=sonalert"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aviation.derosaweb.net/presentations/#wiring" TargetMode="Externa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aviation.derosaweb.net/presenta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7A4AA1-FAF5-D878-E576-459CF1493ADC}"/>
              </a:ext>
            </a:extLst>
          </p:cNvPr>
          <p:cNvSpPr txBox="1"/>
          <p:nvPr/>
        </p:nvSpPr>
        <p:spPr>
          <a:xfrm>
            <a:off x="224843" y="539777"/>
            <a:ext cx="11732198" cy="4985980"/>
          </a:xfrm>
          <a:prstGeom prst="rect">
            <a:avLst/>
          </a:prstGeom>
          <a:noFill/>
        </p:spPr>
        <p:txBody>
          <a:bodyPr wrap="square">
            <a:spAutoFit/>
          </a:bodyPr>
          <a:lstStyle/>
          <a:p>
            <a:pPr algn="ctr"/>
            <a:r>
              <a:rPr lang="en-US" sz="8800" b="1" dirty="0">
                <a:solidFill>
                  <a:srgbClr val="FF0000"/>
                </a:solidFill>
              </a:rPr>
              <a:t>Glider </a:t>
            </a:r>
          </a:p>
          <a:p>
            <a:pPr algn="ctr"/>
            <a:r>
              <a:rPr lang="en-US" sz="8800" b="1" dirty="0">
                <a:solidFill>
                  <a:srgbClr val="FF0000"/>
                </a:solidFill>
              </a:rPr>
              <a:t>Landing Gear </a:t>
            </a:r>
          </a:p>
          <a:p>
            <a:pPr algn="ctr"/>
            <a:r>
              <a:rPr lang="en-US" sz="8800" b="1" dirty="0">
                <a:solidFill>
                  <a:srgbClr val="FF0000"/>
                </a:solidFill>
              </a:rPr>
              <a:t>Warning Systems</a:t>
            </a:r>
          </a:p>
          <a:p>
            <a:pPr algn="ctr"/>
            <a:r>
              <a:rPr lang="en-US" sz="5400" b="1" dirty="0">
                <a:solidFill>
                  <a:srgbClr val="4359C5"/>
                </a:solidFill>
              </a:rPr>
              <a:t>Explanations, Guidance, and Animation</a:t>
            </a:r>
            <a:endParaRPr lang="en-US" sz="2800" b="1" dirty="0">
              <a:solidFill>
                <a:srgbClr val="4359C5"/>
              </a:solidFill>
            </a:endParaRPr>
          </a:p>
        </p:txBody>
      </p:sp>
      <p:pic>
        <p:nvPicPr>
          <p:cNvPr id="11" name="Picture 10">
            <a:extLst>
              <a:ext uri="{FF2B5EF4-FFF2-40B4-BE49-F238E27FC236}">
                <a16:creationId xmlns:a16="http://schemas.microsoft.com/office/drawing/2014/main" id="{0FA2662D-A547-FD24-EFC9-DAE36B0BBD50}"/>
              </a:ext>
            </a:extLst>
          </p:cNvPr>
          <p:cNvPicPr>
            <a:picLocks noChangeAspect="1"/>
          </p:cNvPicPr>
          <p:nvPr/>
        </p:nvPicPr>
        <p:blipFill>
          <a:blip r:embed="rId2"/>
          <a:stretch>
            <a:fillRect/>
          </a:stretch>
        </p:blipFill>
        <p:spPr>
          <a:xfrm>
            <a:off x="8352692" y="186400"/>
            <a:ext cx="2759436" cy="1781292"/>
          </a:xfrm>
          <a:prstGeom prst="rect">
            <a:avLst/>
          </a:prstGeom>
          <a:ln w="19050">
            <a:solidFill>
              <a:schemeClr val="tx1"/>
            </a:solidFill>
          </a:ln>
        </p:spPr>
      </p:pic>
      <p:pic>
        <p:nvPicPr>
          <p:cNvPr id="14" name="Picture 13">
            <a:extLst>
              <a:ext uri="{FF2B5EF4-FFF2-40B4-BE49-F238E27FC236}">
                <a16:creationId xmlns:a16="http://schemas.microsoft.com/office/drawing/2014/main" id="{AAAC490E-9460-964F-F263-CB39CB8134C4}"/>
              </a:ext>
            </a:extLst>
          </p:cNvPr>
          <p:cNvPicPr>
            <a:picLocks noChangeAspect="1"/>
          </p:cNvPicPr>
          <p:nvPr/>
        </p:nvPicPr>
        <p:blipFill>
          <a:blip r:embed="rId3"/>
          <a:stretch>
            <a:fillRect/>
          </a:stretch>
        </p:blipFill>
        <p:spPr>
          <a:xfrm>
            <a:off x="234959" y="337554"/>
            <a:ext cx="4136142" cy="1412037"/>
          </a:xfrm>
          <a:prstGeom prst="rect">
            <a:avLst/>
          </a:prstGeom>
          <a:ln w="28575">
            <a:solidFill>
              <a:schemeClr val="tx1"/>
            </a:solidFill>
          </a:ln>
        </p:spPr>
      </p:pic>
      <p:sp>
        <p:nvSpPr>
          <p:cNvPr id="2" name="TextBox 1">
            <a:extLst>
              <a:ext uri="{FF2B5EF4-FFF2-40B4-BE49-F238E27FC236}">
                <a16:creationId xmlns:a16="http://schemas.microsoft.com/office/drawing/2014/main" id="{A821F253-694D-DB16-469D-5415EF24D8D5}"/>
              </a:ext>
            </a:extLst>
          </p:cNvPr>
          <p:cNvSpPr txBox="1"/>
          <p:nvPr/>
        </p:nvSpPr>
        <p:spPr>
          <a:xfrm>
            <a:off x="4030612" y="5900906"/>
            <a:ext cx="3590765" cy="369332"/>
          </a:xfrm>
          <a:prstGeom prst="rect">
            <a:avLst/>
          </a:prstGeom>
          <a:solidFill>
            <a:schemeClr val="accent1"/>
          </a:solidFill>
          <a:ln>
            <a:solidFill>
              <a:schemeClr val="tx1"/>
            </a:solidFill>
          </a:ln>
        </p:spPr>
        <p:txBody>
          <a:bodyPr wrap="square" rtlCol="0">
            <a:spAutoFit/>
          </a:bodyPr>
          <a:lstStyle/>
          <a:p>
            <a:pPr algn="ctr"/>
            <a:r>
              <a:rPr lang="en-US" dirty="0">
                <a:solidFill>
                  <a:schemeClr val="bg1"/>
                </a:solidFill>
              </a:rPr>
              <a:t>Updated:  September 29, 2025</a:t>
            </a:r>
          </a:p>
        </p:txBody>
      </p:sp>
    </p:spTree>
    <p:extLst>
      <p:ext uri="{BB962C8B-B14F-4D97-AF65-F5344CB8AC3E}">
        <p14:creationId xmlns:p14="http://schemas.microsoft.com/office/powerpoint/2010/main" val="234356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D046-BFBA-6E52-5AAB-F15353DE66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05C0DC-9162-B036-FF78-7A2192328711}"/>
              </a:ext>
            </a:extLst>
          </p:cNvPr>
          <p:cNvSpPr txBox="1"/>
          <p:nvPr/>
        </p:nvSpPr>
        <p:spPr>
          <a:xfrm>
            <a:off x="641085" y="124049"/>
            <a:ext cx="10743583" cy="646331"/>
          </a:xfrm>
          <a:prstGeom prst="rect">
            <a:avLst/>
          </a:prstGeom>
          <a:solidFill>
            <a:srgbClr val="CCECFF"/>
          </a:solidFill>
          <a:ln w="76200">
            <a:solidFill>
              <a:schemeClr val="tx1"/>
            </a:solidFill>
          </a:ln>
        </p:spPr>
        <p:txBody>
          <a:bodyPr wrap="none" rtlCol="0">
            <a:spAutoFit/>
          </a:bodyPr>
          <a:lstStyle/>
          <a:p>
            <a:pPr algn="ctr"/>
            <a:r>
              <a:rPr lang="en-US" sz="3600" dirty="0"/>
              <a:t>ANIMATION of a Sailplane Landing Gear Warning System</a:t>
            </a:r>
          </a:p>
        </p:txBody>
      </p:sp>
      <p:sp>
        <p:nvSpPr>
          <p:cNvPr id="5" name="TextBox 4">
            <a:extLst>
              <a:ext uri="{FF2B5EF4-FFF2-40B4-BE49-F238E27FC236}">
                <a16:creationId xmlns:a16="http://schemas.microsoft.com/office/drawing/2014/main" id="{502B67F6-290B-B549-CBE7-11BA273E9794}"/>
              </a:ext>
            </a:extLst>
          </p:cNvPr>
          <p:cNvSpPr txBox="1"/>
          <p:nvPr/>
        </p:nvSpPr>
        <p:spPr>
          <a:xfrm>
            <a:off x="956639" y="3929107"/>
            <a:ext cx="10046369" cy="1754326"/>
          </a:xfrm>
          <a:prstGeom prst="rect">
            <a:avLst/>
          </a:prstGeom>
          <a:noFill/>
        </p:spPr>
        <p:txBody>
          <a:bodyPr wrap="square">
            <a:spAutoFit/>
          </a:bodyPr>
          <a:lstStyle/>
          <a:p>
            <a:r>
              <a:rPr lang="en-US" sz="3600" dirty="0">
                <a:solidFill>
                  <a:schemeClr val="accent2">
                    <a:lumMod val="50000"/>
                  </a:schemeClr>
                </a:solidFill>
              </a:rPr>
              <a:t>… 3 Phases of flight (Take Off, Airborne, Landing)</a:t>
            </a:r>
          </a:p>
          <a:p>
            <a:r>
              <a:rPr lang="en-US" sz="3600" dirty="0">
                <a:solidFill>
                  <a:schemeClr val="accent2">
                    <a:lumMod val="50000"/>
                  </a:schemeClr>
                </a:solidFill>
              </a:rPr>
              <a:t>… Actuations of airbrake and gear control linkage</a:t>
            </a:r>
          </a:p>
          <a:p>
            <a:r>
              <a:rPr lang="en-US" sz="3600" dirty="0">
                <a:solidFill>
                  <a:schemeClr val="accent2">
                    <a:lumMod val="50000"/>
                  </a:schemeClr>
                </a:solidFill>
              </a:rPr>
              <a:t>… Positions of gear warning alarm switches on/off</a:t>
            </a:r>
          </a:p>
        </p:txBody>
      </p:sp>
      <p:sp>
        <p:nvSpPr>
          <p:cNvPr id="6" name="TextBox 5">
            <a:hlinkClick r:id="rId2" action="ppaction://hlinksldjump"/>
            <a:extLst>
              <a:ext uri="{FF2B5EF4-FFF2-40B4-BE49-F238E27FC236}">
                <a16:creationId xmlns:a16="http://schemas.microsoft.com/office/drawing/2014/main" id="{AFEC54ED-AABE-61FE-F466-AC3B3217D61E}"/>
              </a:ext>
            </a:extLst>
          </p:cNvPr>
          <p:cNvSpPr txBox="1"/>
          <p:nvPr/>
        </p:nvSpPr>
        <p:spPr>
          <a:xfrm>
            <a:off x="2166813" y="5852265"/>
            <a:ext cx="7339582" cy="461665"/>
          </a:xfrm>
          <a:prstGeom prst="rect">
            <a:avLst/>
          </a:prstGeom>
          <a:solidFill>
            <a:srgbClr val="FFFF00"/>
          </a:solidFill>
          <a:ln>
            <a:solidFill>
              <a:schemeClr val="tx1"/>
            </a:solidFill>
          </a:ln>
        </p:spPr>
        <p:txBody>
          <a:bodyPr wrap="square">
            <a:spAutoFit/>
          </a:bodyPr>
          <a:lstStyle/>
          <a:p>
            <a:pPr algn="ctr"/>
            <a:r>
              <a:rPr lang="en-US" sz="2400" b="1" dirty="0">
                <a:solidFill>
                  <a:srgbClr val="00B050"/>
                </a:solidFill>
                <a:latin typeface="Arial Black" panose="020B0A04020102020204" pitchFamily="34" charset="0"/>
              </a:rPr>
              <a:t>Click to continue to the Animation </a:t>
            </a:r>
            <a:r>
              <a:rPr lang="en-US" sz="2400" b="1" dirty="0">
                <a:solidFill>
                  <a:srgbClr val="00B050"/>
                </a:solidFill>
                <a:latin typeface="Arial Black" panose="020B0A04020102020204" pitchFamily="34" charset="0"/>
                <a:sym typeface="Wingdings" panose="05000000000000000000" pitchFamily="2" charset="2"/>
              </a:rPr>
              <a:t></a:t>
            </a:r>
            <a:endParaRPr lang="en-US" sz="2400" b="1" dirty="0">
              <a:solidFill>
                <a:srgbClr val="00B050"/>
              </a:solidFill>
              <a:latin typeface="Arial Black" panose="020B0A04020102020204" pitchFamily="34" charset="0"/>
            </a:endParaRPr>
          </a:p>
        </p:txBody>
      </p:sp>
      <p:sp>
        <p:nvSpPr>
          <p:cNvPr id="10" name="TextBox 9">
            <a:extLst>
              <a:ext uri="{FF2B5EF4-FFF2-40B4-BE49-F238E27FC236}">
                <a16:creationId xmlns:a16="http://schemas.microsoft.com/office/drawing/2014/main" id="{396C1C97-2139-1D7D-69AE-4FE668C03898}"/>
              </a:ext>
            </a:extLst>
          </p:cNvPr>
          <p:cNvSpPr txBox="1"/>
          <p:nvPr/>
        </p:nvSpPr>
        <p:spPr>
          <a:xfrm>
            <a:off x="860935" y="972666"/>
            <a:ext cx="9712049" cy="1754326"/>
          </a:xfrm>
          <a:prstGeom prst="rect">
            <a:avLst/>
          </a:prstGeom>
          <a:noFill/>
        </p:spPr>
        <p:txBody>
          <a:bodyPr wrap="square">
            <a:spAutoFit/>
          </a:bodyPr>
          <a:lstStyle/>
          <a:p>
            <a:pPr algn="ctr"/>
            <a:r>
              <a:rPr lang="en-US" sz="5400" b="1" dirty="0">
                <a:solidFill>
                  <a:schemeClr val="accent2">
                    <a:lumMod val="50000"/>
                  </a:schemeClr>
                </a:solidFill>
              </a:rPr>
              <a:t>A Sailplane Landing Gear Warning PowerPoint Animation </a:t>
            </a:r>
            <a:endParaRPr lang="en-US" sz="4000" dirty="0"/>
          </a:p>
        </p:txBody>
      </p:sp>
      <p:sp>
        <p:nvSpPr>
          <p:cNvPr id="4" name="TextBox 3">
            <a:extLst>
              <a:ext uri="{FF2B5EF4-FFF2-40B4-BE49-F238E27FC236}">
                <a16:creationId xmlns:a16="http://schemas.microsoft.com/office/drawing/2014/main" id="{D6592EDF-12DF-9B7C-8D32-45EA709B64CD}"/>
              </a:ext>
            </a:extLst>
          </p:cNvPr>
          <p:cNvSpPr txBox="1"/>
          <p:nvPr/>
        </p:nvSpPr>
        <p:spPr>
          <a:xfrm>
            <a:off x="1243815" y="2929278"/>
            <a:ext cx="8946291" cy="830997"/>
          </a:xfrm>
          <a:prstGeom prst="rect">
            <a:avLst/>
          </a:prstGeom>
          <a:noFill/>
          <a:ln w="28575">
            <a:solidFill>
              <a:schemeClr val="tx1"/>
            </a:solidFill>
          </a:ln>
        </p:spPr>
        <p:txBody>
          <a:bodyPr wrap="square">
            <a:spAutoFit/>
          </a:bodyPr>
          <a:lstStyle/>
          <a:p>
            <a:pPr algn="ctr"/>
            <a:r>
              <a:rPr lang="en-US" sz="4800" b="1" dirty="0"/>
              <a:t>Which Demonstrates The … </a:t>
            </a:r>
          </a:p>
        </p:txBody>
      </p:sp>
    </p:spTree>
    <p:extLst>
      <p:ext uri="{BB962C8B-B14F-4D97-AF65-F5344CB8AC3E}">
        <p14:creationId xmlns:p14="http://schemas.microsoft.com/office/powerpoint/2010/main" val="204007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DEFFAB-479B-27DE-9347-43C7A41B590C}"/>
              </a:ext>
            </a:extLst>
          </p:cNvPr>
          <p:cNvSpPr txBox="1"/>
          <p:nvPr/>
        </p:nvSpPr>
        <p:spPr>
          <a:xfrm>
            <a:off x="2015844" y="435180"/>
            <a:ext cx="8160312" cy="523220"/>
          </a:xfrm>
          <a:prstGeom prst="rect">
            <a:avLst/>
          </a:prstGeom>
          <a:solidFill>
            <a:srgbClr val="CCECFF"/>
          </a:solidFill>
          <a:ln w="76200">
            <a:solidFill>
              <a:schemeClr val="tx1"/>
            </a:solidFill>
          </a:ln>
        </p:spPr>
        <p:txBody>
          <a:bodyPr wrap="none" rtlCol="0">
            <a:spAutoFit/>
          </a:bodyPr>
          <a:lstStyle/>
          <a:p>
            <a:pPr algn="ctr"/>
            <a:r>
              <a:rPr lang="en-US" sz="2800" dirty="0"/>
              <a:t>Animation of a Sailplane Landing Gear Warning System</a:t>
            </a:r>
          </a:p>
        </p:txBody>
      </p:sp>
      <p:sp>
        <p:nvSpPr>
          <p:cNvPr id="6" name="TextBox 5">
            <a:extLst>
              <a:ext uri="{FF2B5EF4-FFF2-40B4-BE49-F238E27FC236}">
                <a16:creationId xmlns:a16="http://schemas.microsoft.com/office/drawing/2014/main" id="{8EF168FE-F719-27A2-A13C-A7D1D1DE2010}"/>
              </a:ext>
            </a:extLst>
          </p:cNvPr>
          <p:cNvSpPr txBox="1"/>
          <p:nvPr/>
        </p:nvSpPr>
        <p:spPr>
          <a:xfrm>
            <a:off x="493160" y="1198419"/>
            <a:ext cx="10993348" cy="4401205"/>
          </a:xfrm>
          <a:prstGeom prst="rect">
            <a:avLst/>
          </a:prstGeom>
          <a:noFill/>
        </p:spPr>
        <p:txBody>
          <a:bodyPr wrap="square">
            <a:spAutoFit/>
          </a:bodyPr>
          <a:lstStyle/>
          <a:p>
            <a:pPr algn="ctr"/>
            <a:r>
              <a:rPr lang="en-US" sz="4000" dirty="0"/>
              <a:t>The following animation is of a </a:t>
            </a:r>
            <a:r>
              <a:rPr lang="en-US" sz="4000" b="1" u="sng" dirty="0"/>
              <a:t>sample</a:t>
            </a:r>
            <a:r>
              <a:rPr lang="en-US" sz="4000" dirty="0"/>
              <a:t> gear warning system.  The mounting, placement, and type of</a:t>
            </a:r>
          </a:p>
          <a:p>
            <a:pPr algn="ctr"/>
            <a:r>
              <a:rPr lang="en-US" sz="4000" dirty="0"/>
              <a:t>magnetic switches and associated magnets</a:t>
            </a:r>
          </a:p>
          <a:p>
            <a:pPr algn="ctr"/>
            <a:r>
              <a:rPr lang="en-US" sz="4000" dirty="0"/>
              <a:t>for your glider may be </a:t>
            </a:r>
            <a:r>
              <a:rPr lang="en-US" sz="4000" b="1" u="sng" dirty="0"/>
              <a:t>different</a:t>
            </a:r>
            <a:r>
              <a:rPr lang="en-US" sz="4000" dirty="0"/>
              <a:t> than shown.</a:t>
            </a:r>
          </a:p>
          <a:p>
            <a:pPr algn="ctr"/>
            <a:r>
              <a:rPr lang="en-US" sz="4000" dirty="0"/>
              <a:t>Review the information in the other slides in this presentation to help to implement </a:t>
            </a:r>
          </a:p>
          <a:p>
            <a:pPr algn="ctr"/>
            <a:r>
              <a:rPr lang="en-US" sz="4000" dirty="0"/>
              <a:t>your landing gear warning system.</a:t>
            </a:r>
          </a:p>
        </p:txBody>
      </p:sp>
      <p:sp>
        <p:nvSpPr>
          <p:cNvPr id="2" name="TextBox 1">
            <a:hlinkClick r:id="rId2" action="ppaction://hlinksldjump"/>
            <a:extLst>
              <a:ext uri="{FF2B5EF4-FFF2-40B4-BE49-F238E27FC236}">
                <a16:creationId xmlns:a16="http://schemas.microsoft.com/office/drawing/2014/main" id="{EB7322A8-E37B-E408-41BF-EA9DC46D65E1}"/>
              </a:ext>
            </a:extLst>
          </p:cNvPr>
          <p:cNvSpPr txBox="1"/>
          <p:nvPr/>
        </p:nvSpPr>
        <p:spPr>
          <a:xfrm>
            <a:off x="2206715" y="5762856"/>
            <a:ext cx="7339582" cy="461665"/>
          </a:xfrm>
          <a:prstGeom prst="rect">
            <a:avLst/>
          </a:prstGeom>
          <a:solidFill>
            <a:srgbClr val="FFFF00"/>
          </a:solidFill>
          <a:ln>
            <a:solidFill>
              <a:schemeClr val="tx1"/>
            </a:solidFill>
          </a:ln>
        </p:spPr>
        <p:txBody>
          <a:bodyPr wrap="square">
            <a:spAutoFit/>
          </a:bodyPr>
          <a:lstStyle/>
          <a:p>
            <a:pPr algn="ctr"/>
            <a:r>
              <a:rPr lang="en-US" sz="2400" b="1" dirty="0">
                <a:solidFill>
                  <a:srgbClr val="00B050"/>
                </a:solidFill>
                <a:latin typeface="Arial Black" panose="020B0A04020102020204" pitchFamily="34" charset="0"/>
              </a:rPr>
              <a:t>Click here to continue to the Animation </a:t>
            </a:r>
            <a:r>
              <a:rPr lang="en-US" sz="2400" b="1" dirty="0">
                <a:solidFill>
                  <a:srgbClr val="00B050"/>
                </a:solidFill>
                <a:latin typeface="Arial Black" panose="020B0A04020102020204" pitchFamily="34" charset="0"/>
                <a:sym typeface="Wingdings" panose="05000000000000000000" pitchFamily="2" charset="2"/>
              </a:rPr>
              <a:t></a:t>
            </a:r>
            <a:endParaRPr lang="en-US" sz="2400" b="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375608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12A3-011A-155C-AAE4-7B7788C026D7}"/>
            </a:ext>
          </a:extLst>
        </p:cNvPr>
        <p:cNvGrpSpPr/>
        <p:nvPr/>
      </p:nvGrpSpPr>
      <p:grpSpPr>
        <a:xfrm>
          <a:off x="0" y="0"/>
          <a:ext cx="0" cy="0"/>
          <a:chOff x="0" y="0"/>
          <a:chExt cx="0" cy="0"/>
        </a:xfrm>
      </p:grpSpPr>
      <p:sp>
        <p:nvSpPr>
          <p:cNvPr id="5" name="Text Box 2">
            <a:extLst>
              <a:ext uri="{FF2B5EF4-FFF2-40B4-BE49-F238E27FC236}">
                <a16:creationId xmlns:a16="http://schemas.microsoft.com/office/drawing/2014/main" id="{4A035CC2-1B63-CA07-FE0C-4CACBF452C6E}"/>
              </a:ext>
            </a:extLst>
          </p:cNvPr>
          <p:cNvSpPr txBox="1">
            <a:spLocks noChangeArrowheads="1"/>
          </p:cNvSpPr>
          <p:nvPr/>
        </p:nvSpPr>
        <p:spPr bwMode="auto">
          <a:xfrm>
            <a:off x="973800" y="1530921"/>
            <a:ext cx="10244399" cy="3170099"/>
          </a:xfrm>
          <a:prstGeom prst="rect">
            <a:avLst/>
          </a:prstGeom>
          <a:noFill/>
          <a:ln w="9525">
            <a:noFill/>
            <a:miter lim="800000"/>
            <a:headEnd/>
            <a:tailEnd/>
          </a:ln>
          <a:effectLst/>
        </p:spPr>
        <p:txBody>
          <a:bodyPr wrap="square">
            <a:spAutoFit/>
          </a:bodyPr>
          <a:lstStyle/>
          <a:p>
            <a:pPr algn="ctr">
              <a:buClr>
                <a:srgbClr val="FF0000"/>
              </a:buClr>
              <a:defRPr/>
            </a:pPr>
            <a:r>
              <a:rPr lang="en-US" sz="4000" dirty="0">
                <a:effectLst>
                  <a:outerShdw blurRad="38100" dist="38100" dir="2700000" algn="tl">
                    <a:srgbClr val="C0C0C0"/>
                  </a:outerShdw>
                </a:effectLst>
              </a:rPr>
              <a:t>The included animation in this presentation has </a:t>
            </a:r>
            <a:r>
              <a:rPr lang="en-US" sz="4000" b="1" u="sng" dirty="0">
                <a:effectLst>
                  <a:outerShdw blurRad="38100" dist="38100" dir="2700000" algn="tl">
                    <a:srgbClr val="C0C0C0"/>
                  </a:outerShdw>
                </a:effectLst>
              </a:rPr>
              <a:t>NOT</a:t>
            </a:r>
            <a:r>
              <a:rPr lang="en-US" sz="4000" dirty="0">
                <a:effectLst>
                  <a:outerShdw blurRad="38100" dist="38100" dir="2700000" algn="tl">
                    <a:srgbClr val="C0C0C0"/>
                  </a:outerShdw>
                </a:effectLst>
              </a:rPr>
              <a:t> been tested with versions of PowerPoint prior to 2004 and you may experience issues.  An option is for you to download &amp; view the available MP4 version of this presentation.  </a:t>
            </a:r>
          </a:p>
        </p:txBody>
      </p:sp>
      <p:sp>
        <p:nvSpPr>
          <p:cNvPr id="6" name="Rectangle 4">
            <a:extLst>
              <a:ext uri="{FF2B5EF4-FFF2-40B4-BE49-F238E27FC236}">
                <a16:creationId xmlns:a16="http://schemas.microsoft.com/office/drawing/2014/main" id="{D8294A70-527C-E3AA-2D8C-D2DCDBED1810}"/>
              </a:ext>
            </a:extLst>
          </p:cNvPr>
          <p:cNvSpPr>
            <a:spLocks noChangeArrowheads="1"/>
          </p:cNvSpPr>
          <p:nvPr/>
        </p:nvSpPr>
        <p:spPr bwMode="auto">
          <a:xfrm>
            <a:off x="481335" y="386785"/>
            <a:ext cx="11377795" cy="707886"/>
          </a:xfrm>
          <a:prstGeom prst="rect">
            <a:avLst/>
          </a:prstGeom>
          <a:solidFill>
            <a:srgbClr val="FF0000">
              <a:alpha val="26000"/>
            </a:srgbClr>
          </a:solidFill>
          <a:ln w="28575" algn="ctr">
            <a:solidFill>
              <a:schemeClr val="tx1"/>
            </a:solidFill>
            <a:miter lim="800000"/>
            <a:headEnd/>
            <a:tailEnd/>
          </a:ln>
          <a:effectLst/>
        </p:spPr>
        <p:txBody>
          <a:bodyPr wrap="none">
            <a:spAutoFit/>
          </a:bodyPr>
          <a:lstStyle/>
          <a:p>
            <a:pPr algn="ctr">
              <a:buClr>
                <a:srgbClr val="FF0000"/>
              </a:buClr>
              <a:defRPr/>
            </a:pPr>
            <a:r>
              <a:rPr lang="en-US" sz="4000" b="1" i="0" dirty="0">
                <a:solidFill>
                  <a:srgbClr val="FF0000"/>
                </a:solidFill>
              </a:rPr>
              <a:t>Important Notes for </a:t>
            </a:r>
            <a:r>
              <a:rPr lang="en-US" sz="4000" b="1" i="0" u="sng" dirty="0">
                <a:solidFill>
                  <a:srgbClr val="FF0000"/>
                </a:solidFill>
              </a:rPr>
              <a:t>OLDER VERSIONS</a:t>
            </a:r>
            <a:r>
              <a:rPr lang="en-US" sz="4000" b="1" i="0" dirty="0">
                <a:solidFill>
                  <a:srgbClr val="FF0000"/>
                </a:solidFill>
              </a:rPr>
              <a:t> of PowerPoint</a:t>
            </a:r>
          </a:p>
        </p:txBody>
      </p:sp>
      <p:sp>
        <p:nvSpPr>
          <p:cNvPr id="2" name="TextBox 1">
            <a:extLst>
              <a:ext uri="{FF2B5EF4-FFF2-40B4-BE49-F238E27FC236}">
                <a16:creationId xmlns:a16="http://schemas.microsoft.com/office/drawing/2014/main" id="{977475F2-97A2-675E-78C5-74A99AB91FAA}"/>
              </a:ext>
            </a:extLst>
          </p:cNvPr>
          <p:cNvSpPr txBox="1"/>
          <p:nvPr/>
        </p:nvSpPr>
        <p:spPr>
          <a:xfrm>
            <a:off x="2637497" y="5137271"/>
            <a:ext cx="6682833" cy="369332"/>
          </a:xfrm>
          <a:prstGeom prst="rect">
            <a:avLst/>
          </a:prstGeom>
          <a:solidFill>
            <a:srgbClr val="FFFF00"/>
          </a:solidFill>
          <a:ln>
            <a:solidFill>
              <a:schemeClr val="tx1"/>
            </a:solidFill>
          </a:ln>
        </p:spPr>
        <p:txBody>
          <a:bodyPr wrap="square">
            <a:spAutoFit/>
          </a:bodyPr>
          <a:lstStyle/>
          <a:p>
            <a:pPr algn="ctr">
              <a:buClr>
                <a:srgbClr val="FF0000"/>
              </a:buClr>
              <a:defRPr/>
            </a:pPr>
            <a:r>
              <a:rPr lang="en-US" sz="1800" dirty="0">
                <a:effectLst>
                  <a:outerShdw blurRad="38100" dist="38100" dir="2700000" algn="tl">
                    <a:srgbClr val="C0C0C0"/>
                  </a:outerShdw>
                </a:effectLst>
              </a:rPr>
              <a:t>See </a:t>
            </a:r>
            <a:r>
              <a:rPr lang="en-US" sz="1800" u="sng" dirty="0">
                <a:effectLst>
                  <a:outerShdw blurRad="38100" dist="38100" dir="2700000" algn="tl">
                    <a:srgbClr val="C0C0C0"/>
                  </a:outerShdw>
                </a:effectLst>
                <a:hlinkClick r:id="rId2"/>
              </a:rPr>
              <a:t>http://aviation.derosaweb.net/presentations/#gearwarning</a:t>
            </a:r>
            <a:endParaRPr lang="en-US" sz="1800" b="0" i="0" dirty="0">
              <a:effectLst>
                <a:outerShdw blurRad="38100" dist="38100" dir="2700000" algn="tl">
                  <a:srgbClr val="C0C0C0"/>
                </a:outerShdw>
              </a:effectLst>
            </a:endParaRPr>
          </a:p>
        </p:txBody>
      </p:sp>
      <p:sp>
        <p:nvSpPr>
          <p:cNvPr id="3" name="TextBox 2">
            <a:hlinkClick r:id="rId3" action="ppaction://hlinksldjump"/>
            <a:extLst>
              <a:ext uri="{FF2B5EF4-FFF2-40B4-BE49-F238E27FC236}">
                <a16:creationId xmlns:a16="http://schemas.microsoft.com/office/drawing/2014/main" id="{A5F30AD5-10DA-480E-A7BF-51D0305AFE60}"/>
              </a:ext>
            </a:extLst>
          </p:cNvPr>
          <p:cNvSpPr txBox="1"/>
          <p:nvPr/>
        </p:nvSpPr>
        <p:spPr>
          <a:xfrm>
            <a:off x="2217697" y="5880596"/>
            <a:ext cx="7339582" cy="461665"/>
          </a:xfrm>
          <a:prstGeom prst="rect">
            <a:avLst/>
          </a:prstGeom>
          <a:solidFill>
            <a:srgbClr val="FFFF00"/>
          </a:solidFill>
          <a:ln>
            <a:solidFill>
              <a:schemeClr val="tx1"/>
            </a:solidFill>
          </a:ln>
        </p:spPr>
        <p:txBody>
          <a:bodyPr wrap="square">
            <a:spAutoFit/>
          </a:bodyPr>
          <a:lstStyle/>
          <a:p>
            <a:pPr algn="ctr"/>
            <a:r>
              <a:rPr lang="en-US" sz="2400" b="1" dirty="0">
                <a:solidFill>
                  <a:srgbClr val="00B050"/>
                </a:solidFill>
                <a:latin typeface="Arial Black" panose="020B0A04020102020204" pitchFamily="34" charset="0"/>
              </a:rPr>
              <a:t>Click here to continue to the Animation </a:t>
            </a:r>
            <a:r>
              <a:rPr lang="en-US" sz="2400" b="1" dirty="0">
                <a:solidFill>
                  <a:srgbClr val="00B050"/>
                </a:solidFill>
                <a:latin typeface="Arial Black" panose="020B0A04020102020204" pitchFamily="34" charset="0"/>
                <a:sym typeface="Wingdings" panose="05000000000000000000" pitchFamily="2" charset="2"/>
              </a:rPr>
              <a:t></a:t>
            </a:r>
            <a:endParaRPr lang="en-US" sz="2400" b="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57268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015A4D3-E26F-126D-032C-ACD91A07B3F5}"/>
            </a:ext>
          </a:extLst>
        </p:cNvPr>
        <p:cNvGrpSpPr/>
        <p:nvPr/>
      </p:nvGrpSpPr>
      <p:grpSpPr>
        <a:xfrm>
          <a:off x="0" y="0"/>
          <a:ext cx="0" cy="0"/>
          <a:chOff x="0" y="0"/>
          <a:chExt cx="0" cy="0"/>
        </a:xfrm>
      </p:grpSpPr>
      <p:sp>
        <p:nvSpPr>
          <p:cNvPr id="5" name="Text Box 2">
            <a:extLst>
              <a:ext uri="{FF2B5EF4-FFF2-40B4-BE49-F238E27FC236}">
                <a16:creationId xmlns:a16="http://schemas.microsoft.com/office/drawing/2014/main" id="{731CB07C-D6AC-31F3-B0E8-F3D9913BE152}"/>
              </a:ext>
            </a:extLst>
          </p:cNvPr>
          <p:cNvSpPr txBox="1">
            <a:spLocks noChangeArrowheads="1"/>
          </p:cNvSpPr>
          <p:nvPr/>
        </p:nvSpPr>
        <p:spPr bwMode="auto">
          <a:xfrm>
            <a:off x="1098767" y="1493872"/>
            <a:ext cx="10307289" cy="4154984"/>
          </a:xfrm>
          <a:prstGeom prst="rect">
            <a:avLst/>
          </a:prstGeom>
          <a:noFill/>
          <a:ln w="9525">
            <a:noFill/>
            <a:miter lim="800000"/>
            <a:headEnd/>
            <a:tailEnd/>
          </a:ln>
          <a:effectLst/>
        </p:spPr>
        <p:txBody>
          <a:bodyPr wrap="square">
            <a:spAutoFit/>
          </a:bodyPr>
          <a:lstStyle/>
          <a:p>
            <a:pPr algn="ctr">
              <a:buClr>
                <a:srgbClr val="FF0000"/>
              </a:buClr>
              <a:defRPr/>
            </a:pPr>
            <a:r>
              <a:rPr lang="en-US" sz="2400" dirty="0">
                <a:effectLst>
                  <a:outerShdw blurRad="38100" dist="38100" dir="2700000" algn="tl">
                    <a:srgbClr val="C0C0C0"/>
                  </a:outerShdw>
                </a:effectLst>
              </a:rPr>
              <a:t>This presentation is available as an </a:t>
            </a:r>
            <a:r>
              <a:rPr lang="en-US" sz="2400" u="sng" dirty="0">
                <a:effectLst>
                  <a:outerShdw blurRad="38100" dist="38100" dir="2700000" algn="tl">
                    <a:srgbClr val="C0C0C0"/>
                  </a:outerShdw>
                </a:effectLst>
              </a:rPr>
              <a:t>MP4 Video</a:t>
            </a:r>
            <a:r>
              <a:rPr lang="en-US" sz="2400" dirty="0">
                <a:effectLst>
                  <a:outerShdw blurRad="38100" dist="38100" dir="2700000" algn="tl">
                    <a:srgbClr val="C0C0C0"/>
                  </a:outerShdw>
                </a:effectLst>
              </a:rPr>
              <a:t> enable to view the                          gear warning animation for those without Microsoft PowerPoint </a:t>
            </a:r>
          </a:p>
          <a:p>
            <a:pPr algn="ctr">
              <a:buClr>
                <a:srgbClr val="FF0000"/>
              </a:buClr>
              <a:defRPr/>
            </a:pPr>
            <a:r>
              <a:rPr lang="en-US" sz="2400" dirty="0">
                <a:effectLst>
                  <a:outerShdw blurRad="38100" dist="38100" dir="2700000" algn="tl">
                    <a:srgbClr val="C0C0C0"/>
                  </a:outerShdw>
                </a:effectLst>
              </a:rPr>
              <a:t>or if experiencing issues with an older version of PowerPoint (prior to 2004). </a:t>
            </a:r>
          </a:p>
          <a:p>
            <a:pPr algn="ctr">
              <a:buClr>
                <a:srgbClr val="FF0000"/>
              </a:buClr>
              <a:defRPr/>
            </a:pPr>
            <a:endParaRPr lang="en-US" sz="2400" dirty="0">
              <a:effectLst>
                <a:outerShdw blurRad="38100" dist="38100" dir="2700000" algn="tl">
                  <a:srgbClr val="C0C0C0"/>
                </a:outerShdw>
              </a:effectLst>
            </a:endParaRPr>
          </a:p>
          <a:p>
            <a:pPr algn="ctr">
              <a:buClr>
                <a:srgbClr val="FF0000"/>
              </a:buClr>
              <a:defRPr/>
            </a:pPr>
            <a:r>
              <a:rPr lang="en-US" sz="2400" dirty="0">
                <a:effectLst>
                  <a:outerShdw blurRad="38100" dist="38100" dir="2700000" algn="tl">
                    <a:srgbClr val="C0C0C0"/>
                  </a:outerShdw>
                </a:effectLst>
              </a:rPr>
              <a:t>The MP4 Video will run by itself and not pause at each slide.  This may be too fast to study each slide’s information and, especially, for watching the animation.                      </a:t>
            </a:r>
          </a:p>
          <a:p>
            <a:pPr algn="ctr">
              <a:buClr>
                <a:srgbClr val="FF0000"/>
              </a:buClr>
              <a:defRPr/>
            </a:pPr>
            <a:endParaRPr lang="en-US" sz="2400" dirty="0">
              <a:effectLst>
                <a:outerShdw blurRad="38100" dist="38100" dir="2700000" algn="tl">
                  <a:srgbClr val="C0C0C0"/>
                </a:outerShdw>
              </a:effectLst>
            </a:endParaRPr>
          </a:p>
          <a:p>
            <a:pPr algn="ctr">
              <a:buClr>
                <a:srgbClr val="FF0000"/>
              </a:buClr>
              <a:defRPr/>
            </a:pPr>
            <a:r>
              <a:rPr lang="en-US" sz="2400" dirty="0">
                <a:effectLst>
                  <a:outerShdw blurRad="38100" dist="38100" dir="2700000" algn="tl">
                    <a:srgbClr val="C0C0C0"/>
                  </a:outerShdw>
                </a:effectLst>
              </a:rPr>
              <a:t>After downloading the MP4 version please use the </a:t>
            </a:r>
            <a:r>
              <a:rPr lang="en-US" sz="2400" u="sng" dirty="0">
                <a:effectLst>
                  <a:outerShdw blurRad="38100" dist="38100" dir="2700000" algn="tl">
                    <a:srgbClr val="C0C0C0"/>
                  </a:outerShdw>
                </a:effectLst>
              </a:rPr>
              <a:t>pause function</a:t>
            </a:r>
            <a:r>
              <a:rPr lang="en-US" sz="2400" dirty="0">
                <a:effectLst>
                  <a:outerShdw blurRad="38100" dist="38100" dir="2700000" algn="tl">
                    <a:srgbClr val="C0C0C0"/>
                  </a:outerShdw>
                </a:effectLst>
              </a:rPr>
              <a:t> of your video program to step though the slides to carefully watch the </a:t>
            </a:r>
          </a:p>
          <a:p>
            <a:pPr algn="ctr">
              <a:buClr>
                <a:srgbClr val="FF0000"/>
              </a:buClr>
              <a:defRPr/>
            </a:pPr>
            <a:r>
              <a:rPr lang="en-US" sz="2400" dirty="0">
                <a:effectLst>
                  <a:outerShdw blurRad="38100" dist="38100" dir="2700000" algn="tl">
                    <a:srgbClr val="C0C0C0"/>
                  </a:outerShdw>
                </a:effectLst>
              </a:rPr>
              <a:t>various phases of the gear warning animation.</a:t>
            </a:r>
          </a:p>
          <a:p>
            <a:pPr algn="ctr">
              <a:buClr>
                <a:srgbClr val="FF0000"/>
              </a:buClr>
              <a:defRPr/>
            </a:pPr>
            <a:endParaRPr lang="en-US" sz="2400" b="0" i="0" dirty="0">
              <a:effectLst>
                <a:outerShdw blurRad="38100" dist="38100" dir="2700000" algn="tl">
                  <a:srgbClr val="C0C0C0"/>
                </a:outerShdw>
              </a:effectLst>
            </a:endParaRPr>
          </a:p>
        </p:txBody>
      </p:sp>
      <p:sp>
        <p:nvSpPr>
          <p:cNvPr id="6" name="Rectangle 4">
            <a:extLst>
              <a:ext uri="{FF2B5EF4-FFF2-40B4-BE49-F238E27FC236}">
                <a16:creationId xmlns:a16="http://schemas.microsoft.com/office/drawing/2014/main" id="{D64865D0-A3A1-64FB-FCA3-323A6D58B8DC}"/>
              </a:ext>
            </a:extLst>
          </p:cNvPr>
          <p:cNvSpPr>
            <a:spLocks noChangeArrowheads="1"/>
          </p:cNvSpPr>
          <p:nvPr/>
        </p:nvSpPr>
        <p:spPr bwMode="auto">
          <a:xfrm>
            <a:off x="1220073" y="412509"/>
            <a:ext cx="10064678" cy="769441"/>
          </a:xfrm>
          <a:prstGeom prst="rect">
            <a:avLst/>
          </a:prstGeom>
          <a:solidFill>
            <a:schemeClr val="accent1">
              <a:lumMod val="40000"/>
              <a:lumOff val="60000"/>
            </a:schemeClr>
          </a:solidFill>
          <a:ln w="28575" algn="ctr">
            <a:solidFill>
              <a:schemeClr val="tx1"/>
            </a:solidFill>
            <a:miter lim="800000"/>
            <a:headEnd/>
            <a:tailEnd/>
          </a:ln>
          <a:effectLst/>
        </p:spPr>
        <p:txBody>
          <a:bodyPr wrap="none">
            <a:spAutoFit/>
          </a:bodyPr>
          <a:lstStyle/>
          <a:p>
            <a:pPr algn="ctr">
              <a:buClr>
                <a:srgbClr val="FF0000"/>
              </a:buClr>
              <a:defRPr/>
            </a:pPr>
            <a:r>
              <a:rPr lang="en-US" sz="4400" i="0" dirty="0">
                <a:solidFill>
                  <a:srgbClr val="FF0000"/>
                </a:solidFill>
                <a:effectLst>
                  <a:outerShdw blurRad="38100" dist="38100" dir="2700000" algn="tl">
                    <a:srgbClr val="C0C0C0"/>
                  </a:outerShdw>
                </a:effectLst>
              </a:rPr>
              <a:t>Important Notes for </a:t>
            </a:r>
            <a:r>
              <a:rPr lang="en-US" sz="4400" i="0" u="sng" dirty="0">
                <a:solidFill>
                  <a:srgbClr val="FF0000"/>
                </a:solidFill>
                <a:effectLst>
                  <a:outerShdw blurRad="38100" dist="38100" dir="2700000" algn="tl">
                    <a:srgbClr val="C0C0C0"/>
                  </a:outerShdw>
                </a:effectLst>
              </a:rPr>
              <a:t>Non</a:t>
            </a:r>
            <a:r>
              <a:rPr lang="en-US" sz="4400" i="0" dirty="0">
                <a:solidFill>
                  <a:srgbClr val="FF0000"/>
                </a:solidFill>
                <a:effectLst>
                  <a:outerShdw blurRad="38100" dist="38100" dir="2700000" algn="tl">
                    <a:srgbClr val="C0C0C0"/>
                  </a:outerShdw>
                </a:effectLst>
              </a:rPr>
              <a:t>-PowerPoint Users</a:t>
            </a:r>
          </a:p>
        </p:txBody>
      </p:sp>
      <p:sp>
        <p:nvSpPr>
          <p:cNvPr id="3" name="TextBox 2">
            <a:extLst>
              <a:ext uri="{FF2B5EF4-FFF2-40B4-BE49-F238E27FC236}">
                <a16:creationId xmlns:a16="http://schemas.microsoft.com/office/drawing/2014/main" id="{153B05B1-BCF4-63B7-79F3-F31DBAD11D64}"/>
              </a:ext>
            </a:extLst>
          </p:cNvPr>
          <p:cNvSpPr txBox="1"/>
          <p:nvPr/>
        </p:nvSpPr>
        <p:spPr>
          <a:xfrm>
            <a:off x="2522862" y="5639758"/>
            <a:ext cx="6682833" cy="369332"/>
          </a:xfrm>
          <a:prstGeom prst="rect">
            <a:avLst/>
          </a:prstGeom>
          <a:solidFill>
            <a:srgbClr val="FFFF00"/>
          </a:solidFill>
          <a:ln>
            <a:solidFill>
              <a:schemeClr val="tx1"/>
            </a:solidFill>
          </a:ln>
        </p:spPr>
        <p:txBody>
          <a:bodyPr wrap="square">
            <a:spAutoFit/>
          </a:bodyPr>
          <a:lstStyle/>
          <a:p>
            <a:pPr algn="ctr">
              <a:buClr>
                <a:srgbClr val="FF0000"/>
              </a:buClr>
              <a:defRPr/>
            </a:pPr>
            <a:r>
              <a:rPr lang="en-US" sz="1800" dirty="0">
                <a:effectLst>
                  <a:outerShdw blurRad="38100" dist="38100" dir="2700000" algn="tl">
                    <a:srgbClr val="C0C0C0"/>
                  </a:outerShdw>
                </a:effectLst>
              </a:rPr>
              <a:t>See </a:t>
            </a:r>
            <a:r>
              <a:rPr lang="en-US" sz="1800" u="sng" dirty="0">
                <a:effectLst>
                  <a:outerShdw blurRad="38100" dist="38100" dir="2700000" algn="tl">
                    <a:srgbClr val="C0C0C0"/>
                  </a:outerShdw>
                </a:effectLst>
                <a:hlinkClick r:id="rId2"/>
              </a:rPr>
              <a:t>http://aviation.derosaweb.net/presentations/#gearwarning</a:t>
            </a:r>
            <a:endParaRPr lang="en-US" sz="1800" b="0" i="0" dirty="0">
              <a:effectLst>
                <a:outerShdw blurRad="38100" dist="38100" dir="2700000" algn="tl">
                  <a:srgbClr val="C0C0C0"/>
                </a:outerShdw>
              </a:effectLst>
            </a:endParaRPr>
          </a:p>
        </p:txBody>
      </p:sp>
    </p:spTree>
    <p:extLst>
      <p:ext uri="{BB962C8B-B14F-4D97-AF65-F5344CB8AC3E}">
        <p14:creationId xmlns:p14="http://schemas.microsoft.com/office/powerpoint/2010/main" val="274484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B1D8A0-8479-8C68-68CA-372DF29CB572}"/>
            </a:ext>
          </a:extLst>
        </p:cNvPr>
        <p:cNvGrpSpPr/>
        <p:nvPr/>
      </p:nvGrpSpPr>
      <p:grpSpPr>
        <a:xfrm>
          <a:off x="0" y="0"/>
          <a:ext cx="0" cy="0"/>
          <a:chOff x="0" y="0"/>
          <a:chExt cx="0" cy="0"/>
        </a:xfrm>
      </p:grpSpPr>
      <p:sp>
        <p:nvSpPr>
          <p:cNvPr id="5" name="Text Box 2">
            <a:extLst>
              <a:ext uri="{FF2B5EF4-FFF2-40B4-BE49-F238E27FC236}">
                <a16:creationId xmlns:a16="http://schemas.microsoft.com/office/drawing/2014/main" id="{EC77AECF-9CDA-240D-ED1E-CECEE8E4D499}"/>
              </a:ext>
            </a:extLst>
          </p:cNvPr>
          <p:cNvSpPr txBox="1">
            <a:spLocks noChangeArrowheads="1"/>
          </p:cNvSpPr>
          <p:nvPr/>
        </p:nvSpPr>
        <p:spPr bwMode="auto">
          <a:xfrm>
            <a:off x="318498" y="1352403"/>
            <a:ext cx="11873501" cy="3170099"/>
          </a:xfrm>
          <a:prstGeom prst="rect">
            <a:avLst/>
          </a:prstGeom>
          <a:noFill/>
          <a:ln w="9525">
            <a:noFill/>
            <a:miter lim="800000"/>
            <a:headEnd/>
            <a:tailEnd/>
          </a:ln>
          <a:effectLst/>
        </p:spPr>
        <p:txBody>
          <a:bodyPr wrap="square">
            <a:spAutoFit/>
          </a:bodyPr>
          <a:lstStyle/>
          <a:p>
            <a:pPr algn="ctr">
              <a:buClr>
                <a:srgbClr val="FF0000"/>
              </a:buClr>
              <a:defRPr/>
            </a:pPr>
            <a:r>
              <a:rPr lang="en-US" sz="4000" b="0" i="0" dirty="0">
                <a:effectLst>
                  <a:outerShdw blurRad="38100" dist="38100" dir="2700000" algn="tl">
                    <a:srgbClr val="C0C0C0"/>
                  </a:outerShdw>
                </a:effectLst>
              </a:rPr>
              <a:t>To receive the full value out of this presentation it is best to </a:t>
            </a:r>
            <a:r>
              <a:rPr lang="en-US" sz="4000" dirty="0">
                <a:effectLst>
                  <a:outerShdw blurRad="38100" dist="38100" dir="2700000" algn="tl">
                    <a:srgbClr val="C0C0C0"/>
                  </a:outerShdw>
                </a:effectLst>
              </a:rPr>
              <a:t>use Microsoft PowerPoint (2004 or later) </a:t>
            </a:r>
          </a:p>
          <a:p>
            <a:pPr algn="ctr">
              <a:buClr>
                <a:srgbClr val="FF0000"/>
              </a:buClr>
              <a:defRPr/>
            </a:pPr>
            <a:r>
              <a:rPr lang="en-US" sz="4000" dirty="0">
                <a:effectLst>
                  <a:outerShdw blurRad="38100" dist="38100" dir="2700000" algn="tl">
                    <a:srgbClr val="C0C0C0"/>
                  </a:outerShdw>
                </a:effectLst>
              </a:rPr>
              <a:t>to view as a presentation.          </a:t>
            </a:r>
          </a:p>
          <a:p>
            <a:pPr algn="ctr">
              <a:buClr>
                <a:srgbClr val="FF0000"/>
              </a:buClr>
              <a:defRPr/>
            </a:pPr>
            <a:r>
              <a:rPr lang="en-US" sz="4000" dirty="0">
                <a:effectLst>
                  <a:outerShdw blurRad="38100" dist="38100" dir="2700000" algn="tl">
                    <a:srgbClr val="C0C0C0"/>
                  </a:outerShdw>
                </a:effectLst>
              </a:rPr>
              <a:t>Download the file and hit F5 (function key 5) </a:t>
            </a:r>
          </a:p>
          <a:p>
            <a:pPr algn="ctr">
              <a:buClr>
                <a:srgbClr val="FF0000"/>
              </a:buClr>
              <a:defRPr/>
            </a:pPr>
            <a:r>
              <a:rPr lang="en-US" sz="4000" dirty="0">
                <a:effectLst>
                  <a:outerShdw blurRad="38100" dist="38100" dir="2700000" algn="tl">
                    <a:srgbClr val="C0C0C0"/>
                  </a:outerShdw>
                </a:effectLst>
              </a:rPr>
              <a:t>to start the presentation &amp; animation.</a:t>
            </a:r>
            <a:endParaRPr lang="en-US" sz="4000" b="0" i="0" dirty="0">
              <a:effectLst>
                <a:outerShdw blurRad="38100" dist="38100" dir="2700000" algn="tl">
                  <a:srgbClr val="C0C0C0"/>
                </a:outerShdw>
              </a:effectLst>
            </a:endParaRPr>
          </a:p>
        </p:txBody>
      </p:sp>
      <p:sp>
        <p:nvSpPr>
          <p:cNvPr id="6" name="Rectangle 4">
            <a:extLst>
              <a:ext uri="{FF2B5EF4-FFF2-40B4-BE49-F238E27FC236}">
                <a16:creationId xmlns:a16="http://schemas.microsoft.com/office/drawing/2014/main" id="{2B31A63D-8729-98F8-CC58-7B06203920CC}"/>
              </a:ext>
            </a:extLst>
          </p:cNvPr>
          <p:cNvSpPr>
            <a:spLocks noChangeArrowheads="1"/>
          </p:cNvSpPr>
          <p:nvPr/>
        </p:nvSpPr>
        <p:spPr bwMode="auto">
          <a:xfrm>
            <a:off x="1128813" y="386785"/>
            <a:ext cx="10082825" cy="707886"/>
          </a:xfrm>
          <a:prstGeom prst="rect">
            <a:avLst/>
          </a:prstGeom>
          <a:solidFill>
            <a:schemeClr val="accent1">
              <a:lumMod val="40000"/>
              <a:lumOff val="60000"/>
            </a:schemeClr>
          </a:solidFill>
          <a:ln w="28575" algn="ctr">
            <a:solidFill>
              <a:schemeClr val="tx1"/>
            </a:solidFill>
            <a:miter lim="800000"/>
            <a:headEnd/>
            <a:tailEnd/>
          </a:ln>
          <a:effectLst/>
        </p:spPr>
        <p:txBody>
          <a:bodyPr wrap="none">
            <a:spAutoFit/>
          </a:bodyPr>
          <a:lstStyle/>
          <a:p>
            <a:pPr algn="ctr">
              <a:buClr>
                <a:srgbClr val="FF0000"/>
              </a:buClr>
              <a:defRPr/>
            </a:pPr>
            <a:r>
              <a:rPr lang="en-US" sz="4000" i="0" dirty="0">
                <a:solidFill>
                  <a:srgbClr val="FF0000"/>
                </a:solidFill>
                <a:effectLst>
                  <a:outerShdw blurRad="38100" dist="38100" dir="2700000" algn="tl">
                    <a:srgbClr val="C0C0C0"/>
                  </a:outerShdw>
                </a:effectLst>
              </a:rPr>
              <a:t>Important Notes for </a:t>
            </a:r>
            <a:r>
              <a:rPr lang="en-US" sz="4000" i="0" u="sng" dirty="0">
                <a:solidFill>
                  <a:srgbClr val="FF0000"/>
                </a:solidFill>
                <a:effectLst>
                  <a:outerShdw blurRad="38100" dist="38100" dir="2700000" algn="tl">
                    <a:srgbClr val="C0C0C0"/>
                  </a:outerShdw>
                </a:effectLst>
              </a:rPr>
              <a:t>PowerPoint 2004 and Later</a:t>
            </a:r>
          </a:p>
        </p:txBody>
      </p:sp>
      <p:sp>
        <p:nvSpPr>
          <p:cNvPr id="4" name="TextBox 3">
            <a:extLst>
              <a:ext uri="{FF2B5EF4-FFF2-40B4-BE49-F238E27FC236}">
                <a16:creationId xmlns:a16="http://schemas.microsoft.com/office/drawing/2014/main" id="{A7A62388-0510-4F05-F528-E5C2D4A5103A}"/>
              </a:ext>
            </a:extLst>
          </p:cNvPr>
          <p:cNvSpPr txBox="1"/>
          <p:nvPr/>
        </p:nvSpPr>
        <p:spPr>
          <a:xfrm>
            <a:off x="2522860" y="4780234"/>
            <a:ext cx="6682833" cy="369332"/>
          </a:xfrm>
          <a:prstGeom prst="rect">
            <a:avLst/>
          </a:prstGeom>
          <a:solidFill>
            <a:srgbClr val="FFFF00"/>
          </a:solidFill>
          <a:ln>
            <a:solidFill>
              <a:schemeClr val="tx1"/>
            </a:solidFill>
          </a:ln>
        </p:spPr>
        <p:txBody>
          <a:bodyPr wrap="square">
            <a:spAutoFit/>
          </a:bodyPr>
          <a:lstStyle/>
          <a:p>
            <a:pPr algn="ctr">
              <a:buClr>
                <a:srgbClr val="FF0000"/>
              </a:buClr>
              <a:defRPr/>
            </a:pPr>
            <a:r>
              <a:rPr lang="en-US" sz="1800" dirty="0">
                <a:effectLst>
                  <a:outerShdw blurRad="38100" dist="38100" dir="2700000" algn="tl">
                    <a:srgbClr val="C0C0C0"/>
                  </a:outerShdw>
                </a:effectLst>
              </a:rPr>
              <a:t>See </a:t>
            </a:r>
            <a:r>
              <a:rPr lang="en-US" sz="1800" u="sng" dirty="0">
                <a:effectLst>
                  <a:outerShdw blurRad="38100" dist="38100" dir="2700000" algn="tl">
                    <a:srgbClr val="C0C0C0"/>
                  </a:outerShdw>
                </a:effectLst>
                <a:hlinkClick r:id="rId2"/>
              </a:rPr>
              <a:t>http://aviation.derosaweb.net/presentations/#gearwarning</a:t>
            </a:r>
            <a:endParaRPr lang="en-US" sz="1800" b="0" i="0" dirty="0">
              <a:effectLst>
                <a:outerShdw blurRad="38100" dist="38100" dir="2700000" algn="tl">
                  <a:srgbClr val="C0C0C0"/>
                </a:outerShdw>
              </a:effectLst>
            </a:endParaRPr>
          </a:p>
        </p:txBody>
      </p:sp>
      <p:sp>
        <p:nvSpPr>
          <p:cNvPr id="7" name="TextBox 6">
            <a:hlinkClick r:id="rId3" action="ppaction://hlinksldjump"/>
            <a:extLst>
              <a:ext uri="{FF2B5EF4-FFF2-40B4-BE49-F238E27FC236}">
                <a16:creationId xmlns:a16="http://schemas.microsoft.com/office/drawing/2014/main" id="{287AD3A5-0279-AC6E-969F-78ED3E72E59C}"/>
              </a:ext>
            </a:extLst>
          </p:cNvPr>
          <p:cNvSpPr txBox="1"/>
          <p:nvPr/>
        </p:nvSpPr>
        <p:spPr>
          <a:xfrm>
            <a:off x="2194486" y="5523200"/>
            <a:ext cx="7339582" cy="461665"/>
          </a:xfrm>
          <a:prstGeom prst="rect">
            <a:avLst/>
          </a:prstGeom>
          <a:solidFill>
            <a:srgbClr val="FFFF00"/>
          </a:solidFill>
          <a:ln>
            <a:solidFill>
              <a:schemeClr val="tx1"/>
            </a:solidFill>
          </a:ln>
        </p:spPr>
        <p:txBody>
          <a:bodyPr wrap="square">
            <a:spAutoFit/>
          </a:bodyPr>
          <a:lstStyle/>
          <a:p>
            <a:pPr algn="ctr"/>
            <a:r>
              <a:rPr lang="en-US" sz="2400" b="1" dirty="0">
                <a:solidFill>
                  <a:srgbClr val="00B050"/>
                </a:solidFill>
                <a:latin typeface="Arial Black" panose="020B0A04020102020204" pitchFamily="34" charset="0"/>
              </a:rPr>
              <a:t>Click here to continue to the Animation </a:t>
            </a:r>
            <a:r>
              <a:rPr lang="en-US" sz="2400" b="1" dirty="0">
                <a:solidFill>
                  <a:srgbClr val="00B050"/>
                </a:solidFill>
                <a:latin typeface="Arial Black" panose="020B0A04020102020204" pitchFamily="34" charset="0"/>
                <a:sym typeface="Wingdings" panose="05000000000000000000" pitchFamily="2" charset="2"/>
              </a:rPr>
              <a:t></a:t>
            </a:r>
            <a:endParaRPr lang="en-US" sz="2400" b="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338371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58EA2F-8FD7-1EFC-09F2-43D87C390ACB}"/>
              </a:ext>
            </a:extLst>
          </p:cNvPr>
          <p:cNvSpPr>
            <a:spLocks/>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1DD0B0-6DAD-5209-AFE7-C4BB8BFC9D67}"/>
              </a:ext>
            </a:extLst>
          </p:cNvPr>
          <p:cNvSpPr txBox="1">
            <a:spLocks/>
          </p:cNvSpPr>
          <p:nvPr/>
        </p:nvSpPr>
        <p:spPr>
          <a:xfrm>
            <a:off x="1397977" y="2129878"/>
            <a:ext cx="9733085" cy="2862322"/>
          </a:xfrm>
          <a:prstGeom prst="rect">
            <a:avLst/>
          </a:prstGeom>
          <a:noFill/>
          <a:ln>
            <a:noFill/>
          </a:ln>
        </p:spPr>
        <p:txBody>
          <a:bodyPr wrap="square">
            <a:spAutoFit/>
          </a:bodyPr>
          <a:lstStyle/>
          <a:p>
            <a:pPr algn="ctr"/>
            <a:r>
              <a:rPr lang="en-US" sz="6000" dirty="0">
                <a:solidFill>
                  <a:srgbClr val="4472E1"/>
                </a:solidFill>
              </a:rPr>
              <a:t>DO NOT REMOVE THIS SLIDE!</a:t>
            </a:r>
          </a:p>
          <a:p>
            <a:pPr algn="ctr"/>
            <a:r>
              <a:rPr lang="en-US" sz="6000" dirty="0">
                <a:solidFill>
                  <a:srgbClr val="4472E1"/>
                </a:solidFill>
              </a:rPr>
              <a:t>Important Animation Transition Slide!</a:t>
            </a:r>
          </a:p>
        </p:txBody>
      </p:sp>
    </p:spTree>
    <p:extLst>
      <p:ext uri="{BB962C8B-B14F-4D97-AF65-F5344CB8AC3E}">
        <p14:creationId xmlns:p14="http://schemas.microsoft.com/office/powerpoint/2010/main" val="3995663328"/>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1DA1C534-C44B-B6D0-B875-5A556DBF486C}"/>
              </a:ext>
            </a:extLst>
          </p:cNvPr>
          <p:cNvSpPr/>
          <p:nvPr/>
        </p:nvSpPr>
        <p:spPr>
          <a:xfrm>
            <a:off x="8557368" y="1878758"/>
            <a:ext cx="1426565" cy="142171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C208302-A90F-83A1-865E-42FE3D3DBF28}"/>
              </a:ext>
            </a:extLst>
          </p:cNvPr>
          <p:cNvGrpSpPr/>
          <p:nvPr/>
        </p:nvGrpSpPr>
        <p:grpSpPr>
          <a:xfrm>
            <a:off x="8041880" y="2868807"/>
            <a:ext cx="3282356" cy="3029969"/>
            <a:chOff x="8041880" y="2868807"/>
            <a:chExt cx="3282356" cy="3029969"/>
          </a:xfrm>
        </p:grpSpPr>
        <p:cxnSp>
          <p:nvCxnSpPr>
            <p:cNvPr id="18" name="Straight Connector 17">
              <a:extLst>
                <a:ext uri="{FF2B5EF4-FFF2-40B4-BE49-F238E27FC236}">
                  <a16:creationId xmlns:a16="http://schemas.microsoft.com/office/drawing/2014/main" id="{9A9A1478-94C1-0C61-09A8-FD0E4CB59A79}"/>
                </a:ext>
              </a:extLst>
            </p:cNvPr>
            <p:cNvCxnSpPr>
              <a:cxnSpLocks/>
            </p:cNvCxnSpPr>
            <p:nvPr/>
          </p:nvCxnSpPr>
          <p:spPr>
            <a:xfrm>
              <a:off x="8041880" y="5888609"/>
              <a:ext cx="3282356"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13C5E77-90C4-B818-EB02-C9E3E5A54EAC}"/>
                </a:ext>
              </a:extLst>
            </p:cNvPr>
            <p:cNvCxnSpPr>
              <a:cxnSpLocks/>
            </p:cNvCxnSpPr>
            <p:nvPr/>
          </p:nvCxnSpPr>
          <p:spPr>
            <a:xfrm flipV="1">
              <a:off x="9500522" y="2890625"/>
              <a:ext cx="1739628" cy="93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989727-50D7-F5EA-FD05-A333C8F221DB}"/>
                </a:ext>
              </a:extLst>
            </p:cNvPr>
            <p:cNvCxnSpPr>
              <a:cxnSpLocks/>
            </p:cNvCxnSpPr>
            <p:nvPr/>
          </p:nvCxnSpPr>
          <p:spPr>
            <a:xfrm flipH="1" flipV="1">
              <a:off x="11233809" y="2868807"/>
              <a:ext cx="39987" cy="3029969"/>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76262EFF-E9A1-C86F-BBCC-F228535DA0DA}"/>
              </a:ext>
            </a:extLst>
          </p:cNvPr>
          <p:cNvGrpSpPr/>
          <p:nvPr/>
        </p:nvGrpSpPr>
        <p:grpSpPr>
          <a:xfrm>
            <a:off x="690590" y="2877930"/>
            <a:ext cx="8367580" cy="1510160"/>
            <a:chOff x="690590" y="2877930"/>
            <a:chExt cx="8367580" cy="1510160"/>
          </a:xfrm>
        </p:grpSpPr>
        <p:cxnSp>
          <p:nvCxnSpPr>
            <p:cNvPr id="33" name="Straight Connector 32">
              <a:extLst>
                <a:ext uri="{FF2B5EF4-FFF2-40B4-BE49-F238E27FC236}">
                  <a16:creationId xmlns:a16="http://schemas.microsoft.com/office/drawing/2014/main" id="{F6C65E11-3487-582D-69F7-3BDBDBD45311}"/>
                </a:ext>
              </a:extLst>
            </p:cNvPr>
            <p:cNvCxnSpPr>
              <a:cxnSpLocks/>
            </p:cNvCxnSpPr>
            <p:nvPr/>
          </p:nvCxnSpPr>
          <p:spPr>
            <a:xfrm flipV="1">
              <a:off x="719217" y="2877930"/>
              <a:ext cx="0" cy="151016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108F31C-8049-E2D8-A22E-2B618BB4784D}"/>
                </a:ext>
              </a:extLst>
            </p:cNvPr>
            <p:cNvCxnSpPr>
              <a:cxnSpLocks/>
            </p:cNvCxnSpPr>
            <p:nvPr/>
          </p:nvCxnSpPr>
          <p:spPr>
            <a:xfrm>
              <a:off x="690590" y="2885550"/>
              <a:ext cx="8367580" cy="93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8A42BAD-E3DD-E901-75F0-38076F3E6935}"/>
              </a:ext>
            </a:extLst>
          </p:cNvPr>
          <p:cNvGrpSpPr/>
          <p:nvPr/>
        </p:nvGrpSpPr>
        <p:grpSpPr>
          <a:xfrm>
            <a:off x="8021451" y="2493766"/>
            <a:ext cx="3282356" cy="3436436"/>
            <a:chOff x="8008324" y="2470934"/>
            <a:chExt cx="3282356" cy="3436436"/>
          </a:xfrm>
        </p:grpSpPr>
        <p:cxnSp>
          <p:nvCxnSpPr>
            <p:cNvPr id="11" name="Straight Connector 10">
              <a:extLst>
                <a:ext uri="{FF2B5EF4-FFF2-40B4-BE49-F238E27FC236}">
                  <a16:creationId xmlns:a16="http://schemas.microsoft.com/office/drawing/2014/main" id="{D5C20254-B30A-18A7-952A-9452C5616C65}"/>
                </a:ext>
              </a:extLst>
            </p:cNvPr>
            <p:cNvCxnSpPr>
              <a:cxnSpLocks/>
            </p:cNvCxnSpPr>
            <p:nvPr/>
          </p:nvCxnSpPr>
          <p:spPr>
            <a:xfrm>
              <a:off x="8008324" y="5878750"/>
              <a:ext cx="32823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3A506C-2858-A3E2-AF7E-615DF690E303}"/>
                </a:ext>
              </a:extLst>
            </p:cNvPr>
            <p:cNvCxnSpPr>
              <a:cxnSpLocks/>
            </p:cNvCxnSpPr>
            <p:nvPr/>
          </p:nvCxnSpPr>
          <p:spPr>
            <a:xfrm flipV="1">
              <a:off x="9512507" y="2879369"/>
              <a:ext cx="1739628" cy="93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4BD1C0-4790-8362-9668-E794707BEE0C}"/>
                </a:ext>
              </a:extLst>
            </p:cNvPr>
            <p:cNvCxnSpPr>
              <a:cxnSpLocks/>
            </p:cNvCxnSpPr>
            <p:nvPr/>
          </p:nvCxnSpPr>
          <p:spPr>
            <a:xfrm flipH="1" flipV="1">
              <a:off x="11233701" y="2877401"/>
              <a:ext cx="39987" cy="30299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73FD57C-FFC4-4007-033D-4C1C058F45DB}"/>
                </a:ext>
              </a:extLst>
            </p:cNvPr>
            <p:cNvSpPr txBox="1"/>
            <p:nvPr/>
          </p:nvSpPr>
          <p:spPr>
            <a:xfrm>
              <a:off x="9194052" y="5496282"/>
              <a:ext cx="1106842" cy="369332"/>
            </a:xfrm>
            <a:prstGeom prst="rect">
              <a:avLst/>
            </a:prstGeom>
            <a:noFill/>
          </p:spPr>
          <p:txBody>
            <a:bodyPr wrap="none" rtlCol="0">
              <a:spAutoFit/>
            </a:bodyPr>
            <a:lstStyle/>
            <a:p>
              <a:pPr algn="ctr"/>
              <a:r>
                <a:rPr lang="en-US" b="1" dirty="0">
                  <a:solidFill>
                    <a:srgbClr val="FF0000"/>
                  </a:solidFill>
                </a:rPr>
                <a:t>Power (+)</a:t>
              </a:r>
            </a:p>
          </p:txBody>
        </p:sp>
        <p:sp>
          <p:nvSpPr>
            <p:cNvPr id="80" name="TextBox 79">
              <a:extLst>
                <a:ext uri="{FF2B5EF4-FFF2-40B4-BE49-F238E27FC236}">
                  <a16:creationId xmlns:a16="http://schemas.microsoft.com/office/drawing/2014/main" id="{60CD6A6F-8810-8084-0125-CE49C72FAAB5}"/>
                </a:ext>
              </a:extLst>
            </p:cNvPr>
            <p:cNvSpPr txBox="1"/>
            <p:nvPr/>
          </p:nvSpPr>
          <p:spPr>
            <a:xfrm>
              <a:off x="10064756" y="2470934"/>
              <a:ext cx="1106842" cy="369332"/>
            </a:xfrm>
            <a:prstGeom prst="rect">
              <a:avLst/>
            </a:prstGeom>
            <a:noFill/>
          </p:spPr>
          <p:txBody>
            <a:bodyPr wrap="none" rtlCol="0">
              <a:spAutoFit/>
            </a:bodyPr>
            <a:lstStyle/>
            <a:p>
              <a:pPr algn="ctr"/>
              <a:r>
                <a:rPr lang="en-US" b="1" dirty="0">
                  <a:solidFill>
                    <a:srgbClr val="FF0000"/>
                  </a:solidFill>
                </a:rPr>
                <a:t>Power (+)</a:t>
              </a:r>
            </a:p>
          </p:txBody>
        </p:sp>
      </p:grpSp>
      <p:cxnSp>
        <p:nvCxnSpPr>
          <p:cNvPr id="5" name="Straight Connector 4">
            <a:extLst>
              <a:ext uri="{FF2B5EF4-FFF2-40B4-BE49-F238E27FC236}">
                <a16:creationId xmlns:a16="http://schemas.microsoft.com/office/drawing/2014/main" id="{4EE15269-A45F-5214-345D-9A697BAAA4F9}"/>
              </a:ext>
            </a:extLst>
          </p:cNvPr>
          <p:cNvCxnSpPr>
            <a:cxnSpLocks/>
          </p:cNvCxnSpPr>
          <p:nvPr/>
        </p:nvCxnSpPr>
        <p:spPr>
          <a:xfrm>
            <a:off x="670454" y="5909593"/>
            <a:ext cx="314366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75516E4B-7C56-C6F7-8799-9C86491C8199}"/>
              </a:ext>
            </a:extLst>
          </p:cNvPr>
          <p:cNvGrpSpPr/>
          <p:nvPr/>
        </p:nvGrpSpPr>
        <p:grpSpPr>
          <a:xfrm>
            <a:off x="4833753" y="4211984"/>
            <a:ext cx="3147062" cy="515666"/>
            <a:chOff x="881192" y="4921176"/>
            <a:chExt cx="3147062" cy="515666"/>
          </a:xfrm>
        </p:grpSpPr>
        <p:sp>
          <p:nvSpPr>
            <p:cNvPr id="14" name="Rectangle 13">
              <a:extLst>
                <a:ext uri="{FF2B5EF4-FFF2-40B4-BE49-F238E27FC236}">
                  <a16:creationId xmlns:a16="http://schemas.microsoft.com/office/drawing/2014/main" id="{9C603A22-AA16-1503-9000-2A69502FBF38}"/>
                </a:ext>
              </a:extLst>
            </p:cNvPr>
            <p:cNvSpPr/>
            <p:nvPr/>
          </p:nvSpPr>
          <p:spPr>
            <a:xfrm>
              <a:off x="881192" y="4921176"/>
              <a:ext cx="3147062" cy="51566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A28C4112-70C4-A82A-6600-7E033DABAF9E}"/>
                </a:ext>
              </a:extLst>
            </p:cNvPr>
            <p:cNvSpPr txBox="1"/>
            <p:nvPr/>
          </p:nvSpPr>
          <p:spPr>
            <a:xfrm>
              <a:off x="1467322" y="4982336"/>
              <a:ext cx="758542" cy="369332"/>
            </a:xfrm>
            <a:prstGeom prst="rect">
              <a:avLst/>
            </a:prstGeom>
            <a:solidFill>
              <a:schemeClr val="accent2">
                <a:lumMod val="75000"/>
              </a:schemeClr>
            </a:solidFill>
            <a:ln>
              <a:solidFill>
                <a:schemeClr val="tx1"/>
              </a:solidFill>
            </a:ln>
          </p:spPr>
          <p:txBody>
            <a:bodyPr wrap="none" rtlCol="0">
              <a:spAutoFit/>
            </a:bodyPr>
            <a:lstStyle/>
            <a:p>
              <a:pPr algn="ctr"/>
              <a:r>
                <a:rPr lang="en-US" b="1" dirty="0">
                  <a:solidFill>
                    <a:schemeClr val="bg1"/>
                  </a:solidFill>
                  <a:sym typeface="Wingdings" panose="05000000000000000000" pitchFamily="2" charset="2"/>
                </a:rPr>
                <a:t> Up</a:t>
              </a:r>
              <a:endParaRPr lang="en-US" b="1" dirty="0">
                <a:solidFill>
                  <a:schemeClr val="bg1"/>
                </a:solidFill>
              </a:endParaRPr>
            </a:p>
          </p:txBody>
        </p:sp>
      </p:grpSp>
      <p:grpSp>
        <p:nvGrpSpPr>
          <p:cNvPr id="31" name="Group 30">
            <a:extLst>
              <a:ext uri="{FF2B5EF4-FFF2-40B4-BE49-F238E27FC236}">
                <a16:creationId xmlns:a16="http://schemas.microsoft.com/office/drawing/2014/main" id="{F199EC3C-9567-4197-161D-2DE9F4A8AB22}"/>
              </a:ext>
            </a:extLst>
          </p:cNvPr>
          <p:cNvGrpSpPr/>
          <p:nvPr/>
        </p:nvGrpSpPr>
        <p:grpSpPr>
          <a:xfrm>
            <a:off x="5105986" y="3609211"/>
            <a:ext cx="3307886" cy="1172478"/>
            <a:chOff x="1267309" y="2820048"/>
            <a:chExt cx="3307886" cy="1172478"/>
          </a:xfrm>
        </p:grpSpPr>
        <p:sp>
          <p:nvSpPr>
            <p:cNvPr id="36" name="Rectangle 35">
              <a:extLst>
                <a:ext uri="{FF2B5EF4-FFF2-40B4-BE49-F238E27FC236}">
                  <a16:creationId xmlns:a16="http://schemas.microsoft.com/office/drawing/2014/main" id="{7F175E4E-8E81-3CFC-D738-3EAF39F91829}"/>
                </a:ext>
              </a:extLst>
            </p:cNvPr>
            <p:cNvSpPr/>
            <p:nvPr/>
          </p:nvSpPr>
          <p:spPr>
            <a:xfrm>
              <a:off x="1267309" y="3351129"/>
              <a:ext cx="3147062" cy="6413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C97192F-6A90-D4FC-82F7-718E43A48A51}"/>
                </a:ext>
              </a:extLst>
            </p:cNvPr>
            <p:cNvSpPr txBox="1"/>
            <p:nvPr/>
          </p:nvSpPr>
          <p:spPr>
            <a:xfrm>
              <a:off x="1491333" y="2920221"/>
              <a:ext cx="2570127" cy="461665"/>
            </a:xfrm>
            <a:prstGeom prst="rect">
              <a:avLst/>
            </a:prstGeom>
            <a:noFill/>
          </p:spPr>
          <p:txBody>
            <a:bodyPr wrap="none" rtlCol="0">
              <a:spAutoFit/>
            </a:bodyPr>
            <a:lstStyle/>
            <a:p>
              <a:pPr algn="ctr"/>
              <a:r>
                <a:rPr lang="en-US" sz="2400" b="1" dirty="0">
                  <a:sym typeface="Wingdings" panose="05000000000000000000" pitchFamily="2" charset="2"/>
                </a:rPr>
                <a:t>Gear Control Lever</a:t>
              </a:r>
            </a:p>
          </p:txBody>
        </p:sp>
        <p:sp>
          <p:nvSpPr>
            <p:cNvPr id="48" name="TextBox 47">
              <a:extLst>
                <a:ext uri="{FF2B5EF4-FFF2-40B4-BE49-F238E27FC236}">
                  <a16:creationId xmlns:a16="http://schemas.microsoft.com/office/drawing/2014/main" id="{02A2EE4E-353F-F188-1354-E4BFA871371D}"/>
                </a:ext>
              </a:extLst>
            </p:cNvPr>
            <p:cNvSpPr txBox="1"/>
            <p:nvPr/>
          </p:nvSpPr>
          <p:spPr>
            <a:xfrm>
              <a:off x="3120782" y="3483975"/>
              <a:ext cx="1048236" cy="369332"/>
            </a:xfrm>
            <a:prstGeom prst="rect">
              <a:avLst/>
            </a:prstGeom>
            <a:solidFill>
              <a:schemeClr val="accent2">
                <a:lumMod val="75000"/>
              </a:schemeClr>
            </a:solidFill>
            <a:ln>
              <a:solidFill>
                <a:schemeClr val="tx1"/>
              </a:solidFill>
            </a:ln>
          </p:spPr>
          <p:txBody>
            <a:bodyPr wrap="none" rtlCol="0">
              <a:spAutoFit/>
            </a:bodyPr>
            <a:lstStyle/>
            <a:p>
              <a:pPr algn="ctr"/>
              <a:r>
                <a:rPr lang="en-US" b="1" dirty="0">
                  <a:solidFill>
                    <a:schemeClr val="bg1"/>
                  </a:solidFill>
                  <a:sym typeface="Wingdings" panose="05000000000000000000" pitchFamily="2" charset="2"/>
                </a:rPr>
                <a:t>Down </a:t>
              </a:r>
              <a:endParaRPr lang="en-US" b="1" dirty="0">
                <a:solidFill>
                  <a:schemeClr val="bg1"/>
                </a:solidFill>
              </a:endParaRPr>
            </a:p>
          </p:txBody>
        </p:sp>
        <p:sp>
          <p:nvSpPr>
            <p:cNvPr id="51" name="Rectangle 50">
              <a:extLst>
                <a:ext uri="{FF2B5EF4-FFF2-40B4-BE49-F238E27FC236}">
                  <a16:creationId xmlns:a16="http://schemas.microsoft.com/office/drawing/2014/main" id="{5F268F98-ED40-3172-79DF-EAA8FCB4CAE7}"/>
                </a:ext>
              </a:extLst>
            </p:cNvPr>
            <p:cNvSpPr/>
            <p:nvPr/>
          </p:nvSpPr>
          <p:spPr>
            <a:xfrm>
              <a:off x="1560194" y="3525211"/>
              <a:ext cx="784478" cy="257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Magnet</a:t>
              </a:r>
            </a:p>
          </p:txBody>
        </p:sp>
        <p:pic>
          <p:nvPicPr>
            <p:cNvPr id="54" name="Picture 53" descr="A close-up of a comb&#10;&#10;Description automatically generated">
              <a:extLst>
                <a:ext uri="{FF2B5EF4-FFF2-40B4-BE49-F238E27FC236}">
                  <a16:creationId xmlns:a16="http://schemas.microsoft.com/office/drawing/2014/main" id="{BFF0614B-A2DD-0CAC-CD3A-6B7960E58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04" y="2820048"/>
              <a:ext cx="286091" cy="820629"/>
            </a:xfrm>
            <a:prstGeom prst="rect">
              <a:avLst/>
            </a:prstGeom>
          </p:spPr>
        </p:pic>
      </p:grpSp>
      <p:sp>
        <p:nvSpPr>
          <p:cNvPr id="55" name="TextBox 54">
            <a:extLst>
              <a:ext uri="{FF2B5EF4-FFF2-40B4-BE49-F238E27FC236}">
                <a16:creationId xmlns:a16="http://schemas.microsoft.com/office/drawing/2014/main" id="{4FDB4142-4416-7094-0A1B-9863AF4C4A05}"/>
              </a:ext>
            </a:extLst>
          </p:cNvPr>
          <p:cNvSpPr txBox="1"/>
          <p:nvPr/>
        </p:nvSpPr>
        <p:spPr>
          <a:xfrm>
            <a:off x="105238" y="723085"/>
            <a:ext cx="3338928" cy="1881228"/>
          </a:xfrm>
          <a:prstGeom prst="rect">
            <a:avLst/>
          </a:prstGeom>
          <a:solidFill>
            <a:schemeClr val="tx1"/>
          </a:solidFill>
          <a:ln w="38100">
            <a:solidFill>
              <a:srgbClr val="00B050"/>
            </a:solidFill>
          </a:ln>
        </p:spPr>
        <p:txBody>
          <a:bodyPr wrap="none" rtlCol="0" anchor="ctr" anchorCtr="0">
            <a:noAutofit/>
          </a:bodyPr>
          <a:lstStyle/>
          <a:p>
            <a:pPr algn="ctr"/>
            <a:r>
              <a:rPr lang="en-US" sz="3600" b="1" u="sng" dirty="0">
                <a:solidFill>
                  <a:srgbClr val="00B050"/>
                </a:solidFill>
              </a:rPr>
              <a:t>Phase 2: Airborne</a:t>
            </a:r>
          </a:p>
          <a:p>
            <a:pPr algn="ctr"/>
            <a:r>
              <a:rPr lang="en-US" sz="2800" dirty="0">
                <a:solidFill>
                  <a:srgbClr val="FF0000"/>
                </a:solidFill>
              </a:rPr>
              <a:t>Landing Gear Up</a:t>
            </a:r>
          </a:p>
          <a:p>
            <a:pPr algn="ctr"/>
            <a:r>
              <a:rPr lang="en-US" sz="2800" dirty="0">
                <a:solidFill>
                  <a:srgbClr val="00B050"/>
                </a:solidFill>
              </a:rPr>
              <a:t>Airbrakes Closed</a:t>
            </a:r>
          </a:p>
        </p:txBody>
      </p:sp>
      <p:sp>
        <p:nvSpPr>
          <p:cNvPr id="156" name="TextBox 155">
            <a:extLst>
              <a:ext uri="{FF2B5EF4-FFF2-40B4-BE49-F238E27FC236}">
                <a16:creationId xmlns:a16="http://schemas.microsoft.com/office/drawing/2014/main" id="{B981D871-44F1-7B1F-3E89-F60D9414A0CB}"/>
              </a:ext>
            </a:extLst>
          </p:cNvPr>
          <p:cNvSpPr txBox="1"/>
          <p:nvPr/>
        </p:nvSpPr>
        <p:spPr>
          <a:xfrm>
            <a:off x="121119" y="723018"/>
            <a:ext cx="3346661" cy="1858278"/>
          </a:xfrm>
          <a:prstGeom prst="rect">
            <a:avLst/>
          </a:prstGeom>
          <a:solidFill>
            <a:schemeClr val="tx1"/>
          </a:solidFill>
          <a:ln w="38100">
            <a:solidFill>
              <a:srgbClr val="00B050"/>
            </a:solidFill>
          </a:ln>
        </p:spPr>
        <p:txBody>
          <a:bodyPr wrap="none" rtlCol="0" anchor="ctr" anchorCtr="0">
            <a:noAutofit/>
          </a:bodyPr>
          <a:lstStyle/>
          <a:p>
            <a:pPr algn="ctr"/>
            <a:r>
              <a:rPr lang="en-US" sz="3600" b="1" u="sng" dirty="0">
                <a:solidFill>
                  <a:srgbClr val="00B050"/>
                </a:solidFill>
              </a:rPr>
              <a:t>Phase 1: Take Off</a:t>
            </a:r>
          </a:p>
          <a:p>
            <a:pPr algn="ctr"/>
            <a:r>
              <a:rPr lang="en-US" sz="2800" dirty="0">
                <a:solidFill>
                  <a:srgbClr val="00B050"/>
                </a:solidFill>
              </a:rPr>
              <a:t>Landing Gear Down</a:t>
            </a:r>
          </a:p>
          <a:p>
            <a:pPr algn="ctr"/>
            <a:r>
              <a:rPr lang="en-US" sz="2800" dirty="0">
                <a:solidFill>
                  <a:srgbClr val="00B050"/>
                </a:solidFill>
              </a:rPr>
              <a:t>Airbrakes Closed</a:t>
            </a:r>
          </a:p>
        </p:txBody>
      </p:sp>
      <p:grpSp>
        <p:nvGrpSpPr>
          <p:cNvPr id="151" name="Group 150">
            <a:extLst>
              <a:ext uri="{FF2B5EF4-FFF2-40B4-BE49-F238E27FC236}">
                <a16:creationId xmlns:a16="http://schemas.microsoft.com/office/drawing/2014/main" id="{E8313EB5-D2A0-5EBD-1091-55529C555259}"/>
              </a:ext>
            </a:extLst>
          </p:cNvPr>
          <p:cNvGrpSpPr/>
          <p:nvPr/>
        </p:nvGrpSpPr>
        <p:grpSpPr>
          <a:xfrm>
            <a:off x="6626186" y="1229340"/>
            <a:ext cx="3147062" cy="515666"/>
            <a:chOff x="4863752" y="1229340"/>
            <a:chExt cx="3147062" cy="515666"/>
          </a:xfrm>
        </p:grpSpPr>
        <p:sp>
          <p:nvSpPr>
            <p:cNvPr id="10" name="Rectangle 9">
              <a:extLst>
                <a:ext uri="{FF2B5EF4-FFF2-40B4-BE49-F238E27FC236}">
                  <a16:creationId xmlns:a16="http://schemas.microsoft.com/office/drawing/2014/main" id="{705548E4-FDAC-0CBC-D25B-ED4AAE168F59}"/>
                </a:ext>
              </a:extLst>
            </p:cNvPr>
            <p:cNvSpPr/>
            <p:nvPr/>
          </p:nvSpPr>
          <p:spPr>
            <a:xfrm>
              <a:off x="4863752" y="1229340"/>
              <a:ext cx="3147062" cy="51566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DAECDE0C-1FD1-8984-5089-010F8B84EDDA}"/>
                </a:ext>
              </a:extLst>
            </p:cNvPr>
            <p:cNvSpPr txBox="1"/>
            <p:nvPr/>
          </p:nvSpPr>
          <p:spPr>
            <a:xfrm>
              <a:off x="5252288" y="1298257"/>
              <a:ext cx="1002197" cy="369332"/>
            </a:xfrm>
            <a:prstGeom prst="rect">
              <a:avLst/>
            </a:prstGeom>
            <a:solidFill>
              <a:srgbClr val="00B0F0"/>
            </a:solidFill>
            <a:ln>
              <a:solidFill>
                <a:schemeClr val="tx1"/>
              </a:solidFill>
            </a:ln>
          </p:spPr>
          <p:txBody>
            <a:bodyPr wrap="none" rtlCol="0">
              <a:spAutoFit/>
            </a:bodyPr>
            <a:lstStyle/>
            <a:p>
              <a:pPr algn="ctr"/>
              <a:r>
                <a:rPr lang="en-US" b="1" dirty="0">
                  <a:sym typeface="Wingdings" panose="05000000000000000000" pitchFamily="2" charset="2"/>
                </a:rPr>
                <a:t> Open</a:t>
              </a:r>
              <a:endParaRPr lang="en-US" b="1" dirty="0"/>
            </a:p>
          </p:txBody>
        </p:sp>
      </p:grpSp>
      <p:sp>
        <p:nvSpPr>
          <p:cNvPr id="57" name="TextBox 56">
            <a:extLst>
              <a:ext uri="{FF2B5EF4-FFF2-40B4-BE49-F238E27FC236}">
                <a16:creationId xmlns:a16="http://schemas.microsoft.com/office/drawing/2014/main" id="{8BB8A1AC-EC15-3AF4-6E42-2558E9008637}"/>
              </a:ext>
            </a:extLst>
          </p:cNvPr>
          <p:cNvSpPr txBox="1"/>
          <p:nvPr/>
        </p:nvSpPr>
        <p:spPr>
          <a:xfrm>
            <a:off x="114745" y="746218"/>
            <a:ext cx="3361902" cy="1868231"/>
          </a:xfrm>
          <a:prstGeom prst="rect">
            <a:avLst/>
          </a:prstGeom>
          <a:solidFill>
            <a:schemeClr val="tx1"/>
          </a:solidFill>
          <a:ln w="38100">
            <a:solidFill>
              <a:srgbClr val="00B050"/>
            </a:solidFill>
          </a:ln>
        </p:spPr>
        <p:txBody>
          <a:bodyPr wrap="none" rtlCol="0" anchor="ctr" anchorCtr="0">
            <a:noAutofit/>
          </a:bodyPr>
          <a:lstStyle/>
          <a:p>
            <a:pPr algn="ctr"/>
            <a:r>
              <a:rPr lang="en-US" sz="3600" b="1" u="sng" dirty="0">
                <a:solidFill>
                  <a:srgbClr val="00B050"/>
                </a:solidFill>
              </a:rPr>
              <a:t>Phase 4: Landing</a:t>
            </a:r>
          </a:p>
          <a:p>
            <a:pPr algn="ctr"/>
            <a:r>
              <a:rPr lang="en-US" sz="2800" dirty="0">
                <a:solidFill>
                  <a:srgbClr val="00B050"/>
                </a:solidFill>
              </a:rPr>
              <a:t>Landing Gear Down</a:t>
            </a:r>
          </a:p>
          <a:p>
            <a:pPr algn="ctr"/>
            <a:r>
              <a:rPr lang="en-US" sz="2800" dirty="0">
                <a:solidFill>
                  <a:srgbClr val="00B050"/>
                </a:solidFill>
              </a:rPr>
              <a:t>Airbrakes Open</a:t>
            </a:r>
          </a:p>
        </p:txBody>
      </p:sp>
      <p:sp>
        <p:nvSpPr>
          <p:cNvPr id="4" name="TextBox 3">
            <a:extLst>
              <a:ext uri="{FF2B5EF4-FFF2-40B4-BE49-F238E27FC236}">
                <a16:creationId xmlns:a16="http://schemas.microsoft.com/office/drawing/2014/main" id="{AD4EC44B-8013-4268-D688-2E9D2D2F0F9D}"/>
              </a:ext>
            </a:extLst>
          </p:cNvPr>
          <p:cNvSpPr txBox="1"/>
          <p:nvPr/>
        </p:nvSpPr>
        <p:spPr>
          <a:xfrm>
            <a:off x="2101282" y="93681"/>
            <a:ext cx="8160311" cy="523220"/>
          </a:xfrm>
          <a:prstGeom prst="rect">
            <a:avLst/>
          </a:prstGeom>
          <a:solidFill>
            <a:srgbClr val="CCECFF"/>
          </a:solidFill>
          <a:ln w="76200">
            <a:solidFill>
              <a:schemeClr val="tx1"/>
            </a:solidFill>
          </a:ln>
        </p:spPr>
        <p:txBody>
          <a:bodyPr wrap="none" rtlCol="0">
            <a:spAutoFit/>
          </a:bodyPr>
          <a:lstStyle/>
          <a:p>
            <a:pPr algn="ctr"/>
            <a:r>
              <a:rPr lang="en-US" sz="2800" dirty="0"/>
              <a:t>Animation of a Sailplane Landing Gear Warning System</a:t>
            </a:r>
          </a:p>
        </p:txBody>
      </p:sp>
      <p:cxnSp>
        <p:nvCxnSpPr>
          <p:cNvPr id="34" name="Straight Connector 33">
            <a:extLst>
              <a:ext uri="{FF2B5EF4-FFF2-40B4-BE49-F238E27FC236}">
                <a16:creationId xmlns:a16="http://schemas.microsoft.com/office/drawing/2014/main" id="{A73D7312-AED2-9E94-02DF-6B7E575784FD}"/>
              </a:ext>
            </a:extLst>
          </p:cNvPr>
          <p:cNvCxnSpPr>
            <a:cxnSpLocks/>
          </p:cNvCxnSpPr>
          <p:nvPr/>
        </p:nvCxnSpPr>
        <p:spPr>
          <a:xfrm>
            <a:off x="4455744" y="5888609"/>
            <a:ext cx="31436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E448719-72A4-26B5-5BC0-56FAB2A9CBF6}"/>
              </a:ext>
            </a:extLst>
          </p:cNvPr>
          <p:cNvSpPr/>
          <p:nvPr/>
        </p:nvSpPr>
        <p:spPr>
          <a:xfrm>
            <a:off x="8906503" y="1998566"/>
            <a:ext cx="784478" cy="4999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N.C. Magnetic Switch</a:t>
            </a:r>
          </a:p>
        </p:txBody>
      </p:sp>
      <p:sp>
        <p:nvSpPr>
          <p:cNvPr id="20" name="Rectangle 19">
            <a:extLst>
              <a:ext uri="{FF2B5EF4-FFF2-40B4-BE49-F238E27FC236}">
                <a16:creationId xmlns:a16="http://schemas.microsoft.com/office/drawing/2014/main" id="{336F090B-FBC6-B874-CD31-08D90E28CB9C}"/>
              </a:ext>
            </a:extLst>
          </p:cNvPr>
          <p:cNvSpPr/>
          <p:nvPr/>
        </p:nvSpPr>
        <p:spPr>
          <a:xfrm>
            <a:off x="7356456" y="4943201"/>
            <a:ext cx="784478" cy="548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N.C.</a:t>
            </a:r>
          </a:p>
          <a:p>
            <a:pPr algn="ctr"/>
            <a:r>
              <a:rPr lang="en-US" sz="1100" dirty="0"/>
              <a:t>Magnetic Switch</a:t>
            </a:r>
          </a:p>
        </p:txBody>
      </p:sp>
      <p:grpSp>
        <p:nvGrpSpPr>
          <p:cNvPr id="75" name="Group 74">
            <a:extLst>
              <a:ext uri="{FF2B5EF4-FFF2-40B4-BE49-F238E27FC236}">
                <a16:creationId xmlns:a16="http://schemas.microsoft.com/office/drawing/2014/main" id="{FEB3741C-3BCB-1436-68B1-9C4E236E1884}"/>
              </a:ext>
            </a:extLst>
          </p:cNvPr>
          <p:cNvGrpSpPr/>
          <p:nvPr/>
        </p:nvGrpSpPr>
        <p:grpSpPr>
          <a:xfrm>
            <a:off x="8382146" y="2668607"/>
            <a:ext cx="1785542" cy="671137"/>
            <a:chOff x="6772547" y="2674325"/>
            <a:chExt cx="1785542" cy="671137"/>
          </a:xfrm>
        </p:grpSpPr>
        <p:sp>
          <p:nvSpPr>
            <p:cNvPr id="21" name="TextBox 20">
              <a:extLst>
                <a:ext uri="{FF2B5EF4-FFF2-40B4-BE49-F238E27FC236}">
                  <a16:creationId xmlns:a16="http://schemas.microsoft.com/office/drawing/2014/main" id="{F66FB1EA-E882-42F8-C5D5-666A6D7ECB8A}"/>
                </a:ext>
              </a:extLst>
            </p:cNvPr>
            <p:cNvSpPr txBox="1"/>
            <p:nvPr/>
          </p:nvSpPr>
          <p:spPr>
            <a:xfrm>
              <a:off x="6772547" y="2976130"/>
              <a:ext cx="1785542" cy="369332"/>
            </a:xfrm>
            <a:prstGeom prst="rect">
              <a:avLst/>
            </a:prstGeom>
            <a:noFill/>
          </p:spPr>
          <p:txBody>
            <a:bodyPr wrap="none" rtlCol="0">
              <a:noAutofit/>
            </a:bodyPr>
            <a:lstStyle/>
            <a:p>
              <a:pPr algn="ctr"/>
              <a:r>
                <a:rPr lang="en-US" dirty="0">
                  <a:solidFill>
                    <a:srgbClr val="FF0000"/>
                  </a:solidFill>
                </a:rPr>
                <a:t>Switch On</a:t>
              </a:r>
            </a:p>
          </p:txBody>
        </p:sp>
        <p:sp>
          <p:nvSpPr>
            <p:cNvPr id="71" name="Oval 70">
              <a:extLst>
                <a:ext uri="{FF2B5EF4-FFF2-40B4-BE49-F238E27FC236}">
                  <a16:creationId xmlns:a16="http://schemas.microsoft.com/office/drawing/2014/main" id="{9BDABC16-0027-334E-B9A0-D52AD2600F3E}"/>
                </a:ext>
              </a:extLst>
            </p:cNvPr>
            <p:cNvSpPr/>
            <p:nvPr/>
          </p:nvSpPr>
          <p:spPr>
            <a:xfrm>
              <a:off x="7453974" y="2842224"/>
              <a:ext cx="130010" cy="1300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4785621-ADFC-4446-42B2-DD453E8D5933}"/>
                </a:ext>
              </a:extLst>
            </p:cNvPr>
            <p:cNvSpPr/>
            <p:nvPr/>
          </p:nvSpPr>
          <p:spPr>
            <a:xfrm>
              <a:off x="7796794" y="2842224"/>
              <a:ext cx="130010" cy="1300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28899876-A5AA-7727-C46F-14C52D348C5C}"/>
                </a:ext>
              </a:extLst>
            </p:cNvPr>
            <p:cNvCxnSpPr/>
            <p:nvPr/>
          </p:nvCxnSpPr>
          <p:spPr>
            <a:xfrm>
              <a:off x="7458308" y="2824687"/>
              <a:ext cx="4728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F21839D-91F9-D0A9-DE1B-BB8873A29E03}"/>
                </a:ext>
              </a:extLst>
            </p:cNvPr>
            <p:cNvCxnSpPr/>
            <p:nvPr/>
          </p:nvCxnSpPr>
          <p:spPr>
            <a:xfrm flipV="1">
              <a:off x="7689913" y="2674325"/>
              <a:ext cx="0" cy="150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B1BA2445-B036-3B80-2C01-D69F0A4ADD68}"/>
              </a:ext>
            </a:extLst>
          </p:cNvPr>
          <p:cNvGrpSpPr/>
          <p:nvPr/>
        </p:nvGrpSpPr>
        <p:grpSpPr>
          <a:xfrm>
            <a:off x="6899696" y="5572067"/>
            <a:ext cx="1785542" cy="747817"/>
            <a:chOff x="6792743" y="2558169"/>
            <a:chExt cx="1785542" cy="747817"/>
          </a:xfrm>
        </p:grpSpPr>
        <p:sp>
          <p:nvSpPr>
            <p:cNvPr id="82" name="TextBox 81">
              <a:extLst>
                <a:ext uri="{FF2B5EF4-FFF2-40B4-BE49-F238E27FC236}">
                  <a16:creationId xmlns:a16="http://schemas.microsoft.com/office/drawing/2014/main" id="{2B31A8C3-EFAD-AC7B-4795-C76C5DC265D0}"/>
                </a:ext>
              </a:extLst>
            </p:cNvPr>
            <p:cNvSpPr txBox="1"/>
            <p:nvPr/>
          </p:nvSpPr>
          <p:spPr>
            <a:xfrm>
              <a:off x="6792743" y="2936654"/>
              <a:ext cx="1785542" cy="369332"/>
            </a:xfrm>
            <a:prstGeom prst="rect">
              <a:avLst/>
            </a:prstGeom>
            <a:noFill/>
          </p:spPr>
          <p:txBody>
            <a:bodyPr wrap="none" rtlCol="0">
              <a:noAutofit/>
            </a:bodyPr>
            <a:lstStyle/>
            <a:p>
              <a:pPr algn="ctr"/>
              <a:r>
                <a:rPr lang="en-US" dirty="0"/>
                <a:t>Switch Off</a:t>
              </a:r>
            </a:p>
          </p:txBody>
        </p:sp>
        <p:sp>
          <p:nvSpPr>
            <p:cNvPr id="83" name="Oval 82">
              <a:extLst>
                <a:ext uri="{FF2B5EF4-FFF2-40B4-BE49-F238E27FC236}">
                  <a16:creationId xmlns:a16="http://schemas.microsoft.com/office/drawing/2014/main" id="{65004024-534F-9F48-CB8A-592238CBBF54}"/>
                </a:ext>
              </a:extLst>
            </p:cNvPr>
            <p:cNvSpPr/>
            <p:nvPr/>
          </p:nvSpPr>
          <p:spPr>
            <a:xfrm>
              <a:off x="7437543" y="2817075"/>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26AFE-980B-6174-7E7A-B7CA6433A41E}"/>
                </a:ext>
              </a:extLst>
            </p:cNvPr>
            <p:cNvSpPr/>
            <p:nvPr/>
          </p:nvSpPr>
          <p:spPr>
            <a:xfrm>
              <a:off x="7780363" y="2817075"/>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DCF8AE05-79A2-CF5E-0891-50ABA5F7BDAF}"/>
                </a:ext>
              </a:extLst>
            </p:cNvPr>
            <p:cNvCxnSpPr/>
            <p:nvPr/>
          </p:nvCxnSpPr>
          <p:spPr>
            <a:xfrm>
              <a:off x="7437543" y="2708531"/>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A9B6D4-1ED0-33D2-2F1A-944DCBE90926}"/>
                </a:ext>
              </a:extLst>
            </p:cNvPr>
            <p:cNvCxnSpPr/>
            <p:nvPr/>
          </p:nvCxnSpPr>
          <p:spPr>
            <a:xfrm flipV="1">
              <a:off x="7669148" y="2558169"/>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D00933EC-E204-C5E8-59C7-4A5F04DB1F1E}"/>
              </a:ext>
            </a:extLst>
          </p:cNvPr>
          <p:cNvGrpSpPr/>
          <p:nvPr/>
        </p:nvGrpSpPr>
        <p:grpSpPr>
          <a:xfrm>
            <a:off x="6863067" y="5661865"/>
            <a:ext cx="1785542" cy="671137"/>
            <a:chOff x="6772547" y="2674325"/>
            <a:chExt cx="1785542" cy="671137"/>
          </a:xfrm>
        </p:grpSpPr>
        <p:sp>
          <p:nvSpPr>
            <p:cNvPr id="88" name="TextBox 87">
              <a:extLst>
                <a:ext uri="{FF2B5EF4-FFF2-40B4-BE49-F238E27FC236}">
                  <a16:creationId xmlns:a16="http://schemas.microsoft.com/office/drawing/2014/main" id="{2496B956-1497-2AFD-3D57-DEA7F9487C14}"/>
                </a:ext>
              </a:extLst>
            </p:cNvPr>
            <p:cNvSpPr txBox="1"/>
            <p:nvPr/>
          </p:nvSpPr>
          <p:spPr>
            <a:xfrm>
              <a:off x="6772547" y="2976130"/>
              <a:ext cx="1785542" cy="369332"/>
            </a:xfrm>
            <a:prstGeom prst="rect">
              <a:avLst/>
            </a:prstGeom>
            <a:noFill/>
            <a:ln>
              <a:noFill/>
            </a:ln>
          </p:spPr>
          <p:txBody>
            <a:bodyPr wrap="none" rtlCol="0">
              <a:noAutofit/>
            </a:bodyPr>
            <a:lstStyle/>
            <a:p>
              <a:pPr algn="ctr"/>
              <a:r>
                <a:rPr lang="en-US" dirty="0">
                  <a:solidFill>
                    <a:srgbClr val="FF0000"/>
                  </a:solidFill>
                </a:rPr>
                <a:t>Switch On</a:t>
              </a:r>
            </a:p>
          </p:txBody>
        </p:sp>
        <p:sp>
          <p:nvSpPr>
            <p:cNvPr id="89" name="Oval 88">
              <a:extLst>
                <a:ext uri="{FF2B5EF4-FFF2-40B4-BE49-F238E27FC236}">
                  <a16:creationId xmlns:a16="http://schemas.microsoft.com/office/drawing/2014/main" id="{69ADE49B-FBB7-4C2F-38ED-89F35F0973D4}"/>
                </a:ext>
              </a:extLst>
            </p:cNvPr>
            <p:cNvSpPr/>
            <p:nvPr/>
          </p:nvSpPr>
          <p:spPr>
            <a:xfrm>
              <a:off x="7453974" y="2842224"/>
              <a:ext cx="130010" cy="1300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9AAF0EF-5A93-72EA-896D-CBC0BF4C8BB3}"/>
                </a:ext>
              </a:extLst>
            </p:cNvPr>
            <p:cNvSpPr/>
            <p:nvPr/>
          </p:nvSpPr>
          <p:spPr>
            <a:xfrm>
              <a:off x="7796794" y="2842224"/>
              <a:ext cx="130010" cy="1300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B953FF41-1200-5374-86A4-31E968475E66}"/>
                </a:ext>
              </a:extLst>
            </p:cNvPr>
            <p:cNvCxnSpPr/>
            <p:nvPr/>
          </p:nvCxnSpPr>
          <p:spPr>
            <a:xfrm>
              <a:off x="7458308" y="2824687"/>
              <a:ext cx="4728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2ED7052-5FA7-D882-619E-D49495CE4A6D}"/>
                </a:ext>
              </a:extLst>
            </p:cNvPr>
            <p:cNvCxnSpPr/>
            <p:nvPr/>
          </p:nvCxnSpPr>
          <p:spPr>
            <a:xfrm flipV="1">
              <a:off x="7689913" y="2674325"/>
              <a:ext cx="0" cy="150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0823E03B-CB85-2415-A6E2-DAD2A1DA71B9}"/>
              </a:ext>
            </a:extLst>
          </p:cNvPr>
          <p:cNvSpPr/>
          <p:nvPr/>
        </p:nvSpPr>
        <p:spPr>
          <a:xfrm>
            <a:off x="7019924" y="4831778"/>
            <a:ext cx="1426565" cy="1450782"/>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4A69ACE-EDB3-D403-D5F3-A3A3773097A6}"/>
              </a:ext>
            </a:extLst>
          </p:cNvPr>
          <p:cNvGrpSpPr/>
          <p:nvPr/>
        </p:nvGrpSpPr>
        <p:grpSpPr>
          <a:xfrm>
            <a:off x="3391512" y="5593890"/>
            <a:ext cx="1064232" cy="732804"/>
            <a:chOff x="2012547" y="5294338"/>
            <a:chExt cx="1064232" cy="732804"/>
          </a:xfrm>
        </p:grpSpPr>
        <p:pic>
          <p:nvPicPr>
            <p:cNvPr id="30" name="Picture 29">
              <a:extLst>
                <a:ext uri="{FF2B5EF4-FFF2-40B4-BE49-F238E27FC236}">
                  <a16:creationId xmlns:a16="http://schemas.microsoft.com/office/drawing/2014/main" id="{3B8DD201-01CC-EA51-473F-5897048F2417}"/>
                </a:ext>
              </a:extLst>
            </p:cNvPr>
            <p:cNvPicPr>
              <a:picLocks noChangeAspect="1"/>
            </p:cNvPicPr>
            <p:nvPr/>
          </p:nvPicPr>
          <p:blipFill>
            <a:blip r:embed="rId4"/>
            <a:stretch>
              <a:fillRect/>
            </a:stretch>
          </p:blipFill>
          <p:spPr>
            <a:xfrm>
              <a:off x="2012547" y="5294338"/>
              <a:ext cx="1064232" cy="732804"/>
            </a:xfrm>
            <a:prstGeom prst="rect">
              <a:avLst/>
            </a:prstGeom>
          </p:spPr>
        </p:pic>
        <p:sp>
          <p:nvSpPr>
            <p:cNvPr id="43" name="TextBox 42">
              <a:extLst>
                <a:ext uri="{FF2B5EF4-FFF2-40B4-BE49-F238E27FC236}">
                  <a16:creationId xmlns:a16="http://schemas.microsoft.com/office/drawing/2014/main" id="{9CD998CE-AAC8-3BFD-FD08-F859F1040728}"/>
                </a:ext>
              </a:extLst>
            </p:cNvPr>
            <p:cNvSpPr txBox="1"/>
            <p:nvPr/>
          </p:nvSpPr>
          <p:spPr>
            <a:xfrm>
              <a:off x="2123522" y="5654948"/>
              <a:ext cx="853835" cy="307777"/>
            </a:xfrm>
            <a:prstGeom prst="rect">
              <a:avLst/>
            </a:prstGeom>
            <a:noFill/>
          </p:spPr>
          <p:txBody>
            <a:bodyPr wrap="square" rtlCol="0">
              <a:spAutoFit/>
            </a:bodyPr>
            <a:lstStyle/>
            <a:p>
              <a:pPr algn="ctr"/>
              <a:r>
                <a:rPr lang="en-US" sz="1400" b="1" dirty="0">
                  <a:solidFill>
                    <a:schemeClr val="bg1"/>
                  </a:solidFill>
                  <a:sym typeface="Wingdings" panose="05000000000000000000" pitchFamily="2" charset="2"/>
                </a:rPr>
                <a:t>Battery</a:t>
              </a:r>
              <a:endParaRPr lang="en-US" sz="1400" b="1" dirty="0">
                <a:solidFill>
                  <a:schemeClr val="bg1"/>
                </a:solidFill>
              </a:endParaRPr>
            </a:p>
          </p:txBody>
        </p:sp>
      </p:grpSp>
      <p:grpSp>
        <p:nvGrpSpPr>
          <p:cNvPr id="134" name="Group 133">
            <a:extLst>
              <a:ext uri="{FF2B5EF4-FFF2-40B4-BE49-F238E27FC236}">
                <a16:creationId xmlns:a16="http://schemas.microsoft.com/office/drawing/2014/main" id="{6A4C2DA9-2465-FDF8-1BF8-9BCB1FD4CAB5}"/>
              </a:ext>
            </a:extLst>
          </p:cNvPr>
          <p:cNvGrpSpPr/>
          <p:nvPr/>
        </p:nvGrpSpPr>
        <p:grpSpPr>
          <a:xfrm>
            <a:off x="2753663" y="3814735"/>
            <a:ext cx="1964960" cy="1324208"/>
            <a:chOff x="5659262" y="5409017"/>
            <a:chExt cx="1227526" cy="881393"/>
          </a:xfrm>
        </p:grpSpPr>
        <p:grpSp>
          <p:nvGrpSpPr>
            <p:cNvPr id="131" name="Group 130">
              <a:extLst>
                <a:ext uri="{FF2B5EF4-FFF2-40B4-BE49-F238E27FC236}">
                  <a16:creationId xmlns:a16="http://schemas.microsoft.com/office/drawing/2014/main" id="{DCEEB97D-0FE6-7262-E0DF-30FCF2688FFB}"/>
                </a:ext>
              </a:extLst>
            </p:cNvPr>
            <p:cNvGrpSpPr/>
            <p:nvPr/>
          </p:nvGrpSpPr>
          <p:grpSpPr>
            <a:xfrm>
              <a:off x="5659262" y="5446486"/>
              <a:ext cx="1227526" cy="843924"/>
              <a:chOff x="5265577" y="4898466"/>
              <a:chExt cx="1227526" cy="843924"/>
            </a:xfrm>
          </p:grpSpPr>
          <p:pic>
            <p:nvPicPr>
              <p:cNvPr id="115" name="Picture 114">
                <a:extLst>
                  <a:ext uri="{FF2B5EF4-FFF2-40B4-BE49-F238E27FC236}">
                    <a16:creationId xmlns:a16="http://schemas.microsoft.com/office/drawing/2014/main" id="{68D205EA-10F2-AB44-0627-448D22E6A162}"/>
                  </a:ext>
                </a:extLst>
              </p:cNvPr>
              <p:cNvPicPr>
                <a:picLocks noChangeAspect="1"/>
              </p:cNvPicPr>
              <p:nvPr/>
            </p:nvPicPr>
            <p:blipFill>
              <a:blip r:embed="rId5"/>
              <a:stretch>
                <a:fillRect/>
              </a:stretch>
            </p:blipFill>
            <p:spPr>
              <a:xfrm>
                <a:off x="5265577" y="4898466"/>
                <a:ext cx="1227526" cy="843924"/>
              </a:xfrm>
              <a:prstGeom prst="rect">
                <a:avLst/>
              </a:prstGeom>
              <a:ln w="19050">
                <a:solidFill>
                  <a:srgbClr val="FF0000"/>
                </a:solidFill>
              </a:ln>
            </p:spPr>
          </p:pic>
          <p:cxnSp>
            <p:nvCxnSpPr>
              <p:cNvPr id="117" name="Straight Connector 116">
                <a:extLst>
                  <a:ext uri="{FF2B5EF4-FFF2-40B4-BE49-F238E27FC236}">
                    <a16:creationId xmlns:a16="http://schemas.microsoft.com/office/drawing/2014/main" id="{FBA1FBEF-DF36-2309-72B0-F1279AA4B5DF}"/>
                  </a:ext>
                </a:extLst>
              </p:cNvPr>
              <p:cNvCxnSpPr>
                <a:cxnSpLocks/>
              </p:cNvCxnSpPr>
              <p:nvPr/>
            </p:nvCxnSpPr>
            <p:spPr>
              <a:xfrm>
                <a:off x="5581142" y="5073703"/>
                <a:ext cx="663172" cy="701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A319798-12B4-5856-475C-5D3E2551E40A}"/>
                  </a:ext>
                </a:extLst>
              </p:cNvPr>
              <p:cNvCxnSpPr>
                <a:cxnSpLocks/>
              </p:cNvCxnSpPr>
              <p:nvPr/>
            </p:nvCxnSpPr>
            <p:spPr>
              <a:xfrm>
                <a:off x="5588906" y="5072266"/>
                <a:ext cx="0" cy="1546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DA09EB7-4E4D-6BE0-5C81-1630C9EF549E}"/>
                  </a:ext>
                </a:extLst>
              </p:cNvPr>
              <p:cNvCxnSpPr>
                <a:cxnSpLocks/>
              </p:cNvCxnSpPr>
              <p:nvPr/>
            </p:nvCxnSpPr>
            <p:spPr>
              <a:xfrm flipH="1">
                <a:off x="5549873" y="5226914"/>
                <a:ext cx="39033" cy="1201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189464D-288F-A73E-F07D-48D6F5C8A7E3}"/>
                  </a:ext>
                </a:extLst>
              </p:cNvPr>
              <p:cNvCxnSpPr>
                <a:cxnSpLocks/>
              </p:cNvCxnSpPr>
              <p:nvPr/>
            </p:nvCxnSpPr>
            <p:spPr>
              <a:xfrm>
                <a:off x="5588906" y="5228665"/>
                <a:ext cx="663172" cy="538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3919697-3B24-89A2-B154-620F24B88DD5}"/>
                  </a:ext>
                </a:extLst>
              </p:cNvPr>
              <p:cNvCxnSpPr>
                <a:cxnSpLocks/>
              </p:cNvCxnSpPr>
              <p:nvPr/>
            </p:nvCxnSpPr>
            <p:spPr>
              <a:xfrm>
                <a:off x="5544358" y="5345445"/>
                <a:ext cx="699956" cy="19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D6538AC-31DB-F123-7BDC-B105E624D706}"/>
                  </a:ext>
                </a:extLst>
              </p:cNvPr>
              <p:cNvCxnSpPr>
                <a:cxnSpLocks/>
              </p:cNvCxnSpPr>
              <p:nvPr/>
            </p:nvCxnSpPr>
            <p:spPr>
              <a:xfrm flipH="1">
                <a:off x="6244314" y="5278159"/>
                <a:ext cx="14488" cy="864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955C375-4F34-0F7D-B428-EA5A605FB683}"/>
                  </a:ext>
                </a:extLst>
              </p:cNvPr>
              <p:cNvCxnSpPr>
                <a:cxnSpLocks/>
              </p:cNvCxnSpPr>
              <p:nvPr/>
            </p:nvCxnSpPr>
            <p:spPr>
              <a:xfrm>
                <a:off x="6244386" y="5137695"/>
                <a:ext cx="14416" cy="139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a:extLst>
                <a:ext uri="{FF2B5EF4-FFF2-40B4-BE49-F238E27FC236}">
                  <a16:creationId xmlns:a16="http://schemas.microsoft.com/office/drawing/2014/main" id="{CCADCF5E-601A-1706-E408-8645100B815F}"/>
                </a:ext>
              </a:extLst>
            </p:cNvPr>
            <p:cNvSpPr txBox="1"/>
            <p:nvPr/>
          </p:nvSpPr>
          <p:spPr>
            <a:xfrm>
              <a:off x="5747572" y="5409017"/>
              <a:ext cx="1062334" cy="204856"/>
            </a:xfrm>
            <a:prstGeom prst="rect">
              <a:avLst/>
            </a:prstGeom>
            <a:noFill/>
          </p:spPr>
          <p:txBody>
            <a:bodyPr wrap="none" rtlCol="0">
              <a:spAutoFit/>
            </a:bodyPr>
            <a:lstStyle/>
            <a:p>
              <a:pPr algn="ctr"/>
              <a:r>
                <a:rPr lang="en-US" sz="1400" b="1" dirty="0">
                  <a:solidFill>
                    <a:srgbClr val="FF0000"/>
                  </a:solidFill>
                </a:rPr>
                <a:t>LANDING GEAR UP!!</a:t>
              </a:r>
            </a:p>
          </p:txBody>
        </p:sp>
      </p:grpSp>
      <p:grpSp>
        <p:nvGrpSpPr>
          <p:cNvPr id="135" name="Group 134">
            <a:extLst>
              <a:ext uri="{FF2B5EF4-FFF2-40B4-BE49-F238E27FC236}">
                <a16:creationId xmlns:a16="http://schemas.microsoft.com/office/drawing/2014/main" id="{6827DD3D-A6A8-F6E3-56E0-0AE80FD9C95C}"/>
              </a:ext>
            </a:extLst>
          </p:cNvPr>
          <p:cNvGrpSpPr/>
          <p:nvPr/>
        </p:nvGrpSpPr>
        <p:grpSpPr>
          <a:xfrm>
            <a:off x="2739538" y="3820045"/>
            <a:ext cx="2016446" cy="1322117"/>
            <a:chOff x="6245676" y="5764036"/>
            <a:chExt cx="1259690" cy="880001"/>
          </a:xfrm>
        </p:grpSpPr>
        <p:pic>
          <p:nvPicPr>
            <p:cNvPr id="112" name="Picture 111">
              <a:extLst>
                <a:ext uri="{FF2B5EF4-FFF2-40B4-BE49-F238E27FC236}">
                  <a16:creationId xmlns:a16="http://schemas.microsoft.com/office/drawing/2014/main" id="{373D4725-2BA1-9DD8-18F9-28C9AA76F590}"/>
                </a:ext>
              </a:extLst>
            </p:cNvPr>
            <p:cNvPicPr>
              <a:picLocks noChangeAspect="1"/>
            </p:cNvPicPr>
            <p:nvPr/>
          </p:nvPicPr>
          <p:blipFill>
            <a:blip r:embed="rId6"/>
            <a:stretch>
              <a:fillRect/>
            </a:stretch>
          </p:blipFill>
          <p:spPr>
            <a:xfrm>
              <a:off x="6252334" y="5799766"/>
              <a:ext cx="1227526" cy="844271"/>
            </a:xfrm>
            <a:prstGeom prst="rect">
              <a:avLst/>
            </a:prstGeom>
            <a:ln w="19050">
              <a:solidFill>
                <a:srgbClr val="00B050"/>
              </a:solidFill>
            </a:ln>
          </p:spPr>
        </p:pic>
        <p:sp>
          <p:nvSpPr>
            <p:cNvPr id="133" name="TextBox 132">
              <a:extLst>
                <a:ext uri="{FF2B5EF4-FFF2-40B4-BE49-F238E27FC236}">
                  <a16:creationId xmlns:a16="http://schemas.microsoft.com/office/drawing/2014/main" id="{05E3F022-071B-1A83-5D24-105C0D9E913E}"/>
                </a:ext>
              </a:extLst>
            </p:cNvPr>
            <p:cNvSpPr txBox="1"/>
            <p:nvPr/>
          </p:nvSpPr>
          <p:spPr>
            <a:xfrm>
              <a:off x="6245676" y="5764036"/>
              <a:ext cx="1259690" cy="245610"/>
            </a:xfrm>
            <a:prstGeom prst="rect">
              <a:avLst/>
            </a:prstGeom>
            <a:noFill/>
          </p:spPr>
          <p:txBody>
            <a:bodyPr wrap="none" rtlCol="0">
              <a:spAutoFit/>
            </a:bodyPr>
            <a:lstStyle/>
            <a:p>
              <a:pPr algn="ctr"/>
              <a:r>
                <a:rPr lang="en-US" sz="1400" b="1" dirty="0">
                  <a:solidFill>
                    <a:srgbClr val="00B050"/>
                  </a:solidFill>
                </a:rPr>
                <a:t>Landing Gear Down</a:t>
              </a:r>
            </a:p>
          </p:txBody>
        </p:sp>
      </p:grpSp>
      <p:pic>
        <p:nvPicPr>
          <p:cNvPr id="28" name="Picture 27" descr="A close-up of a baby&#10;&#10;Description automatically generated with low confidence">
            <a:extLst>
              <a:ext uri="{FF2B5EF4-FFF2-40B4-BE49-F238E27FC236}">
                <a16:creationId xmlns:a16="http://schemas.microsoft.com/office/drawing/2014/main" id="{D74F0B33-DE54-DAE6-63F6-5D0FDF39E4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06226" y="614300"/>
            <a:ext cx="468621" cy="918791"/>
          </a:xfrm>
          <a:prstGeom prst="rect">
            <a:avLst/>
          </a:prstGeom>
        </p:spPr>
      </p:pic>
      <p:grpSp>
        <p:nvGrpSpPr>
          <p:cNvPr id="104" name="Group 103">
            <a:extLst>
              <a:ext uri="{FF2B5EF4-FFF2-40B4-BE49-F238E27FC236}">
                <a16:creationId xmlns:a16="http://schemas.microsoft.com/office/drawing/2014/main" id="{AD4BD088-F0EA-C0C9-F47D-E616D01408A5}"/>
              </a:ext>
            </a:extLst>
          </p:cNvPr>
          <p:cNvGrpSpPr/>
          <p:nvPr/>
        </p:nvGrpSpPr>
        <p:grpSpPr>
          <a:xfrm>
            <a:off x="3605512" y="1001136"/>
            <a:ext cx="2855343" cy="974786"/>
            <a:chOff x="2104745" y="4450366"/>
            <a:chExt cx="2855343" cy="974786"/>
          </a:xfrm>
        </p:grpSpPr>
        <p:pic>
          <p:nvPicPr>
            <p:cNvPr id="107" name="Picture 106">
              <a:extLst>
                <a:ext uri="{FF2B5EF4-FFF2-40B4-BE49-F238E27FC236}">
                  <a16:creationId xmlns:a16="http://schemas.microsoft.com/office/drawing/2014/main" id="{325E6A69-6B6F-C568-9F31-9DA8B737F143}"/>
                </a:ext>
              </a:extLst>
            </p:cNvPr>
            <p:cNvPicPr>
              <a:picLocks noChangeAspect="1"/>
            </p:cNvPicPr>
            <p:nvPr/>
          </p:nvPicPr>
          <p:blipFill>
            <a:blip r:embed="rId8"/>
            <a:stretch>
              <a:fillRect/>
            </a:stretch>
          </p:blipFill>
          <p:spPr>
            <a:xfrm>
              <a:off x="2104745" y="4450367"/>
              <a:ext cx="2855343" cy="974785"/>
            </a:xfrm>
            <a:prstGeom prst="rect">
              <a:avLst/>
            </a:prstGeom>
            <a:ln>
              <a:solidFill>
                <a:schemeClr val="tx1"/>
              </a:solidFill>
            </a:ln>
          </p:spPr>
        </p:pic>
        <p:sp>
          <p:nvSpPr>
            <p:cNvPr id="109" name="TextBox 108">
              <a:extLst>
                <a:ext uri="{FF2B5EF4-FFF2-40B4-BE49-F238E27FC236}">
                  <a16:creationId xmlns:a16="http://schemas.microsoft.com/office/drawing/2014/main" id="{F462451D-A0EE-3FBB-03A1-E3D26D2EE7C8}"/>
                </a:ext>
              </a:extLst>
            </p:cNvPr>
            <p:cNvSpPr txBox="1"/>
            <p:nvPr/>
          </p:nvSpPr>
          <p:spPr>
            <a:xfrm>
              <a:off x="2954977" y="4450366"/>
              <a:ext cx="1334724" cy="307777"/>
            </a:xfrm>
            <a:prstGeom prst="rect">
              <a:avLst/>
            </a:prstGeom>
            <a:noFill/>
            <a:ln>
              <a:noFill/>
            </a:ln>
          </p:spPr>
          <p:txBody>
            <a:bodyPr wrap="none" rtlCol="0">
              <a:spAutoFit/>
            </a:bodyPr>
            <a:lstStyle/>
            <a:p>
              <a:pPr algn="ctr"/>
              <a:r>
                <a:rPr lang="en-US" sz="1400" b="1" dirty="0">
                  <a:solidFill>
                    <a:srgbClr val="99FF66"/>
                  </a:solidFill>
                </a:rPr>
                <a:t>Airbrakes Open</a:t>
              </a:r>
            </a:p>
          </p:txBody>
        </p:sp>
      </p:grpSp>
      <p:grpSp>
        <p:nvGrpSpPr>
          <p:cNvPr id="113" name="Group 112">
            <a:extLst>
              <a:ext uri="{FF2B5EF4-FFF2-40B4-BE49-F238E27FC236}">
                <a16:creationId xmlns:a16="http://schemas.microsoft.com/office/drawing/2014/main" id="{8A7DF3DA-AFE2-B2C2-499D-FFB522FD5C8E}"/>
              </a:ext>
            </a:extLst>
          </p:cNvPr>
          <p:cNvGrpSpPr/>
          <p:nvPr/>
        </p:nvGrpSpPr>
        <p:grpSpPr>
          <a:xfrm>
            <a:off x="3605512" y="1001137"/>
            <a:ext cx="2855343" cy="974785"/>
            <a:chOff x="5479858" y="4450366"/>
            <a:chExt cx="2855343" cy="974785"/>
          </a:xfrm>
        </p:grpSpPr>
        <p:pic>
          <p:nvPicPr>
            <p:cNvPr id="114" name="Picture 113">
              <a:extLst>
                <a:ext uri="{FF2B5EF4-FFF2-40B4-BE49-F238E27FC236}">
                  <a16:creationId xmlns:a16="http://schemas.microsoft.com/office/drawing/2014/main" id="{F8ED1AE0-02C1-CE00-FB94-63C9B478A368}"/>
                </a:ext>
              </a:extLst>
            </p:cNvPr>
            <p:cNvPicPr>
              <a:picLocks noChangeAspect="1"/>
            </p:cNvPicPr>
            <p:nvPr/>
          </p:nvPicPr>
          <p:blipFill>
            <a:blip r:embed="rId9"/>
            <a:stretch>
              <a:fillRect/>
            </a:stretch>
          </p:blipFill>
          <p:spPr>
            <a:xfrm>
              <a:off x="5479858" y="4450366"/>
              <a:ext cx="2855343" cy="974785"/>
            </a:xfrm>
            <a:prstGeom prst="rect">
              <a:avLst/>
            </a:prstGeom>
            <a:ln>
              <a:solidFill>
                <a:schemeClr val="tx1"/>
              </a:solidFill>
            </a:ln>
          </p:spPr>
        </p:pic>
        <p:sp>
          <p:nvSpPr>
            <p:cNvPr id="116" name="TextBox 115">
              <a:extLst>
                <a:ext uri="{FF2B5EF4-FFF2-40B4-BE49-F238E27FC236}">
                  <a16:creationId xmlns:a16="http://schemas.microsoft.com/office/drawing/2014/main" id="{D272D663-EA7C-F3F0-4D37-08472DA754AE}"/>
                </a:ext>
              </a:extLst>
            </p:cNvPr>
            <p:cNvSpPr txBox="1"/>
            <p:nvPr/>
          </p:nvSpPr>
          <p:spPr>
            <a:xfrm>
              <a:off x="6221636" y="4450366"/>
              <a:ext cx="1424493" cy="307777"/>
            </a:xfrm>
            <a:prstGeom prst="rect">
              <a:avLst/>
            </a:prstGeom>
            <a:noFill/>
            <a:ln>
              <a:noFill/>
            </a:ln>
          </p:spPr>
          <p:txBody>
            <a:bodyPr wrap="none" rtlCol="0">
              <a:spAutoFit/>
            </a:bodyPr>
            <a:lstStyle/>
            <a:p>
              <a:pPr algn="ctr"/>
              <a:r>
                <a:rPr lang="en-US" sz="1400" b="1" dirty="0">
                  <a:solidFill>
                    <a:srgbClr val="99FF66"/>
                  </a:solidFill>
                </a:rPr>
                <a:t>Airbrakes Closed</a:t>
              </a:r>
            </a:p>
          </p:txBody>
        </p:sp>
      </p:grpSp>
      <p:grpSp>
        <p:nvGrpSpPr>
          <p:cNvPr id="118" name="Group 117">
            <a:extLst>
              <a:ext uri="{FF2B5EF4-FFF2-40B4-BE49-F238E27FC236}">
                <a16:creationId xmlns:a16="http://schemas.microsoft.com/office/drawing/2014/main" id="{633AE11F-9CE9-866B-F4AB-5122758C272A}"/>
              </a:ext>
            </a:extLst>
          </p:cNvPr>
          <p:cNvGrpSpPr/>
          <p:nvPr/>
        </p:nvGrpSpPr>
        <p:grpSpPr>
          <a:xfrm>
            <a:off x="3605512" y="976711"/>
            <a:ext cx="2855343" cy="1023637"/>
            <a:chOff x="6484620" y="2229896"/>
            <a:chExt cx="2855343" cy="1023637"/>
          </a:xfrm>
        </p:grpSpPr>
        <p:pic>
          <p:nvPicPr>
            <p:cNvPr id="120" name="Picture 119">
              <a:extLst>
                <a:ext uri="{FF2B5EF4-FFF2-40B4-BE49-F238E27FC236}">
                  <a16:creationId xmlns:a16="http://schemas.microsoft.com/office/drawing/2014/main" id="{030B60C2-1AC4-F280-64AD-3DAFF33A6672}"/>
                </a:ext>
              </a:extLst>
            </p:cNvPr>
            <p:cNvPicPr>
              <a:picLocks noChangeAspect="1"/>
            </p:cNvPicPr>
            <p:nvPr/>
          </p:nvPicPr>
          <p:blipFill>
            <a:blip r:embed="rId8"/>
            <a:stretch>
              <a:fillRect/>
            </a:stretch>
          </p:blipFill>
          <p:spPr>
            <a:xfrm>
              <a:off x="6484620" y="2278748"/>
              <a:ext cx="2855343" cy="974785"/>
            </a:xfrm>
            <a:prstGeom prst="rect">
              <a:avLst/>
            </a:prstGeom>
            <a:ln>
              <a:solidFill>
                <a:schemeClr val="tx1"/>
              </a:solidFill>
            </a:ln>
          </p:spPr>
        </p:pic>
        <p:sp>
          <p:nvSpPr>
            <p:cNvPr id="122" name="TextBox 121">
              <a:extLst>
                <a:ext uri="{FF2B5EF4-FFF2-40B4-BE49-F238E27FC236}">
                  <a16:creationId xmlns:a16="http://schemas.microsoft.com/office/drawing/2014/main" id="{E607E54E-56A7-EFE5-825B-7266BC433C0C}"/>
                </a:ext>
              </a:extLst>
            </p:cNvPr>
            <p:cNvSpPr txBox="1"/>
            <p:nvPr/>
          </p:nvSpPr>
          <p:spPr>
            <a:xfrm>
              <a:off x="7233154" y="2229896"/>
              <a:ext cx="1603196" cy="307777"/>
            </a:xfrm>
            <a:prstGeom prst="rect">
              <a:avLst/>
            </a:prstGeom>
            <a:noFill/>
            <a:ln>
              <a:noFill/>
            </a:ln>
          </p:spPr>
          <p:txBody>
            <a:bodyPr wrap="none" rtlCol="0">
              <a:spAutoFit/>
            </a:bodyPr>
            <a:lstStyle/>
            <a:p>
              <a:pPr algn="ctr"/>
              <a:r>
                <a:rPr lang="en-US" sz="1400" b="1" dirty="0">
                  <a:solidFill>
                    <a:srgbClr val="FF0000"/>
                  </a:solidFill>
                </a:rPr>
                <a:t>AIRBRAKES OPEN!!</a:t>
              </a:r>
            </a:p>
          </p:txBody>
        </p:sp>
      </p:grpSp>
      <p:sp>
        <p:nvSpPr>
          <p:cNvPr id="2" name="TextBox 1">
            <a:extLst>
              <a:ext uri="{FF2B5EF4-FFF2-40B4-BE49-F238E27FC236}">
                <a16:creationId xmlns:a16="http://schemas.microsoft.com/office/drawing/2014/main" id="{F630CAEC-69EF-AAD5-BAC3-C9D80EF2C948}"/>
              </a:ext>
            </a:extLst>
          </p:cNvPr>
          <p:cNvSpPr txBox="1"/>
          <p:nvPr/>
        </p:nvSpPr>
        <p:spPr>
          <a:xfrm>
            <a:off x="2706900" y="3062651"/>
            <a:ext cx="5189469" cy="261610"/>
          </a:xfrm>
          <a:prstGeom prst="rect">
            <a:avLst/>
          </a:prstGeom>
          <a:solidFill>
            <a:srgbClr val="FFFF00"/>
          </a:solidFill>
          <a:ln>
            <a:solidFill>
              <a:schemeClr val="tx1"/>
            </a:solidFill>
          </a:ln>
        </p:spPr>
        <p:txBody>
          <a:bodyPr wrap="square">
            <a:spAutoFit/>
          </a:bodyPr>
          <a:lstStyle/>
          <a:p>
            <a:pPr algn="ctr"/>
            <a:r>
              <a:rPr lang="en-US" sz="1050" b="1" dirty="0">
                <a:solidFill>
                  <a:srgbClr val="00B050"/>
                </a:solidFill>
                <a:latin typeface="Arial Black" panose="020B0A04020102020204" pitchFamily="34" charset="0"/>
              </a:rPr>
              <a:t>Animation is shown using normally closed (N.C.) magnetic switches</a:t>
            </a:r>
          </a:p>
        </p:txBody>
      </p:sp>
      <p:grpSp>
        <p:nvGrpSpPr>
          <p:cNvPr id="42" name="Group 41">
            <a:extLst>
              <a:ext uri="{FF2B5EF4-FFF2-40B4-BE49-F238E27FC236}">
                <a16:creationId xmlns:a16="http://schemas.microsoft.com/office/drawing/2014/main" id="{A5A040D4-E469-4366-C2F1-1BF7A4310CCA}"/>
              </a:ext>
            </a:extLst>
          </p:cNvPr>
          <p:cNvGrpSpPr/>
          <p:nvPr/>
        </p:nvGrpSpPr>
        <p:grpSpPr>
          <a:xfrm>
            <a:off x="6953296" y="3614427"/>
            <a:ext cx="3310231" cy="1166065"/>
            <a:chOff x="6177314" y="2826461"/>
            <a:chExt cx="3310231" cy="1166065"/>
          </a:xfrm>
        </p:grpSpPr>
        <p:sp>
          <p:nvSpPr>
            <p:cNvPr id="27" name="Rectangle 26">
              <a:extLst>
                <a:ext uri="{FF2B5EF4-FFF2-40B4-BE49-F238E27FC236}">
                  <a16:creationId xmlns:a16="http://schemas.microsoft.com/office/drawing/2014/main" id="{4EAE2CC6-9719-5F74-C763-AC9B5BE8A2F7}"/>
                </a:ext>
              </a:extLst>
            </p:cNvPr>
            <p:cNvSpPr/>
            <p:nvPr/>
          </p:nvSpPr>
          <p:spPr>
            <a:xfrm>
              <a:off x="6177314" y="3351129"/>
              <a:ext cx="3147062" cy="6413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EA6A7C1-6930-CF91-D96D-D3596140A3D8}"/>
                </a:ext>
              </a:extLst>
            </p:cNvPr>
            <p:cNvSpPr txBox="1"/>
            <p:nvPr/>
          </p:nvSpPr>
          <p:spPr>
            <a:xfrm>
              <a:off x="6394012" y="2920221"/>
              <a:ext cx="2570127" cy="461665"/>
            </a:xfrm>
            <a:prstGeom prst="rect">
              <a:avLst/>
            </a:prstGeom>
            <a:noFill/>
          </p:spPr>
          <p:txBody>
            <a:bodyPr wrap="none" rtlCol="0">
              <a:spAutoFit/>
            </a:bodyPr>
            <a:lstStyle/>
            <a:p>
              <a:pPr algn="ctr"/>
              <a:r>
                <a:rPr lang="en-US" sz="2400" b="1" dirty="0">
                  <a:sym typeface="Wingdings" panose="05000000000000000000" pitchFamily="2" charset="2"/>
                </a:rPr>
                <a:t>Gear Control Lever</a:t>
              </a:r>
            </a:p>
          </p:txBody>
        </p:sp>
        <p:sp>
          <p:nvSpPr>
            <p:cNvPr id="38" name="TextBox 37">
              <a:extLst>
                <a:ext uri="{FF2B5EF4-FFF2-40B4-BE49-F238E27FC236}">
                  <a16:creationId xmlns:a16="http://schemas.microsoft.com/office/drawing/2014/main" id="{00A01475-12D1-8DF8-4778-E96E8854A855}"/>
                </a:ext>
              </a:extLst>
            </p:cNvPr>
            <p:cNvSpPr txBox="1"/>
            <p:nvPr/>
          </p:nvSpPr>
          <p:spPr>
            <a:xfrm>
              <a:off x="8026470" y="3486643"/>
              <a:ext cx="1048236" cy="369332"/>
            </a:xfrm>
            <a:prstGeom prst="rect">
              <a:avLst/>
            </a:prstGeom>
            <a:solidFill>
              <a:schemeClr val="accent2">
                <a:lumMod val="75000"/>
              </a:schemeClr>
            </a:solidFill>
            <a:ln>
              <a:solidFill>
                <a:schemeClr val="tx1"/>
              </a:solidFill>
            </a:ln>
          </p:spPr>
          <p:txBody>
            <a:bodyPr wrap="none" rtlCol="0">
              <a:spAutoFit/>
            </a:bodyPr>
            <a:lstStyle/>
            <a:p>
              <a:pPr algn="ctr"/>
              <a:r>
                <a:rPr lang="en-US" b="1" dirty="0">
                  <a:solidFill>
                    <a:schemeClr val="bg1"/>
                  </a:solidFill>
                  <a:sym typeface="Wingdings" panose="05000000000000000000" pitchFamily="2" charset="2"/>
                </a:rPr>
                <a:t>Down </a:t>
              </a:r>
              <a:endParaRPr lang="en-US" b="1" dirty="0">
                <a:solidFill>
                  <a:schemeClr val="bg1"/>
                </a:solidFill>
              </a:endParaRPr>
            </a:p>
          </p:txBody>
        </p:sp>
        <p:sp>
          <p:nvSpPr>
            <p:cNvPr id="29" name="Rectangle 28">
              <a:extLst>
                <a:ext uri="{FF2B5EF4-FFF2-40B4-BE49-F238E27FC236}">
                  <a16:creationId xmlns:a16="http://schemas.microsoft.com/office/drawing/2014/main" id="{C24EBD47-F0E3-E0AF-AA8F-F38223ACEDCE}"/>
                </a:ext>
              </a:extLst>
            </p:cNvPr>
            <p:cNvSpPr/>
            <p:nvPr/>
          </p:nvSpPr>
          <p:spPr>
            <a:xfrm>
              <a:off x="6462873" y="3525211"/>
              <a:ext cx="784478" cy="257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Magnet</a:t>
              </a:r>
            </a:p>
          </p:txBody>
        </p:sp>
        <p:pic>
          <p:nvPicPr>
            <p:cNvPr id="41" name="Picture 40" descr="A close-up of a comb&#10;&#10;Description automatically generated">
              <a:extLst>
                <a:ext uri="{FF2B5EF4-FFF2-40B4-BE49-F238E27FC236}">
                  <a16:creationId xmlns:a16="http://schemas.microsoft.com/office/drawing/2014/main" id="{AC540D91-22AB-BDAF-F3DF-B129547AF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454" y="2826461"/>
              <a:ext cx="286091" cy="820629"/>
            </a:xfrm>
            <a:prstGeom prst="rect">
              <a:avLst/>
            </a:prstGeom>
          </p:spPr>
        </p:pic>
      </p:grpSp>
      <p:grpSp>
        <p:nvGrpSpPr>
          <p:cNvPr id="58" name="Group 57">
            <a:extLst>
              <a:ext uri="{FF2B5EF4-FFF2-40B4-BE49-F238E27FC236}">
                <a16:creationId xmlns:a16="http://schemas.microsoft.com/office/drawing/2014/main" id="{82A9B5DF-4406-3C0F-C36C-65EE03CA92C6}"/>
              </a:ext>
            </a:extLst>
          </p:cNvPr>
          <p:cNvGrpSpPr/>
          <p:nvPr/>
        </p:nvGrpSpPr>
        <p:grpSpPr>
          <a:xfrm>
            <a:off x="8623446" y="535865"/>
            <a:ext cx="3511099" cy="1254504"/>
            <a:chOff x="6608448" y="814420"/>
            <a:chExt cx="3511099" cy="1254504"/>
          </a:xfrm>
        </p:grpSpPr>
        <p:sp>
          <p:nvSpPr>
            <p:cNvPr id="59" name="Rectangle 58">
              <a:extLst>
                <a:ext uri="{FF2B5EF4-FFF2-40B4-BE49-F238E27FC236}">
                  <a16:creationId xmlns:a16="http://schemas.microsoft.com/office/drawing/2014/main" id="{FD8287D9-FFC0-96B3-7DB8-27D090D933AF}"/>
                </a:ext>
              </a:extLst>
            </p:cNvPr>
            <p:cNvSpPr/>
            <p:nvPr/>
          </p:nvSpPr>
          <p:spPr>
            <a:xfrm>
              <a:off x="6763162" y="1427527"/>
              <a:ext cx="3147062" cy="6413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78B389F-96FF-0B8A-A2C2-EDBF81145F44}"/>
                </a:ext>
              </a:extLst>
            </p:cNvPr>
            <p:cNvSpPr txBox="1"/>
            <p:nvPr/>
          </p:nvSpPr>
          <p:spPr>
            <a:xfrm>
              <a:off x="6608448" y="929519"/>
              <a:ext cx="3042308" cy="461665"/>
            </a:xfrm>
            <a:prstGeom prst="rect">
              <a:avLst/>
            </a:prstGeom>
            <a:noFill/>
          </p:spPr>
          <p:txBody>
            <a:bodyPr wrap="none" rtlCol="0">
              <a:spAutoFit/>
            </a:bodyPr>
            <a:lstStyle/>
            <a:p>
              <a:pPr algn="ctr"/>
              <a:r>
                <a:rPr lang="en-US" sz="2400" b="1" dirty="0">
                  <a:sym typeface="Wingdings" panose="05000000000000000000" pitchFamily="2" charset="2"/>
                </a:rPr>
                <a:t>Airbrake Control Lever</a:t>
              </a:r>
            </a:p>
          </p:txBody>
        </p:sp>
        <p:sp>
          <p:nvSpPr>
            <p:cNvPr id="62" name="TextBox 61">
              <a:extLst>
                <a:ext uri="{FF2B5EF4-FFF2-40B4-BE49-F238E27FC236}">
                  <a16:creationId xmlns:a16="http://schemas.microsoft.com/office/drawing/2014/main" id="{3604458D-3FC2-B802-5901-EC1218DE8388}"/>
                </a:ext>
              </a:extLst>
            </p:cNvPr>
            <p:cNvSpPr txBox="1"/>
            <p:nvPr/>
          </p:nvSpPr>
          <p:spPr>
            <a:xfrm>
              <a:off x="8557146" y="1551076"/>
              <a:ext cx="1116011" cy="369332"/>
            </a:xfrm>
            <a:prstGeom prst="rect">
              <a:avLst/>
            </a:prstGeom>
            <a:solidFill>
              <a:srgbClr val="00B0F0"/>
            </a:solidFill>
            <a:ln>
              <a:solidFill>
                <a:schemeClr val="tx1"/>
              </a:solidFill>
            </a:ln>
          </p:spPr>
          <p:txBody>
            <a:bodyPr wrap="none" rtlCol="0">
              <a:spAutoFit/>
            </a:bodyPr>
            <a:lstStyle/>
            <a:p>
              <a:pPr algn="ctr"/>
              <a:r>
                <a:rPr lang="en-US" b="1" dirty="0">
                  <a:sym typeface="Wingdings" panose="05000000000000000000" pitchFamily="2" charset="2"/>
                </a:rPr>
                <a:t>Closed </a:t>
              </a:r>
              <a:endParaRPr lang="en-US" b="1" dirty="0"/>
            </a:p>
          </p:txBody>
        </p:sp>
        <p:sp>
          <p:nvSpPr>
            <p:cNvPr id="63" name="Rectangle 62">
              <a:extLst>
                <a:ext uri="{FF2B5EF4-FFF2-40B4-BE49-F238E27FC236}">
                  <a16:creationId xmlns:a16="http://schemas.microsoft.com/office/drawing/2014/main" id="{0DA4B63A-6121-5EFE-15A0-866B7E832628}"/>
                </a:ext>
              </a:extLst>
            </p:cNvPr>
            <p:cNvSpPr/>
            <p:nvPr/>
          </p:nvSpPr>
          <p:spPr>
            <a:xfrm>
              <a:off x="6867180" y="1601995"/>
              <a:ext cx="784478" cy="257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Magnet</a:t>
              </a:r>
            </a:p>
          </p:txBody>
        </p:sp>
        <p:pic>
          <p:nvPicPr>
            <p:cNvPr id="66" name="Picture 65" descr="A close-up of a comb&#10;&#10;Description automatically generated">
              <a:extLst>
                <a:ext uri="{FF2B5EF4-FFF2-40B4-BE49-F238E27FC236}">
                  <a16:creationId xmlns:a16="http://schemas.microsoft.com/office/drawing/2014/main" id="{CB222CCE-C212-6F67-63B2-C41C78C3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456" y="814420"/>
              <a:ext cx="286091" cy="820629"/>
            </a:xfrm>
            <a:prstGeom prst="rect">
              <a:avLst/>
            </a:prstGeom>
          </p:spPr>
        </p:pic>
      </p:grpSp>
      <p:cxnSp>
        <p:nvCxnSpPr>
          <p:cNvPr id="7" name="Straight Connector 6">
            <a:extLst>
              <a:ext uri="{FF2B5EF4-FFF2-40B4-BE49-F238E27FC236}">
                <a16:creationId xmlns:a16="http://schemas.microsoft.com/office/drawing/2014/main" id="{DB6FAC8A-3364-8E6D-FDDC-F9CFF54270EA}"/>
              </a:ext>
            </a:extLst>
          </p:cNvPr>
          <p:cNvCxnSpPr>
            <a:cxnSpLocks/>
          </p:cNvCxnSpPr>
          <p:nvPr/>
        </p:nvCxnSpPr>
        <p:spPr>
          <a:xfrm flipV="1">
            <a:off x="701486" y="4425288"/>
            <a:ext cx="0" cy="15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F3354-009B-69A9-372E-68B02C2FC35F}"/>
              </a:ext>
            </a:extLst>
          </p:cNvPr>
          <p:cNvSpPr txBox="1"/>
          <p:nvPr/>
        </p:nvSpPr>
        <p:spPr>
          <a:xfrm>
            <a:off x="5042467" y="5487531"/>
            <a:ext cx="1106842" cy="369332"/>
          </a:xfrm>
          <a:prstGeom prst="rect">
            <a:avLst/>
          </a:prstGeom>
          <a:noFill/>
        </p:spPr>
        <p:txBody>
          <a:bodyPr wrap="none" rtlCol="0">
            <a:spAutoFit/>
          </a:bodyPr>
          <a:lstStyle/>
          <a:p>
            <a:pPr algn="ctr"/>
            <a:r>
              <a:rPr lang="en-US" b="1" dirty="0">
                <a:solidFill>
                  <a:srgbClr val="FF0000"/>
                </a:solidFill>
              </a:rPr>
              <a:t>Power (+)</a:t>
            </a:r>
          </a:p>
        </p:txBody>
      </p:sp>
      <p:sp>
        <p:nvSpPr>
          <p:cNvPr id="9" name="TextBox 8">
            <a:extLst>
              <a:ext uri="{FF2B5EF4-FFF2-40B4-BE49-F238E27FC236}">
                <a16:creationId xmlns:a16="http://schemas.microsoft.com/office/drawing/2014/main" id="{E0A6CB4E-7854-8FBD-FE06-C0C34F6730E2}"/>
              </a:ext>
            </a:extLst>
          </p:cNvPr>
          <p:cNvSpPr txBox="1"/>
          <p:nvPr/>
        </p:nvSpPr>
        <p:spPr>
          <a:xfrm>
            <a:off x="1219153" y="5509991"/>
            <a:ext cx="1172500" cy="369332"/>
          </a:xfrm>
          <a:prstGeom prst="rect">
            <a:avLst/>
          </a:prstGeom>
          <a:noFill/>
        </p:spPr>
        <p:txBody>
          <a:bodyPr wrap="none" rtlCol="0">
            <a:spAutoFit/>
          </a:bodyPr>
          <a:lstStyle/>
          <a:p>
            <a:pPr algn="ctr"/>
            <a:r>
              <a:rPr lang="en-US" b="1" dirty="0"/>
              <a:t>Ground (-)</a:t>
            </a:r>
          </a:p>
        </p:txBody>
      </p:sp>
      <p:grpSp>
        <p:nvGrpSpPr>
          <p:cNvPr id="35" name="Group 34">
            <a:extLst>
              <a:ext uri="{FF2B5EF4-FFF2-40B4-BE49-F238E27FC236}">
                <a16:creationId xmlns:a16="http://schemas.microsoft.com/office/drawing/2014/main" id="{9D25D638-8E9D-AF15-202C-39013D57FE0A}"/>
              </a:ext>
            </a:extLst>
          </p:cNvPr>
          <p:cNvGrpSpPr/>
          <p:nvPr/>
        </p:nvGrpSpPr>
        <p:grpSpPr>
          <a:xfrm>
            <a:off x="535275" y="3454284"/>
            <a:ext cx="915499" cy="1596585"/>
            <a:chOff x="535275" y="3454284"/>
            <a:chExt cx="915499" cy="1596585"/>
          </a:xfrm>
        </p:grpSpPr>
        <p:grpSp>
          <p:nvGrpSpPr>
            <p:cNvPr id="25" name="Group 24">
              <a:extLst>
                <a:ext uri="{FF2B5EF4-FFF2-40B4-BE49-F238E27FC236}">
                  <a16:creationId xmlns:a16="http://schemas.microsoft.com/office/drawing/2014/main" id="{F84923DD-778C-AFBD-209B-04B73CF8B042}"/>
                </a:ext>
              </a:extLst>
            </p:cNvPr>
            <p:cNvGrpSpPr/>
            <p:nvPr/>
          </p:nvGrpSpPr>
          <p:grpSpPr>
            <a:xfrm flipH="1">
              <a:off x="567203" y="4010029"/>
              <a:ext cx="883571" cy="1040840"/>
              <a:chOff x="1891726" y="4324854"/>
              <a:chExt cx="883571" cy="1040840"/>
            </a:xfrm>
          </p:grpSpPr>
          <p:sp>
            <p:nvSpPr>
              <p:cNvPr id="24" name="Rectangle 23">
                <a:extLst>
                  <a:ext uri="{FF2B5EF4-FFF2-40B4-BE49-F238E27FC236}">
                    <a16:creationId xmlns:a16="http://schemas.microsoft.com/office/drawing/2014/main" id="{EEB7162B-E75E-C86D-7268-585689380F6D}"/>
                  </a:ext>
                </a:extLst>
              </p:cNvPr>
              <p:cNvSpPr/>
              <p:nvPr/>
            </p:nvSpPr>
            <p:spPr>
              <a:xfrm flipV="1">
                <a:off x="2494176" y="4501272"/>
                <a:ext cx="281121" cy="641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9728C195-8E2A-A4EF-C898-AA960F2DB022}"/>
                  </a:ext>
                </a:extLst>
              </p:cNvPr>
              <p:cNvSpPr/>
              <p:nvPr/>
            </p:nvSpPr>
            <p:spPr>
              <a:xfrm rot="16200000" flipV="1">
                <a:off x="1792546" y="4424034"/>
                <a:ext cx="1040840" cy="8424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836EC06E-265C-51CB-5B6C-39796486786B}"/>
                </a:ext>
              </a:extLst>
            </p:cNvPr>
            <p:cNvSpPr txBox="1"/>
            <p:nvPr/>
          </p:nvSpPr>
          <p:spPr>
            <a:xfrm>
              <a:off x="684941" y="3454284"/>
              <a:ext cx="763351" cy="646331"/>
            </a:xfrm>
            <a:prstGeom prst="rect">
              <a:avLst/>
            </a:prstGeom>
            <a:noFill/>
          </p:spPr>
          <p:txBody>
            <a:bodyPr wrap="none" rtlCol="0">
              <a:spAutoFit/>
            </a:bodyPr>
            <a:lstStyle/>
            <a:p>
              <a:pPr algn="ctr"/>
              <a:r>
                <a:rPr lang="en-US" b="1" dirty="0">
                  <a:sym typeface="Wingdings" panose="05000000000000000000" pitchFamily="2" charset="2"/>
                </a:rPr>
                <a:t>Alarm</a:t>
              </a:r>
            </a:p>
            <a:p>
              <a:pPr algn="ctr"/>
              <a:r>
                <a:rPr lang="en-US" b="1" dirty="0">
                  <a:sym typeface="Wingdings" panose="05000000000000000000" pitchFamily="2" charset="2"/>
                </a:rPr>
                <a:t>Horn</a:t>
              </a:r>
              <a:endParaRPr lang="en-US" b="1" dirty="0"/>
            </a:p>
          </p:txBody>
        </p:sp>
        <p:sp>
          <p:nvSpPr>
            <p:cNvPr id="32" name="TextBox 31">
              <a:extLst>
                <a:ext uri="{FF2B5EF4-FFF2-40B4-BE49-F238E27FC236}">
                  <a16:creationId xmlns:a16="http://schemas.microsoft.com/office/drawing/2014/main" id="{2EFF8E0C-D3C4-FA4C-C515-46FF5B4B13B5}"/>
                </a:ext>
              </a:extLst>
            </p:cNvPr>
            <p:cNvSpPr txBox="1"/>
            <p:nvPr/>
          </p:nvSpPr>
          <p:spPr>
            <a:xfrm>
              <a:off x="535275" y="4063867"/>
              <a:ext cx="338555" cy="461665"/>
            </a:xfrm>
            <a:prstGeom prst="rect">
              <a:avLst/>
            </a:prstGeom>
            <a:noFill/>
          </p:spPr>
          <p:txBody>
            <a:bodyPr wrap="none" rtlCol="0">
              <a:spAutoFit/>
            </a:bodyPr>
            <a:lstStyle/>
            <a:p>
              <a:pPr algn="ctr"/>
              <a:r>
                <a:rPr lang="en-US" sz="2400" dirty="0">
                  <a:solidFill>
                    <a:srgbClr val="FF0000"/>
                  </a:solidFill>
                </a:rPr>
                <a:t>+</a:t>
              </a:r>
            </a:p>
          </p:txBody>
        </p:sp>
        <p:sp>
          <p:nvSpPr>
            <p:cNvPr id="111" name="TextBox 110">
              <a:extLst>
                <a:ext uri="{FF2B5EF4-FFF2-40B4-BE49-F238E27FC236}">
                  <a16:creationId xmlns:a16="http://schemas.microsoft.com/office/drawing/2014/main" id="{51309A03-B3A4-343D-08A0-F853034CD98D}"/>
                </a:ext>
              </a:extLst>
            </p:cNvPr>
            <p:cNvSpPr txBox="1"/>
            <p:nvPr/>
          </p:nvSpPr>
          <p:spPr>
            <a:xfrm>
              <a:off x="543729" y="4388090"/>
              <a:ext cx="312907" cy="400110"/>
            </a:xfrm>
            <a:prstGeom prst="rect">
              <a:avLst/>
            </a:prstGeom>
            <a:noFill/>
          </p:spPr>
          <p:txBody>
            <a:bodyPr wrap="none" rtlCol="0">
              <a:spAutoFit/>
            </a:bodyPr>
            <a:lstStyle/>
            <a:p>
              <a:pPr algn="ctr"/>
              <a:r>
                <a:rPr lang="en-US" sz="2000" b="1" dirty="0"/>
                <a:t>_</a:t>
              </a:r>
            </a:p>
          </p:txBody>
        </p:sp>
      </p:grpSp>
      <p:grpSp>
        <p:nvGrpSpPr>
          <p:cNvPr id="15" name="Group 14">
            <a:extLst>
              <a:ext uri="{FF2B5EF4-FFF2-40B4-BE49-F238E27FC236}">
                <a16:creationId xmlns:a16="http://schemas.microsoft.com/office/drawing/2014/main" id="{4CA52411-D657-A265-96D7-D12003C1B92C}"/>
              </a:ext>
            </a:extLst>
          </p:cNvPr>
          <p:cNvGrpSpPr/>
          <p:nvPr/>
        </p:nvGrpSpPr>
        <p:grpSpPr>
          <a:xfrm>
            <a:off x="99603" y="732639"/>
            <a:ext cx="8964636" cy="4323397"/>
            <a:chOff x="97316" y="721757"/>
            <a:chExt cx="8964636" cy="4323397"/>
          </a:xfrm>
        </p:grpSpPr>
        <p:cxnSp>
          <p:nvCxnSpPr>
            <p:cNvPr id="45" name="Straight Connector 44">
              <a:extLst>
                <a:ext uri="{FF2B5EF4-FFF2-40B4-BE49-F238E27FC236}">
                  <a16:creationId xmlns:a16="http://schemas.microsoft.com/office/drawing/2014/main" id="{906EAEBB-2118-43E2-D5A9-232F6BCC6778}"/>
                </a:ext>
              </a:extLst>
            </p:cNvPr>
            <p:cNvCxnSpPr>
              <a:cxnSpLocks/>
            </p:cNvCxnSpPr>
            <p:nvPr/>
          </p:nvCxnSpPr>
          <p:spPr>
            <a:xfrm>
              <a:off x="694372" y="2870875"/>
              <a:ext cx="8367580" cy="93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32D468-299C-1F36-5197-1872F630E9CF}"/>
                </a:ext>
              </a:extLst>
            </p:cNvPr>
            <p:cNvCxnSpPr>
              <a:cxnSpLocks/>
            </p:cNvCxnSpPr>
            <p:nvPr/>
          </p:nvCxnSpPr>
          <p:spPr>
            <a:xfrm flipV="1">
              <a:off x="719658" y="2859331"/>
              <a:ext cx="0" cy="1510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EC32EDB-9CF1-000E-7BCE-0499BE14893E}"/>
                </a:ext>
              </a:extLst>
            </p:cNvPr>
            <p:cNvSpPr txBox="1"/>
            <p:nvPr/>
          </p:nvSpPr>
          <p:spPr>
            <a:xfrm>
              <a:off x="6452880" y="2487670"/>
              <a:ext cx="1106842" cy="369332"/>
            </a:xfrm>
            <a:prstGeom prst="rect">
              <a:avLst/>
            </a:prstGeom>
            <a:noFill/>
          </p:spPr>
          <p:txBody>
            <a:bodyPr wrap="none" rtlCol="0">
              <a:spAutoFit/>
            </a:bodyPr>
            <a:lstStyle/>
            <a:p>
              <a:pPr algn="ctr"/>
              <a:r>
                <a:rPr lang="en-US" b="1" dirty="0">
                  <a:solidFill>
                    <a:srgbClr val="FF0000"/>
                  </a:solidFill>
                </a:rPr>
                <a:t>Power (+)</a:t>
              </a:r>
            </a:p>
          </p:txBody>
        </p:sp>
        <p:grpSp>
          <p:nvGrpSpPr>
            <p:cNvPr id="124" name="Group 123">
              <a:extLst>
                <a:ext uri="{FF2B5EF4-FFF2-40B4-BE49-F238E27FC236}">
                  <a16:creationId xmlns:a16="http://schemas.microsoft.com/office/drawing/2014/main" id="{B81B175B-32C7-A8E1-8103-8FBAE8002661}"/>
                </a:ext>
              </a:extLst>
            </p:cNvPr>
            <p:cNvGrpSpPr/>
            <p:nvPr/>
          </p:nvGrpSpPr>
          <p:grpSpPr>
            <a:xfrm flipH="1">
              <a:off x="565880" y="4004314"/>
              <a:ext cx="883571" cy="1040840"/>
              <a:chOff x="1891726" y="4324854"/>
              <a:chExt cx="883571" cy="1040840"/>
            </a:xfrm>
          </p:grpSpPr>
          <p:sp>
            <p:nvSpPr>
              <p:cNvPr id="136" name="Isosceles Triangle 135">
                <a:extLst>
                  <a:ext uri="{FF2B5EF4-FFF2-40B4-BE49-F238E27FC236}">
                    <a16:creationId xmlns:a16="http://schemas.microsoft.com/office/drawing/2014/main" id="{F07CF6B3-2167-E880-94B7-CA4F12BE70B6}"/>
                  </a:ext>
                </a:extLst>
              </p:cNvPr>
              <p:cNvSpPr/>
              <p:nvPr/>
            </p:nvSpPr>
            <p:spPr>
              <a:xfrm rot="16200000" flipV="1">
                <a:off x="1792546" y="4424034"/>
                <a:ext cx="1040840" cy="8424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D8F5114-A9DE-59ED-1018-87A92338719B}"/>
                  </a:ext>
                </a:extLst>
              </p:cNvPr>
              <p:cNvSpPr/>
              <p:nvPr/>
            </p:nvSpPr>
            <p:spPr>
              <a:xfrm flipV="1">
                <a:off x="2494176" y="4501272"/>
                <a:ext cx="281121" cy="6413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6" name="TextBox 125">
              <a:extLst>
                <a:ext uri="{FF2B5EF4-FFF2-40B4-BE49-F238E27FC236}">
                  <a16:creationId xmlns:a16="http://schemas.microsoft.com/office/drawing/2014/main" id="{A2127131-6D66-6D75-6265-7A2E2BAEDF79}"/>
                </a:ext>
              </a:extLst>
            </p:cNvPr>
            <p:cNvSpPr txBox="1"/>
            <p:nvPr/>
          </p:nvSpPr>
          <p:spPr>
            <a:xfrm>
              <a:off x="683253" y="3443831"/>
              <a:ext cx="763351" cy="646331"/>
            </a:xfrm>
            <a:prstGeom prst="rect">
              <a:avLst/>
            </a:prstGeom>
            <a:noFill/>
            <a:ln>
              <a:noFill/>
            </a:ln>
          </p:spPr>
          <p:txBody>
            <a:bodyPr wrap="none" rtlCol="0">
              <a:spAutoFit/>
            </a:bodyPr>
            <a:lstStyle/>
            <a:p>
              <a:pPr algn="ctr"/>
              <a:r>
                <a:rPr lang="en-US" b="1" dirty="0">
                  <a:solidFill>
                    <a:srgbClr val="FF0000"/>
                  </a:solidFill>
                  <a:sym typeface="Wingdings" panose="05000000000000000000" pitchFamily="2" charset="2"/>
                </a:rPr>
                <a:t>Alarm</a:t>
              </a:r>
            </a:p>
            <a:p>
              <a:pPr algn="ctr"/>
              <a:r>
                <a:rPr lang="en-US" b="1" dirty="0">
                  <a:solidFill>
                    <a:srgbClr val="FF0000"/>
                  </a:solidFill>
                  <a:sym typeface="Wingdings" panose="05000000000000000000" pitchFamily="2" charset="2"/>
                </a:rPr>
                <a:t>Horn</a:t>
              </a:r>
              <a:endParaRPr lang="en-US" b="1" dirty="0">
                <a:solidFill>
                  <a:srgbClr val="FF0000"/>
                </a:solidFill>
              </a:endParaRPr>
            </a:p>
          </p:txBody>
        </p:sp>
        <p:grpSp>
          <p:nvGrpSpPr>
            <p:cNvPr id="52" name="Group 51">
              <a:extLst>
                <a:ext uri="{FF2B5EF4-FFF2-40B4-BE49-F238E27FC236}">
                  <a16:creationId xmlns:a16="http://schemas.microsoft.com/office/drawing/2014/main" id="{7D6DD966-8427-930E-275C-4E05C622AF63}"/>
                </a:ext>
              </a:extLst>
            </p:cNvPr>
            <p:cNvGrpSpPr/>
            <p:nvPr/>
          </p:nvGrpSpPr>
          <p:grpSpPr>
            <a:xfrm>
              <a:off x="1206546" y="4058959"/>
              <a:ext cx="1229825" cy="963345"/>
              <a:chOff x="1239071" y="3913826"/>
              <a:chExt cx="1229825" cy="963345"/>
            </a:xfrm>
          </p:grpSpPr>
          <p:sp>
            <p:nvSpPr>
              <p:cNvPr id="47" name="Lightning Bolt 46">
                <a:extLst>
                  <a:ext uri="{FF2B5EF4-FFF2-40B4-BE49-F238E27FC236}">
                    <a16:creationId xmlns:a16="http://schemas.microsoft.com/office/drawing/2014/main" id="{B44A562F-00CC-165C-8B18-48B665FDF96C}"/>
                  </a:ext>
                </a:extLst>
              </p:cNvPr>
              <p:cNvSpPr/>
              <p:nvPr/>
            </p:nvSpPr>
            <p:spPr>
              <a:xfrm rot="454669" flipV="1">
                <a:off x="1590397" y="3913826"/>
                <a:ext cx="842480" cy="484831"/>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ghtning Bolt 48">
                <a:extLst>
                  <a:ext uri="{FF2B5EF4-FFF2-40B4-BE49-F238E27FC236}">
                    <a16:creationId xmlns:a16="http://schemas.microsoft.com/office/drawing/2014/main" id="{8B81B0D8-1366-76D9-3660-29C53CA13276}"/>
                  </a:ext>
                </a:extLst>
              </p:cNvPr>
              <p:cNvSpPr/>
              <p:nvPr/>
            </p:nvSpPr>
            <p:spPr>
              <a:xfrm rot="20642166">
                <a:off x="1613519" y="4392340"/>
                <a:ext cx="842480" cy="484831"/>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C4D9DC-F460-17AC-25AD-01E609D08E13}"/>
                  </a:ext>
                </a:extLst>
              </p:cNvPr>
              <p:cNvSpPr txBox="1"/>
              <p:nvPr/>
            </p:nvSpPr>
            <p:spPr>
              <a:xfrm>
                <a:off x="1239071" y="4173310"/>
                <a:ext cx="1229825" cy="461665"/>
              </a:xfrm>
              <a:prstGeom prst="rect">
                <a:avLst/>
              </a:prstGeom>
              <a:solidFill>
                <a:srgbClr val="FF0000"/>
              </a:solidFill>
              <a:ln>
                <a:noFill/>
              </a:ln>
            </p:spPr>
            <p:txBody>
              <a:bodyPr wrap="none" rtlCol="0">
                <a:spAutoFit/>
              </a:bodyPr>
              <a:lstStyle/>
              <a:p>
                <a:pPr algn="ctr"/>
                <a:r>
                  <a:rPr lang="en-US" sz="2400" b="1" dirty="0">
                    <a:solidFill>
                      <a:schemeClr val="bg1"/>
                    </a:solidFill>
                    <a:sym typeface="Wingdings" panose="05000000000000000000" pitchFamily="2" charset="2"/>
                  </a:rPr>
                  <a:t>ALARM!</a:t>
                </a:r>
                <a:endParaRPr lang="en-US" sz="2400" b="1" dirty="0">
                  <a:solidFill>
                    <a:schemeClr val="bg1"/>
                  </a:solidFill>
                </a:endParaRPr>
              </a:p>
            </p:txBody>
          </p:sp>
        </p:grpSp>
        <p:sp>
          <p:nvSpPr>
            <p:cNvPr id="56" name="TextBox 55">
              <a:extLst>
                <a:ext uri="{FF2B5EF4-FFF2-40B4-BE49-F238E27FC236}">
                  <a16:creationId xmlns:a16="http://schemas.microsoft.com/office/drawing/2014/main" id="{CD0FF6DC-78D6-7C78-0F19-A0D5FDEC79D1}"/>
                </a:ext>
              </a:extLst>
            </p:cNvPr>
            <p:cNvSpPr txBox="1"/>
            <p:nvPr/>
          </p:nvSpPr>
          <p:spPr>
            <a:xfrm>
              <a:off x="97316" y="721757"/>
              <a:ext cx="3376889" cy="1890325"/>
            </a:xfrm>
            <a:prstGeom prst="rect">
              <a:avLst/>
            </a:prstGeom>
            <a:solidFill>
              <a:srgbClr val="FF0000"/>
            </a:solidFill>
            <a:ln w="38100">
              <a:solidFill>
                <a:srgbClr val="FF0000"/>
              </a:solidFill>
            </a:ln>
          </p:spPr>
          <p:txBody>
            <a:bodyPr wrap="none" rtlCol="0" anchor="ctr" anchorCtr="0">
              <a:noAutofit/>
            </a:bodyPr>
            <a:lstStyle/>
            <a:p>
              <a:pPr algn="ctr"/>
              <a:r>
                <a:rPr lang="en-US" sz="3600" b="1" u="sng" dirty="0">
                  <a:solidFill>
                    <a:schemeClr val="bg1"/>
                  </a:solidFill>
                </a:rPr>
                <a:t>Phase 3: Landing</a:t>
              </a:r>
            </a:p>
            <a:p>
              <a:pPr algn="ctr"/>
              <a:r>
                <a:rPr lang="en-US" sz="2800" b="1" dirty="0">
                  <a:solidFill>
                    <a:schemeClr val="bg1"/>
                  </a:solidFill>
                </a:rPr>
                <a:t>Landing Gear Up!</a:t>
              </a:r>
            </a:p>
            <a:p>
              <a:pPr algn="ctr"/>
              <a:r>
                <a:rPr lang="en-US" sz="2800" b="1" dirty="0">
                  <a:solidFill>
                    <a:schemeClr val="bg1"/>
                  </a:solidFill>
                </a:rPr>
                <a:t>Airbrakes Open!</a:t>
              </a:r>
            </a:p>
            <a:p>
              <a:pPr algn="ctr"/>
              <a:r>
                <a:rPr lang="en-US" sz="2800" b="1" dirty="0">
                  <a:solidFill>
                    <a:schemeClr val="bg1"/>
                  </a:solidFill>
                </a:rPr>
                <a:t>Alarm Sounds!</a:t>
              </a:r>
            </a:p>
          </p:txBody>
        </p:sp>
        <p:sp>
          <p:nvSpPr>
            <p:cNvPr id="93" name="TextBox 92">
              <a:extLst>
                <a:ext uri="{FF2B5EF4-FFF2-40B4-BE49-F238E27FC236}">
                  <a16:creationId xmlns:a16="http://schemas.microsoft.com/office/drawing/2014/main" id="{ADA9AA8A-017B-28EC-53D1-1003E1050D90}"/>
                </a:ext>
              </a:extLst>
            </p:cNvPr>
            <p:cNvSpPr txBox="1"/>
            <p:nvPr/>
          </p:nvSpPr>
          <p:spPr>
            <a:xfrm>
              <a:off x="3495233" y="2473153"/>
              <a:ext cx="1106842" cy="369332"/>
            </a:xfrm>
            <a:prstGeom prst="rect">
              <a:avLst/>
            </a:prstGeom>
            <a:noFill/>
          </p:spPr>
          <p:txBody>
            <a:bodyPr wrap="none" rtlCol="0">
              <a:spAutoFit/>
            </a:bodyPr>
            <a:lstStyle/>
            <a:p>
              <a:pPr algn="ctr"/>
              <a:r>
                <a:rPr lang="en-US" b="1" dirty="0">
                  <a:solidFill>
                    <a:srgbClr val="FF0000"/>
                  </a:solidFill>
                </a:rPr>
                <a:t>Power (+)</a:t>
              </a:r>
            </a:p>
          </p:txBody>
        </p:sp>
      </p:grpSp>
      <p:grpSp>
        <p:nvGrpSpPr>
          <p:cNvPr id="70" name="Group 69">
            <a:extLst>
              <a:ext uri="{FF2B5EF4-FFF2-40B4-BE49-F238E27FC236}">
                <a16:creationId xmlns:a16="http://schemas.microsoft.com/office/drawing/2014/main" id="{5E01A4DD-AEEC-5D20-5C31-BC3FB6FB953C}"/>
              </a:ext>
            </a:extLst>
          </p:cNvPr>
          <p:cNvGrpSpPr/>
          <p:nvPr/>
        </p:nvGrpSpPr>
        <p:grpSpPr>
          <a:xfrm>
            <a:off x="8405971" y="2581296"/>
            <a:ext cx="1785542" cy="747817"/>
            <a:chOff x="6792743" y="2558169"/>
            <a:chExt cx="1785542" cy="747817"/>
          </a:xfrm>
        </p:grpSpPr>
        <p:sp>
          <p:nvSpPr>
            <p:cNvPr id="53" name="TextBox 52">
              <a:extLst>
                <a:ext uri="{FF2B5EF4-FFF2-40B4-BE49-F238E27FC236}">
                  <a16:creationId xmlns:a16="http://schemas.microsoft.com/office/drawing/2014/main" id="{00FB4273-A392-F928-88DB-5885EE91BDB8}"/>
                </a:ext>
              </a:extLst>
            </p:cNvPr>
            <p:cNvSpPr txBox="1"/>
            <p:nvPr/>
          </p:nvSpPr>
          <p:spPr>
            <a:xfrm>
              <a:off x="6792743" y="2936654"/>
              <a:ext cx="1785542" cy="369332"/>
            </a:xfrm>
            <a:prstGeom prst="rect">
              <a:avLst/>
            </a:prstGeom>
            <a:noFill/>
          </p:spPr>
          <p:txBody>
            <a:bodyPr wrap="none" rtlCol="0">
              <a:noAutofit/>
            </a:bodyPr>
            <a:lstStyle/>
            <a:p>
              <a:pPr algn="ctr"/>
              <a:r>
                <a:rPr lang="en-US" dirty="0"/>
                <a:t>Switch Off</a:t>
              </a:r>
            </a:p>
          </p:txBody>
        </p:sp>
        <p:sp>
          <p:nvSpPr>
            <p:cNvPr id="64" name="Oval 63">
              <a:extLst>
                <a:ext uri="{FF2B5EF4-FFF2-40B4-BE49-F238E27FC236}">
                  <a16:creationId xmlns:a16="http://schemas.microsoft.com/office/drawing/2014/main" id="{5D9C32A1-A4A7-0515-B100-585BEFA1B923}"/>
                </a:ext>
              </a:extLst>
            </p:cNvPr>
            <p:cNvSpPr/>
            <p:nvPr/>
          </p:nvSpPr>
          <p:spPr>
            <a:xfrm>
              <a:off x="7451829" y="2812313"/>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1A97D5E-4DFD-471C-2B99-FEAD55DAF878}"/>
                </a:ext>
              </a:extLst>
            </p:cNvPr>
            <p:cNvSpPr/>
            <p:nvPr/>
          </p:nvSpPr>
          <p:spPr>
            <a:xfrm>
              <a:off x="7794649" y="2812313"/>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330B10EC-24BF-BF49-2811-9A6071104BB8}"/>
                </a:ext>
              </a:extLst>
            </p:cNvPr>
            <p:cNvCxnSpPr/>
            <p:nvPr/>
          </p:nvCxnSpPr>
          <p:spPr>
            <a:xfrm>
              <a:off x="7437543" y="2708531"/>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8E75CA-1FD7-96B0-FA34-FB73B7FF2860}"/>
                </a:ext>
              </a:extLst>
            </p:cNvPr>
            <p:cNvCxnSpPr/>
            <p:nvPr/>
          </p:nvCxnSpPr>
          <p:spPr>
            <a:xfrm flipV="1">
              <a:off x="7669148" y="2558169"/>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9C406741-1927-F889-F3A0-C1F930D088A5}"/>
              </a:ext>
            </a:extLst>
          </p:cNvPr>
          <p:cNvSpPr txBox="1"/>
          <p:nvPr/>
        </p:nvSpPr>
        <p:spPr>
          <a:xfrm>
            <a:off x="3584804" y="2139166"/>
            <a:ext cx="3423784" cy="307777"/>
          </a:xfrm>
          <a:prstGeom prst="rect">
            <a:avLst/>
          </a:prstGeom>
          <a:solidFill>
            <a:srgbClr val="FFFF00"/>
          </a:solidFill>
          <a:ln>
            <a:solidFill>
              <a:schemeClr val="tx1"/>
            </a:solidFill>
          </a:ln>
        </p:spPr>
        <p:txBody>
          <a:bodyPr wrap="square">
            <a:spAutoFit/>
          </a:bodyPr>
          <a:lstStyle/>
          <a:p>
            <a:pPr algn="ctr"/>
            <a:r>
              <a:rPr lang="en-US" sz="1400" b="1" dirty="0">
                <a:solidFill>
                  <a:srgbClr val="00B050"/>
                </a:solidFill>
                <a:latin typeface="Arial Black" panose="020B0A04020102020204" pitchFamily="34" charset="0"/>
              </a:rPr>
              <a:t>Click to Sequence Animation</a:t>
            </a:r>
          </a:p>
        </p:txBody>
      </p:sp>
      <p:sp>
        <p:nvSpPr>
          <p:cNvPr id="6" name="TextBox 5">
            <a:extLst>
              <a:ext uri="{FF2B5EF4-FFF2-40B4-BE49-F238E27FC236}">
                <a16:creationId xmlns:a16="http://schemas.microsoft.com/office/drawing/2014/main" id="{B236F2AF-88C3-838A-EF33-BA9031247DF4}"/>
              </a:ext>
            </a:extLst>
          </p:cNvPr>
          <p:cNvSpPr txBox="1"/>
          <p:nvPr/>
        </p:nvSpPr>
        <p:spPr>
          <a:xfrm>
            <a:off x="7356456" y="6858000"/>
            <a:ext cx="907621" cy="369332"/>
          </a:xfrm>
          <a:prstGeom prst="rect">
            <a:avLst/>
          </a:prstGeom>
          <a:noFill/>
          <a:ln>
            <a:noFill/>
          </a:ln>
        </p:spPr>
        <p:txBody>
          <a:bodyPr wrap="none" rtlCol="0">
            <a:spAutoFit/>
          </a:bodyPr>
          <a:lstStyle/>
          <a:p>
            <a:pPr algn="ctr"/>
            <a:r>
              <a:rPr lang="en-US" b="1" dirty="0">
                <a:solidFill>
                  <a:schemeClr val="accent2">
                    <a:lumMod val="75000"/>
                  </a:schemeClr>
                </a:solidFill>
                <a:sym typeface="Wingdings" panose="05000000000000000000" pitchFamily="2" charset="2"/>
              </a:rPr>
              <a:t>Armed!</a:t>
            </a:r>
            <a:endParaRPr lang="en-US" b="1" dirty="0">
              <a:solidFill>
                <a:schemeClr val="accent2">
                  <a:lumMod val="75000"/>
                </a:schemeClr>
              </a:solidFill>
            </a:endParaRPr>
          </a:p>
        </p:txBody>
      </p:sp>
      <p:sp>
        <p:nvSpPr>
          <p:cNvPr id="16" name="TextBox 15">
            <a:extLst>
              <a:ext uri="{FF2B5EF4-FFF2-40B4-BE49-F238E27FC236}">
                <a16:creationId xmlns:a16="http://schemas.microsoft.com/office/drawing/2014/main" id="{66FBA1C4-4E3A-DEC4-9802-6F01D4824D4A}"/>
              </a:ext>
            </a:extLst>
          </p:cNvPr>
          <p:cNvSpPr txBox="1"/>
          <p:nvPr/>
        </p:nvSpPr>
        <p:spPr>
          <a:xfrm>
            <a:off x="6181226" y="4952895"/>
            <a:ext cx="907960" cy="738664"/>
          </a:xfrm>
          <a:prstGeom prst="rect">
            <a:avLst/>
          </a:prstGeom>
          <a:noFill/>
        </p:spPr>
        <p:txBody>
          <a:bodyPr wrap="square" rtlCol="0">
            <a:spAutoFit/>
          </a:bodyPr>
          <a:lstStyle/>
          <a:p>
            <a:pPr algn="ctr"/>
            <a:r>
              <a:rPr lang="en-US" sz="1400" dirty="0"/>
              <a:t>Landing Gear Switch</a:t>
            </a:r>
          </a:p>
        </p:txBody>
      </p:sp>
      <p:sp>
        <p:nvSpPr>
          <p:cNvPr id="68" name="TextBox 67">
            <a:extLst>
              <a:ext uri="{FF2B5EF4-FFF2-40B4-BE49-F238E27FC236}">
                <a16:creationId xmlns:a16="http://schemas.microsoft.com/office/drawing/2014/main" id="{095A7CC8-C67E-6B64-94D8-7A1BA9DA3EE5}"/>
              </a:ext>
            </a:extLst>
          </p:cNvPr>
          <p:cNvSpPr txBox="1"/>
          <p:nvPr/>
        </p:nvSpPr>
        <p:spPr>
          <a:xfrm>
            <a:off x="7811412" y="2000360"/>
            <a:ext cx="737089" cy="738664"/>
          </a:xfrm>
          <a:prstGeom prst="rect">
            <a:avLst/>
          </a:prstGeom>
          <a:noFill/>
        </p:spPr>
        <p:txBody>
          <a:bodyPr wrap="square" rtlCol="0">
            <a:spAutoFit/>
          </a:bodyPr>
          <a:lstStyle/>
          <a:p>
            <a:pPr algn="ctr"/>
            <a:r>
              <a:rPr lang="en-US" sz="1400" dirty="0"/>
              <a:t>Air Brake Switch</a:t>
            </a:r>
          </a:p>
        </p:txBody>
      </p:sp>
    </p:spTree>
    <p:extLst>
      <p:ext uri="{BB962C8B-B14F-4D97-AF65-F5344CB8AC3E}">
        <p14:creationId xmlns:p14="http://schemas.microsoft.com/office/powerpoint/2010/main" val="240094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1.04167E-6 2.96296E-6 L -0.15169 -0.00023 " pathEditMode="relative" rAng="0" ptsTypes="AA">
                                      <p:cBhvr>
                                        <p:cTn id="24" dur="3000" fill="hold"/>
                                        <p:tgtEl>
                                          <p:spTgt spid="42"/>
                                        </p:tgtEl>
                                        <p:attrNameLst>
                                          <p:attrName>ppt_x</p:attrName>
                                          <p:attrName>ppt_y</p:attrName>
                                        </p:attrNameLst>
                                      </p:cBhvr>
                                      <p:rCtr x="-7591" y="-23"/>
                                    </p:animMotion>
                                  </p:childTnLst>
                                </p:cTn>
                              </p:par>
                              <p:par>
                                <p:cTn id="25" presetID="1" presetClass="exit" presetSubtype="0" fill="hold" grpId="1" nodeType="withEffect">
                                  <p:stCondLst>
                                    <p:cond delay="0"/>
                                  </p:stCondLst>
                                  <p:childTnLst>
                                    <p:set>
                                      <p:cBhvr>
                                        <p:cTn id="26" dur="1" fill="hold">
                                          <p:stCondLst>
                                            <p:cond delay="0"/>
                                          </p:stCondLst>
                                        </p:cTn>
                                        <p:tgtEl>
                                          <p:spTgt spid="156"/>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22" presetClass="exit" presetSubtype="2" fill="hold" nodeType="withEffect">
                                  <p:stCondLst>
                                    <p:cond delay="0"/>
                                  </p:stCondLst>
                                  <p:childTnLst>
                                    <p:animEffect transition="out" filter="wipe(right)">
                                      <p:cBhvr>
                                        <p:cTn id="30" dur="2000"/>
                                        <p:tgtEl>
                                          <p:spTgt spid="135"/>
                                        </p:tgtEl>
                                      </p:cBhvr>
                                    </p:animEffect>
                                    <p:set>
                                      <p:cBhvr>
                                        <p:cTn id="31" dur="1" fill="hold">
                                          <p:stCondLst>
                                            <p:cond delay="1999"/>
                                          </p:stCondLst>
                                        </p:cTn>
                                        <p:tgtEl>
                                          <p:spTgt spid="135"/>
                                        </p:tgtEl>
                                        <p:attrNameLst>
                                          <p:attrName>style.visibility</p:attrName>
                                        </p:attrNameLst>
                                      </p:cBhvr>
                                      <p:to>
                                        <p:strVal val="hidden"/>
                                      </p:to>
                                    </p:set>
                                  </p:childTnLst>
                                </p:cTn>
                              </p:par>
                              <p:par>
                                <p:cTn id="32" presetID="22" presetClass="entr" presetSubtype="2" fill="hold"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wipe(right)">
                                      <p:cBhvr>
                                        <p:cTn id="34" dur="2000"/>
                                        <p:tgtEl>
                                          <p:spTgt spid="134"/>
                                        </p:tgtEl>
                                      </p:cBhvr>
                                    </p:animEffect>
                                  </p:childTnLst>
                                </p:cTn>
                              </p:par>
                              <p:par>
                                <p:cTn id="35" presetID="1" presetClass="exit" presetSubtype="0" fill="hold" nodeType="withEffect">
                                  <p:stCondLst>
                                    <p:cond delay="500"/>
                                  </p:stCondLst>
                                  <p:childTnLst>
                                    <p:set>
                                      <p:cBhvr>
                                        <p:cTn id="36" dur="1" fill="hold">
                                          <p:stCondLst>
                                            <p:cond delay="0"/>
                                          </p:stCondLst>
                                        </p:cTn>
                                        <p:tgtEl>
                                          <p:spTgt spid="81"/>
                                        </p:tgtEl>
                                        <p:attrNameLst>
                                          <p:attrName>style.visibility</p:attrName>
                                        </p:attrNameLst>
                                      </p:cBhvr>
                                      <p:to>
                                        <p:strVal val="hidden"/>
                                      </p:to>
                                    </p:set>
                                  </p:childTnLst>
                                </p:cTn>
                              </p:par>
                              <p:par>
                                <p:cTn id="37" presetID="1" presetClass="entr" presetSubtype="0" fill="hold" nodeType="withEffect">
                                  <p:stCondLst>
                                    <p:cond delay="500"/>
                                  </p:stCondLst>
                                  <p:childTnLst>
                                    <p:set>
                                      <p:cBhvr>
                                        <p:cTn id="38" dur="1" fill="hold">
                                          <p:stCondLst>
                                            <p:cond delay="0"/>
                                          </p:stCondLst>
                                        </p:cTn>
                                        <p:tgtEl>
                                          <p:spTgt spid="87"/>
                                        </p:tgtEl>
                                        <p:attrNameLst>
                                          <p:attrName>style.visibility</p:attrName>
                                        </p:attrNameLst>
                                      </p:cBhvr>
                                      <p:to>
                                        <p:strVal val="visible"/>
                                      </p:to>
                                    </p:set>
                                  </p:childTnLst>
                                </p:cTn>
                              </p:par>
                              <p:par>
                                <p:cTn id="39" presetID="22" presetClass="entr" presetSubtype="4" fill="hold" nodeType="withEffect">
                                  <p:stCondLst>
                                    <p:cond delay="50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2.08333E-6 4.07407E-6 L -0.15586 4.07407E-6 " pathEditMode="relative" rAng="0" ptsTypes="AA">
                                      <p:cBhvr>
                                        <p:cTn id="45" dur="3000" fill="hold"/>
                                        <p:tgtEl>
                                          <p:spTgt spid="58"/>
                                        </p:tgtEl>
                                        <p:attrNameLst>
                                          <p:attrName>ppt_x</p:attrName>
                                          <p:attrName>ppt_y</p:attrName>
                                        </p:attrNameLst>
                                      </p:cBhvr>
                                      <p:rCtr x="-7799" y="0"/>
                                    </p:animMotion>
                                  </p:childTnLst>
                                </p:cTn>
                              </p:par>
                              <p:par>
                                <p:cTn id="46" presetID="1" presetClass="entr" presetSubtype="0" fill="hold" nodeType="withEffect">
                                  <p:stCondLst>
                                    <p:cond delay="500"/>
                                  </p:stCondLst>
                                  <p:childTnLst>
                                    <p:set>
                                      <p:cBhvr>
                                        <p:cTn id="47" dur="1" fill="hold">
                                          <p:stCondLst>
                                            <p:cond delay="0"/>
                                          </p:stCondLst>
                                        </p:cTn>
                                        <p:tgtEl>
                                          <p:spTgt spid="75"/>
                                        </p:tgtEl>
                                        <p:attrNameLst>
                                          <p:attrName>style.visibility</p:attrName>
                                        </p:attrNameLst>
                                      </p:cBhvr>
                                      <p:to>
                                        <p:strVal val="visible"/>
                                      </p:to>
                                    </p:set>
                                  </p:childTnLst>
                                </p:cTn>
                              </p:par>
                              <p:par>
                                <p:cTn id="48" presetID="22" presetClass="entr" presetSubtype="2"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2000"/>
                                        <p:tgtEl>
                                          <p:spTgt spid="15"/>
                                        </p:tgtEl>
                                      </p:cBhvr>
                                    </p:animEffect>
                                  </p:childTnLst>
                                </p:cTn>
                              </p:par>
                              <p:par>
                                <p:cTn id="51" presetID="1" presetClass="entr" presetSubtype="0" fill="hold" nodeType="withEffect">
                                  <p:stCondLst>
                                    <p:cond delay="50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xit" presetSubtype="0" fill="hold" nodeType="withEffect">
                                  <p:stCondLst>
                                    <p:cond delay="500"/>
                                  </p:stCondLst>
                                  <p:childTnLst>
                                    <p:set>
                                      <p:cBhvr>
                                        <p:cTn id="54" dur="1" fill="hold">
                                          <p:stCondLst>
                                            <p:cond delay="0"/>
                                          </p:stCondLst>
                                        </p:cTn>
                                        <p:tgtEl>
                                          <p:spTgt spid="42"/>
                                        </p:tgtEl>
                                        <p:attrNameLst>
                                          <p:attrName>style.visibility</p:attrName>
                                        </p:attrNameLst>
                                      </p:cBhvr>
                                      <p:to>
                                        <p:strVal val="hidden"/>
                                      </p:to>
                                    </p:set>
                                  </p:childTnLst>
                                </p:cTn>
                              </p:par>
                              <p:par>
                                <p:cTn id="55" presetID="1" presetClass="exit" presetSubtype="0" fill="hold" grpId="0" nodeType="withEffect">
                                  <p:stCondLst>
                                    <p:cond delay="500"/>
                                  </p:stCondLst>
                                  <p:childTnLst>
                                    <p:set>
                                      <p:cBhvr>
                                        <p:cTn id="56" dur="1" fill="hold">
                                          <p:stCondLst>
                                            <p:cond delay="0"/>
                                          </p:stCondLst>
                                        </p:cTn>
                                        <p:tgtEl>
                                          <p:spTgt spid="55"/>
                                        </p:tgtEl>
                                        <p:attrNameLst>
                                          <p:attrName>style.visibility</p:attrName>
                                        </p:attrNameLst>
                                      </p:cBhvr>
                                      <p:to>
                                        <p:strVal val="hidden"/>
                                      </p:to>
                                    </p:set>
                                  </p:childTnLst>
                                </p:cTn>
                              </p:par>
                              <p:par>
                                <p:cTn id="57" presetID="1" presetClass="exit" presetSubtype="0" fill="hold" nodeType="withEffect">
                                  <p:stCondLst>
                                    <p:cond delay="500"/>
                                  </p:stCondLst>
                                  <p:childTnLst>
                                    <p:set>
                                      <p:cBhvr>
                                        <p:cTn id="58" dur="1" fill="hold">
                                          <p:stCondLst>
                                            <p:cond delay="0"/>
                                          </p:stCondLst>
                                        </p:cTn>
                                        <p:tgtEl>
                                          <p:spTgt spid="70"/>
                                        </p:tgtEl>
                                        <p:attrNameLst>
                                          <p:attrName>style.visibility</p:attrName>
                                        </p:attrNameLst>
                                      </p:cBhvr>
                                      <p:to>
                                        <p:strVal val="hidden"/>
                                      </p:to>
                                    </p:set>
                                  </p:childTnLst>
                                </p:cTn>
                              </p:par>
                              <p:par>
                                <p:cTn id="59" presetID="22" presetClass="exit" presetSubtype="2" fill="hold" nodeType="withEffect">
                                  <p:stCondLst>
                                    <p:cond delay="500"/>
                                  </p:stCondLst>
                                  <p:childTnLst>
                                    <p:animEffect transition="out" filter="wipe(right)">
                                      <p:cBhvr>
                                        <p:cTn id="60" dur="2000"/>
                                        <p:tgtEl>
                                          <p:spTgt spid="113"/>
                                        </p:tgtEl>
                                      </p:cBhvr>
                                    </p:animEffect>
                                    <p:set>
                                      <p:cBhvr>
                                        <p:cTn id="61" dur="1" fill="hold">
                                          <p:stCondLst>
                                            <p:cond delay="1999"/>
                                          </p:stCondLst>
                                        </p:cTn>
                                        <p:tgtEl>
                                          <p:spTgt spid="113"/>
                                        </p:tgtEl>
                                        <p:attrNameLst>
                                          <p:attrName>style.visibility</p:attrName>
                                        </p:attrNameLst>
                                      </p:cBhvr>
                                      <p:to>
                                        <p:strVal val="hidden"/>
                                      </p:to>
                                    </p:set>
                                  </p:childTnLst>
                                </p:cTn>
                              </p:par>
                              <p:par>
                                <p:cTn id="62" presetID="22" presetClass="entr" presetSubtype="2" fill="hold" nodeType="withEffect">
                                  <p:stCondLst>
                                    <p:cond delay="500"/>
                                  </p:stCondLst>
                                  <p:childTnLst>
                                    <p:set>
                                      <p:cBhvr>
                                        <p:cTn id="63" dur="1" fill="hold">
                                          <p:stCondLst>
                                            <p:cond delay="0"/>
                                          </p:stCondLst>
                                        </p:cTn>
                                        <p:tgtEl>
                                          <p:spTgt spid="118"/>
                                        </p:tgtEl>
                                        <p:attrNameLst>
                                          <p:attrName>style.visibility</p:attrName>
                                        </p:attrNameLst>
                                      </p:cBhvr>
                                      <p:to>
                                        <p:strVal val="visible"/>
                                      </p:to>
                                    </p:set>
                                    <p:animEffect transition="in" filter="wipe(right)">
                                      <p:cBhvr>
                                        <p:cTn id="64" dur="2000"/>
                                        <p:tgtEl>
                                          <p:spTgt spid="118"/>
                                        </p:tgtEl>
                                      </p:cBhvr>
                                    </p:animEffect>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0.00768 -0.00024 L 0.15937 4.44444E-6 " pathEditMode="relative" rAng="0" ptsTypes="AA">
                                      <p:cBhvr>
                                        <p:cTn id="68" dur="3000" fill="hold"/>
                                        <p:tgtEl>
                                          <p:spTgt spid="31"/>
                                        </p:tgtEl>
                                        <p:attrNameLst>
                                          <p:attrName>ppt_x</p:attrName>
                                          <p:attrName>ppt_y</p:attrName>
                                        </p:attrNameLst>
                                      </p:cBhvr>
                                      <p:rCtr x="7578" y="0"/>
                                    </p:animMotion>
                                  </p:childTnLst>
                                </p:cTn>
                              </p:par>
                              <p:par>
                                <p:cTn id="69" presetID="22" presetClass="entr" presetSubtype="8" fill="hold"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wipe(left)">
                                      <p:cBhvr>
                                        <p:cTn id="71" dur="2000"/>
                                        <p:tgtEl>
                                          <p:spTgt spid="104"/>
                                        </p:tgtEl>
                                      </p:cBhvr>
                                    </p:animEffect>
                                  </p:childTnLst>
                                </p:cTn>
                              </p:par>
                              <p:par>
                                <p:cTn id="72" presetID="22" presetClass="exit" presetSubtype="8" fill="hold" nodeType="withEffect">
                                  <p:stCondLst>
                                    <p:cond delay="0"/>
                                  </p:stCondLst>
                                  <p:childTnLst>
                                    <p:animEffect transition="out" filter="wipe(left)">
                                      <p:cBhvr>
                                        <p:cTn id="73" dur="2000"/>
                                        <p:tgtEl>
                                          <p:spTgt spid="118"/>
                                        </p:tgtEl>
                                      </p:cBhvr>
                                    </p:animEffect>
                                    <p:set>
                                      <p:cBhvr>
                                        <p:cTn id="74" dur="1" fill="hold">
                                          <p:stCondLst>
                                            <p:cond delay="1999"/>
                                          </p:stCondLst>
                                        </p:cTn>
                                        <p:tgtEl>
                                          <p:spTgt spid="118"/>
                                        </p:tgtEl>
                                        <p:attrNameLst>
                                          <p:attrName>style.visibility</p:attrName>
                                        </p:attrNameLst>
                                      </p:cBhvr>
                                      <p:to>
                                        <p:strVal val="hidden"/>
                                      </p:to>
                                    </p:set>
                                  </p:childTnLst>
                                </p:cTn>
                              </p:par>
                              <p:par>
                                <p:cTn id="75" presetID="22" presetClass="exit" presetSubtype="8" fill="hold" nodeType="withEffect">
                                  <p:stCondLst>
                                    <p:cond delay="0"/>
                                  </p:stCondLst>
                                  <p:childTnLst>
                                    <p:animEffect transition="out" filter="wipe(left)">
                                      <p:cBhvr>
                                        <p:cTn id="76" dur="2000"/>
                                        <p:tgtEl>
                                          <p:spTgt spid="134"/>
                                        </p:tgtEl>
                                      </p:cBhvr>
                                    </p:animEffect>
                                    <p:set>
                                      <p:cBhvr>
                                        <p:cTn id="77" dur="1" fill="hold">
                                          <p:stCondLst>
                                            <p:cond delay="1999"/>
                                          </p:stCondLst>
                                        </p:cTn>
                                        <p:tgtEl>
                                          <p:spTgt spid="134"/>
                                        </p:tgtEl>
                                        <p:attrNameLst>
                                          <p:attrName>style.visibility</p:attrName>
                                        </p:attrNameLst>
                                      </p:cBhvr>
                                      <p:to>
                                        <p:strVal val="hidden"/>
                                      </p:to>
                                    </p:set>
                                  </p:childTnLst>
                                </p:cTn>
                              </p:par>
                              <p:par>
                                <p:cTn id="78" presetID="22" presetClass="entr" presetSubtype="8" fill="hold" nodeType="withEffect">
                                  <p:stCondLst>
                                    <p:cond delay="0"/>
                                  </p:stCondLst>
                                  <p:childTnLst>
                                    <p:set>
                                      <p:cBhvr>
                                        <p:cTn id="79" dur="1" fill="hold">
                                          <p:stCondLst>
                                            <p:cond delay="0"/>
                                          </p:stCondLst>
                                        </p:cTn>
                                        <p:tgtEl>
                                          <p:spTgt spid="135"/>
                                        </p:tgtEl>
                                        <p:attrNameLst>
                                          <p:attrName>style.visibility</p:attrName>
                                        </p:attrNameLst>
                                      </p:cBhvr>
                                      <p:to>
                                        <p:strVal val="visible"/>
                                      </p:to>
                                    </p:set>
                                    <p:animEffect transition="in" filter="wipe(left)">
                                      <p:cBhvr>
                                        <p:cTn id="80" dur="2000"/>
                                        <p:tgtEl>
                                          <p:spTgt spid="135"/>
                                        </p:tgtEl>
                                      </p:cBhvr>
                                    </p:animEffect>
                                  </p:childTnLst>
                                </p:cTn>
                              </p:par>
                              <p:par>
                                <p:cTn id="81" presetID="1" presetClass="entr" presetSubtype="0" fill="hold" grpId="1"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xit" presetSubtype="0" fill="hold" nodeType="withEffect">
                                  <p:stCondLst>
                                    <p:cond delay="2000"/>
                                  </p:stCondLst>
                                  <p:childTnLst>
                                    <p:set>
                                      <p:cBhvr>
                                        <p:cTn id="84" dur="1" fill="hold">
                                          <p:stCondLst>
                                            <p:cond delay="0"/>
                                          </p:stCondLst>
                                        </p:cTn>
                                        <p:tgtEl>
                                          <p:spTgt spid="87"/>
                                        </p:tgtEl>
                                        <p:attrNameLst>
                                          <p:attrName>style.visibility</p:attrName>
                                        </p:attrNameLst>
                                      </p:cBhvr>
                                      <p:to>
                                        <p:strVal val="hidden"/>
                                      </p:to>
                                    </p:set>
                                  </p:childTnLst>
                                </p:cTn>
                              </p:par>
                              <p:par>
                                <p:cTn id="85" presetID="22" presetClass="exit" presetSubtype="8" fill="hold" nodeType="withEffect">
                                  <p:stCondLst>
                                    <p:cond delay="2000"/>
                                  </p:stCondLst>
                                  <p:childTnLst>
                                    <p:animEffect transition="out" filter="wipe(left)">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22" presetClass="exit" presetSubtype="1" fill="hold" nodeType="withEffect">
                                  <p:stCondLst>
                                    <p:cond delay="2500"/>
                                  </p:stCondLst>
                                  <p:childTnLst>
                                    <p:animEffect transition="out" filter="wipe(up)">
                                      <p:cBhvr>
                                        <p:cTn id="89" dur="500"/>
                                        <p:tgtEl>
                                          <p:spTgt spid="3"/>
                                        </p:tgtEl>
                                      </p:cBhvr>
                                    </p:animEffect>
                                    <p:set>
                                      <p:cBhvr>
                                        <p:cTn id="90" dur="1" fill="hold">
                                          <p:stCondLst>
                                            <p:cond delay="499"/>
                                          </p:stCondLst>
                                        </p:cTn>
                                        <p:tgtEl>
                                          <p:spTgt spid="3"/>
                                        </p:tgtEl>
                                        <p:attrNameLst>
                                          <p:attrName>style.visibility</p:attrName>
                                        </p:attrNameLst>
                                      </p:cBhvr>
                                      <p:to>
                                        <p:strVal val="hidden"/>
                                      </p:to>
                                    </p:set>
                                  </p:childTnLst>
                                </p:cTn>
                              </p:par>
                              <p:par>
                                <p:cTn id="91" presetID="1" presetClass="entr" presetSubtype="0" fill="hold" nodeType="withEffect">
                                  <p:stCondLst>
                                    <p:cond delay="2000"/>
                                  </p:stCondLst>
                                  <p:childTnLst>
                                    <p:set>
                                      <p:cBhvr>
                                        <p:cTn id="92" dur="1" fill="hold">
                                          <p:stCondLst>
                                            <p:cond delay="0"/>
                                          </p:stCondLst>
                                        </p:cTn>
                                        <p:tgtEl>
                                          <p:spTgt spid="81"/>
                                        </p:tgtEl>
                                        <p:attrNameLst>
                                          <p:attrName>style.visibility</p:attrName>
                                        </p:attrNameLst>
                                      </p:cBhvr>
                                      <p:to>
                                        <p:strVal val="visible"/>
                                      </p:to>
                                    </p:set>
                                  </p:childTnLst>
                                </p:cTn>
                              </p:par>
                              <p:par>
                                <p:cTn id="93" presetID="1" presetClass="exit" presetSubtype="0" fill="hold" grpId="0" nodeType="withEffect">
                                  <p:stCondLst>
                                    <p:cond delay="0"/>
                                  </p:stCondLst>
                                  <p:childTnLst>
                                    <p:set>
                                      <p:cBhvr>
                                        <p:cTn id="94" dur="1" fill="hold">
                                          <p:stCondLst>
                                            <p:cond delay="0"/>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156" grpId="0" animBg="1"/>
      <p:bldP spid="156" grpId="1" animBg="1"/>
      <p:bldP spid="57" grpId="0" animBg="1"/>
      <p:bldP spid="5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5F5F9-9084-5C0C-61F7-EA9DA458D4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48B64A-9944-18D9-6628-E67D071B1809}"/>
              </a:ext>
            </a:extLst>
          </p:cNvPr>
          <p:cNvSpPr>
            <a:spLocks/>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5EAE26-1626-EED5-38F5-B61A1D799F8E}"/>
              </a:ext>
            </a:extLst>
          </p:cNvPr>
          <p:cNvSpPr txBox="1">
            <a:spLocks/>
          </p:cNvSpPr>
          <p:nvPr/>
        </p:nvSpPr>
        <p:spPr>
          <a:xfrm>
            <a:off x="1397977" y="2129878"/>
            <a:ext cx="9733085" cy="2862322"/>
          </a:xfrm>
          <a:prstGeom prst="rect">
            <a:avLst/>
          </a:prstGeom>
          <a:noFill/>
          <a:ln>
            <a:noFill/>
          </a:ln>
        </p:spPr>
        <p:txBody>
          <a:bodyPr wrap="square">
            <a:spAutoFit/>
          </a:bodyPr>
          <a:lstStyle/>
          <a:p>
            <a:pPr algn="ctr"/>
            <a:r>
              <a:rPr lang="en-US" sz="6000" dirty="0">
                <a:solidFill>
                  <a:srgbClr val="4472E1"/>
                </a:solidFill>
              </a:rPr>
              <a:t>DO NOT REMOVE THIS SLIDE!</a:t>
            </a:r>
          </a:p>
          <a:p>
            <a:pPr algn="ctr"/>
            <a:r>
              <a:rPr lang="en-US" sz="6000" dirty="0">
                <a:solidFill>
                  <a:srgbClr val="4472E1"/>
                </a:solidFill>
              </a:rPr>
              <a:t>Important Animation Transition Slide!</a:t>
            </a:r>
          </a:p>
        </p:txBody>
      </p:sp>
    </p:spTree>
    <p:extLst>
      <p:ext uri="{BB962C8B-B14F-4D97-AF65-F5344CB8AC3E}">
        <p14:creationId xmlns:p14="http://schemas.microsoft.com/office/powerpoint/2010/main" val="4212778350"/>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2020FA8-0F29-03AA-7D85-CBCCDF6A674C}"/>
              </a:ext>
            </a:extLst>
          </p:cNvPr>
          <p:cNvGrpSpPr/>
          <p:nvPr/>
        </p:nvGrpSpPr>
        <p:grpSpPr>
          <a:xfrm>
            <a:off x="1453103" y="4891800"/>
            <a:ext cx="2855343" cy="974786"/>
            <a:chOff x="2104745" y="4450366"/>
            <a:chExt cx="2855343" cy="974786"/>
          </a:xfrm>
        </p:grpSpPr>
        <p:pic>
          <p:nvPicPr>
            <p:cNvPr id="2" name="Picture 1">
              <a:extLst>
                <a:ext uri="{FF2B5EF4-FFF2-40B4-BE49-F238E27FC236}">
                  <a16:creationId xmlns:a16="http://schemas.microsoft.com/office/drawing/2014/main" id="{4187D721-4A34-B175-4B00-3548CB719E6B}"/>
                </a:ext>
              </a:extLst>
            </p:cNvPr>
            <p:cNvPicPr>
              <a:picLocks noChangeAspect="1"/>
            </p:cNvPicPr>
            <p:nvPr/>
          </p:nvPicPr>
          <p:blipFill>
            <a:blip r:embed="rId2"/>
            <a:stretch>
              <a:fillRect/>
            </a:stretch>
          </p:blipFill>
          <p:spPr>
            <a:xfrm>
              <a:off x="2104745" y="4450367"/>
              <a:ext cx="2855343" cy="974785"/>
            </a:xfrm>
            <a:prstGeom prst="rect">
              <a:avLst/>
            </a:prstGeom>
            <a:ln>
              <a:solidFill>
                <a:schemeClr val="tx1"/>
              </a:solidFill>
            </a:ln>
          </p:spPr>
        </p:pic>
        <p:sp>
          <p:nvSpPr>
            <p:cNvPr id="6" name="TextBox 5">
              <a:extLst>
                <a:ext uri="{FF2B5EF4-FFF2-40B4-BE49-F238E27FC236}">
                  <a16:creationId xmlns:a16="http://schemas.microsoft.com/office/drawing/2014/main" id="{6B64C9B9-5143-AD1B-85F2-068B290D2779}"/>
                </a:ext>
              </a:extLst>
            </p:cNvPr>
            <p:cNvSpPr txBox="1"/>
            <p:nvPr/>
          </p:nvSpPr>
          <p:spPr>
            <a:xfrm>
              <a:off x="2954977" y="4450366"/>
              <a:ext cx="1334724" cy="307777"/>
            </a:xfrm>
            <a:prstGeom prst="rect">
              <a:avLst/>
            </a:prstGeom>
            <a:noFill/>
            <a:ln>
              <a:noFill/>
            </a:ln>
          </p:spPr>
          <p:txBody>
            <a:bodyPr wrap="none" rtlCol="0">
              <a:spAutoFit/>
            </a:bodyPr>
            <a:lstStyle/>
            <a:p>
              <a:pPr algn="ctr"/>
              <a:r>
                <a:rPr lang="en-US" sz="1400" b="1" dirty="0">
                  <a:solidFill>
                    <a:srgbClr val="99FF66"/>
                  </a:solidFill>
                </a:rPr>
                <a:t>Airbrakes Open</a:t>
              </a:r>
            </a:p>
          </p:txBody>
        </p:sp>
      </p:grpSp>
      <p:grpSp>
        <p:nvGrpSpPr>
          <p:cNvPr id="7" name="Group 6">
            <a:extLst>
              <a:ext uri="{FF2B5EF4-FFF2-40B4-BE49-F238E27FC236}">
                <a16:creationId xmlns:a16="http://schemas.microsoft.com/office/drawing/2014/main" id="{EB980351-1DD5-06AE-B331-6663B81EACE3}"/>
              </a:ext>
            </a:extLst>
          </p:cNvPr>
          <p:cNvGrpSpPr/>
          <p:nvPr/>
        </p:nvGrpSpPr>
        <p:grpSpPr>
          <a:xfrm>
            <a:off x="4828216" y="4891800"/>
            <a:ext cx="2855343" cy="974785"/>
            <a:chOff x="5479858" y="4450366"/>
            <a:chExt cx="2855343" cy="974785"/>
          </a:xfrm>
        </p:grpSpPr>
        <p:pic>
          <p:nvPicPr>
            <p:cNvPr id="3" name="Picture 2">
              <a:extLst>
                <a:ext uri="{FF2B5EF4-FFF2-40B4-BE49-F238E27FC236}">
                  <a16:creationId xmlns:a16="http://schemas.microsoft.com/office/drawing/2014/main" id="{592649D3-DF29-0665-E995-F882B1960B4D}"/>
                </a:ext>
              </a:extLst>
            </p:cNvPr>
            <p:cNvPicPr>
              <a:picLocks noChangeAspect="1"/>
            </p:cNvPicPr>
            <p:nvPr/>
          </p:nvPicPr>
          <p:blipFill>
            <a:blip r:embed="rId3"/>
            <a:stretch>
              <a:fillRect/>
            </a:stretch>
          </p:blipFill>
          <p:spPr>
            <a:xfrm>
              <a:off x="5479858" y="4450366"/>
              <a:ext cx="2855343" cy="974785"/>
            </a:xfrm>
            <a:prstGeom prst="rect">
              <a:avLst/>
            </a:prstGeom>
            <a:ln>
              <a:solidFill>
                <a:schemeClr val="tx1"/>
              </a:solidFill>
            </a:ln>
          </p:spPr>
        </p:pic>
        <p:sp>
          <p:nvSpPr>
            <p:cNvPr id="9" name="TextBox 8">
              <a:extLst>
                <a:ext uri="{FF2B5EF4-FFF2-40B4-BE49-F238E27FC236}">
                  <a16:creationId xmlns:a16="http://schemas.microsoft.com/office/drawing/2014/main" id="{8754F63A-C53F-9543-EE36-D8BBFCDBA7D4}"/>
                </a:ext>
              </a:extLst>
            </p:cNvPr>
            <p:cNvSpPr txBox="1"/>
            <p:nvPr/>
          </p:nvSpPr>
          <p:spPr>
            <a:xfrm>
              <a:off x="6221636" y="4450366"/>
              <a:ext cx="1424493" cy="307777"/>
            </a:xfrm>
            <a:prstGeom prst="rect">
              <a:avLst/>
            </a:prstGeom>
            <a:noFill/>
            <a:ln>
              <a:noFill/>
            </a:ln>
          </p:spPr>
          <p:txBody>
            <a:bodyPr wrap="none" rtlCol="0">
              <a:spAutoFit/>
            </a:bodyPr>
            <a:lstStyle/>
            <a:p>
              <a:pPr algn="ctr"/>
              <a:r>
                <a:rPr lang="en-US" sz="1400" b="1" dirty="0">
                  <a:solidFill>
                    <a:srgbClr val="99FF66"/>
                  </a:solidFill>
                </a:rPr>
                <a:t>Airbrakes Closed</a:t>
              </a:r>
            </a:p>
          </p:txBody>
        </p:sp>
      </p:grpSp>
      <p:grpSp>
        <p:nvGrpSpPr>
          <p:cNvPr id="4" name="Group 3">
            <a:extLst>
              <a:ext uri="{FF2B5EF4-FFF2-40B4-BE49-F238E27FC236}">
                <a16:creationId xmlns:a16="http://schemas.microsoft.com/office/drawing/2014/main" id="{4A09981B-B16D-BF05-8F1F-81B1262CA3A7}"/>
              </a:ext>
            </a:extLst>
          </p:cNvPr>
          <p:cNvGrpSpPr/>
          <p:nvPr/>
        </p:nvGrpSpPr>
        <p:grpSpPr>
          <a:xfrm>
            <a:off x="8007941" y="4842948"/>
            <a:ext cx="2855343" cy="1023637"/>
            <a:chOff x="6484620" y="2229896"/>
            <a:chExt cx="2855343" cy="1023637"/>
          </a:xfrm>
        </p:grpSpPr>
        <p:pic>
          <p:nvPicPr>
            <p:cNvPr id="10" name="Picture 9">
              <a:extLst>
                <a:ext uri="{FF2B5EF4-FFF2-40B4-BE49-F238E27FC236}">
                  <a16:creationId xmlns:a16="http://schemas.microsoft.com/office/drawing/2014/main" id="{E3F33241-28BC-CF00-B245-02CA3748B3B9}"/>
                </a:ext>
              </a:extLst>
            </p:cNvPr>
            <p:cNvPicPr>
              <a:picLocks noChangeAspect="1"/>
            </p:cNvPicPr>
            <p:nvPr/>
          </p:nvPicPr>
          <p:blipFill>
            <a:blip r:embed="rId2"/>
            <a:stretch>
              <a:fillRect/>
            </a:stretch>
          </p:blipFill>
          <p:spPr>
            <a:xfrm>
              <a:off x="6484620" y="2278748"/>
              <a:ext cx="2855343" cy="974785"/>
            </a:xfrm>
            <a:prstGeom prst="rect">
              <a:avLst/>
            </a:prstGeom>
            <a:ln>
              <a:solidFill>
                <a:schemeClr val="tx1"/>
              </a:solidFill>
            </a:ln>
          </p:spPr>
        </p:pic>
        <p:sp>
          <p:nvSpPr>
            <p:cNvPr id="12" name="TextBox 11">
              <a:extLst>
                <a:ext uri="{FF2B5EF4-FFF2-40B4-BE49-F238E27FC236}">
                  <a16:creationId xmlns:a16="http://schemas.microsoft.com/office/drawing/2014/main" id="{60ED156A-B54C-ED27-6535-73F827335AAD}"/>
                </a:ext>
              </a:extLst>
            </p:cNvPr>
            <p:cNvSpPr txBox="1"/>
            <p:nvPr/>
          </p:nvSpPr>
          <p:spPr>
            <a:xfrm>
              <a:off x="7240624" y="2229896"/>
              <a:ext cx="1588250" cy="394027"/>
            </a:xfrm>
            <a:prstGeom prst="rect">
              <a:avLst/>
            </a:prstGeom>
            <a:noFill/>
            <a:ln>
              <a:noFill/>
            </a:ln>
          </p:spPr>
          <p:txBody>
            <a:bodyPr wrap="none" rtlCol="0">
              <a:spAutoFit/>
            </a:bodyPr>
            <a:lstStyle/>
            <a:p>
              <a:pPr algn="ctr"/>
              <a:r>
                <a:rPr lang="en-US" sz="1400" b="1" dirty="0">
                  <a:solidFill>
                    <a:srgbClr val="FF0000"/>
                  </a:solidFill>
                </a:rPr>
                <a:t>Airbrakes Open</a:t>
              </a:r>
            </a:p>
          </p:txBody>
        </p:sp>
      </p:grpSp>
      <p:grpSp>
        <p:nvGrpSpPr>
          <p:cNvPr id="14" name="Group 13">
            <a:extLst>
              <a:ext uri="{FF2B5EF4-FFF2-40B4-BE49-F238E27FC236}">
                <a16:creationId xmlns:a16="http://schemas.microsoft.com/office/drawing/2014/main" id="{62FEC122-92AB-CDB9-4208-91B31A18B218}"/>
              </a:ext>
            </a:extLst>
          </p:cNvPr>
          <p:cNvGrpSpPr/>
          <p:nvPr/>
        </p:nvGrpSpPr>
        <p:grpSpPr>
          <a:xfrm>
            <a:off x="828377" y="623915"/>
            <a:ext cx="1964960" cy="1324208"/>
            <a:chOff x="5659262" y="5409017"/>
            <a:chExt cx="1227526" cy="881393"/>
          </a:xfrm>
        </p:grpSpPr>
        <p:grpSp>
          <p:nvGrpSpPr>
            <p:cNvPr id="15" name="Group 14">
              <a:extLst>
                <a:ext uri="{FF2B5EF4-FFF2-40B4-BE49-F238E27FC236}">
                  <a16:creationId xmlns:a16="http://schemas.microsoft.com/office/drawing/2014/main" id="{B4B859C3-5365-792C-E341-9CD9C219C563}"/>
                </a:ext>
              </a:extLst>
            </p:cNvPr>
            <p:cNvGrpSpPr/>
            <p:nvPr/>
          </p:nvGrpSpPr>
          <p:grpSpPr>
            <a:xfrm>
              <a:off x="5659262" y="5446486"/>
              <a:ext cx="1227526" cy="843924"/>
              <a:chOff x="5265577" y="4898466"/>
              <a:chExt cx="1227526" cy="843924"/>
            </a:xfrm>
          </p:grpSpPr>
          <p:pic>
            <p:nvPicPr>
              <p:cNvPr id="17" name="Picture 16">
                <a:extLst>
                  <a:ext uri="{FF2B5EF4-FFF2-40B4-BE49-F238E27FC236}">
                    <a16:creationId xmlns:a16="http://schemas.microsoft.com/office/drawing/2014/main" id="{88B1AAC8-F551-F48A-3AD0-2A8C340502F7}"/>
                  </a:ext>
                </a:extLst>
              </p:cNvPr>
              <p:cNvPicPr>
                <a:picLocks noChangeAspect="1"/>
              </p:cNvPicPr>
              <p:nvPr/>
            </p:nvPicPr>
            <p:blipFill>
              <a:blip r:embed="rId4"/>
              <a:stretch>
                <a:fillRect/>
              </a:stretch>
            </p:blipFill>
            <p:spPr>
              <a:xfrm>
                <a:off x="5265577" y="4898466"/>
                <a:ext cx="1227526" cy="843924"/>
              </a:xfrm>
              <a:prstGeom prst="rect">
                <a:avLst/>
              </a:prstGeom>
              <a:ln w="19050">
                <a:solidFill>
                  <a:srgbClr val="FF0000"/>
                </a:solidFill>
              </a:ln>
            </p:spPr>
          </p:pic>
          <p:cxnSp>
            <p:nvCxnSpPr>
              <p:cNvPr id="18" name="Straight Connector 17">
                <a:extLst>
                  <a:ext uri="{FF2B5EF4-FFF2-40B4-BE49-F238E27FC236}">
                    <a16:creationId xmlns:a16="http://schemas.microsoft.com/office/drawing/2014/main" id="{1F877617-E105-D975-F2A2-3CB7DB1E1D8C}"/>
                  </a:ext>
                </a:extLst>
              </p:cNvPr>
              <p:cNvCxnSpPr>
                <a:cxnSpLocks/>
              </p:cNvCxnSpPr>
              <p:nvPr/>
            </p:nvCxnSpPr>
            <p:spPr>
              <a:xfrm>
                <a:off x="5581142" y="5073703"/>
                <a:ext cx="663172" cy="701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B3B143-8483-3814-9335-1D506399750E}"/>
                  </a:ext>
                </a:extLst>
              </p:cNvPr>
              <p:cNvCxnSpPr>
                <a:cxnSpLocks/>
              </p:cNvCxnSpPr>
              <p:nvPr/>
            </p:nvCxnSpPr>
            <p:spPr>
              <a:xfrm>
                <a:off x="5588906" y="5072266"/>
                <a:ext cx="0" cy="1546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F6A0C7-943C-BD25-7F7F-E5C0181C5D45}"/>
                  </a:ext>
                </a:extLst>
              </p:cNvPr>
              <p:cNvCxnSpPr>
                <a:cxnSpLocks/>
              </p:cNvCxnSpPr>
              <p:nvPr/>
            </p:nvCxnSpPr>
            <p:spPr>
              <a:xfrm flipH="1">
                <a:off x="5549873" y="5226914"/>
                <a:ext cx="39033" cy="1201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FFF41C-3AB7-396D-2687-C3888CA70C2A}"/>
                  </a:ext>
                </a:extLst>
              </p:cNvPr>
              <p:cNvCxnSpPr>
                <a:cxnSpLocks/>
              </p:cNvCxnSpPr>
              <p:nvPr/>
            </p:nvCxnSpPr>
            <p:spPr>
              <a:xfrm>
                <a:off x="5588906" y="5228665"/>
                <a:ext cx="663172" cy="538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E11AA0-E105-2457-0AB6-7A2D5404BDF4}"/>
                  </a:ext>
                </a:extLst>
              </p:cNvPr>
              <p:cNvCxnSpPr>
                <a:cxnSpLocks/>
              </p:cNvCxnSpPr>
              <p:nvPr/>
            </p:nvCxnSpPr>
            <p:spPr>
              <a:xfrm>
                <a:off x="5544358" y="5345445"/>
                <a:ext cx="699956" cy="19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38D751-5194-4D97-A2B8-D13D0C9BB8A7}"/>
                  </a:ext>
                </a:extLst>
              </p:cNvPr>
              <p:cNvCxnSpPr>
                <a:cxnSpLocks/>
              </p:cNvCxnSpPr>
              <p:nvPr/>
            </p:nvCxnSpPr>
            <p:spPr>
              <a:xfrm flipH="1">
                <a:off x="6244314" y="5278159"/>
                <a:ext cx="14488" cy="864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202F2A-2DA0-68A0-0634-9529B13C227B}"/>
                  </a:ext>
                </a:extLst>
              </p:cNvPr>
              <p:cNvCxnSpPr>
                <a:cxnSpLocks/>
              </p:cNvCxnSpPr>
              <p:nvPr/>
            </p:nvCxnSpPr>
            <p:spPr>
              <a:xfrm>
                <a:off x="6244386" y="5137695"/>
                <a:ext cx="14416" cy="139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2DC8A99D-2188-8696-2DBE-D1949CC4AD9A}"/>
                </a:ext>
              </a:extLst>
            </p:cNvPr>
            <p:cNvSpPr txBox="1"/>
            <p:nvPr/>
          </p:nvSpPr>
          <p:spPr>
            <a:xfrm>
              <a:off x="5735494" y="5409017"/>
              <a:ext cx="1086482" cy="245610"/>
            </a:xfrm>
            <a:prstGeom prst="rect">
              <a:avLst/>
            </a:prstGeom>
            <a:noFill/>
          </p:spPr>
          <p:txBody>
            <a:bodyPr wrap="none" rtlCol="0">
              <a:spAutoFit/>
            </a:bodyPr>
            <a:lstStyle/>
            <a:p>
              <a:pPr algn="ctr"/>
              <a:r>
                <a:rPr lang="en-US" sz="1400" b="1" dirty="0">
                  <a:solidFill>
                    <a:srgbClr val="FF0000"/>
                  </a:solidFill>
                </a:rPr>
                <a:t>Landing Gear Up</a:t>
              </a:r>
            </a:p>
          </p:txBody>
        </p:sp>
      </p:grpSp>
      <p:grpSp>
        <p:nvGrpSpPr>
          <p:cNvPr id="25" name="Group 24">
            <a:extLst>
              <a:ext uri="{FF2B5EF4-FFF2-40B4-BE49-F238E27FC236}">
                <a16:creationId xmlns:a16="http://schemas.microsoft.com/office/drawing/2014/main" id="{5B29AB05-1A47-4531-63EB-59947CAD538D}"/>
              </a:ext>
            </a:extLst>
          </p:cNvPr>
          <p:cNvGrpSpPr/>
          <p:nvPr/>
        </p:nvGrpSpPr>
        <p:grpSpPr>
          <a:xfrm>
            <a:off x="3444231" y="623915"/>
            <a:ext cx="2016446" cy="1322115"/>
            <a:chOff x="5259065" y="4863827"/>
            <a:chExt cx="1259690" cy="880000"/>
          </a:xfrm>
        </p:grpSpPr>
        <p:pic>
          <p:nvPicPr>
            <p:cNvPr id="26" name="Picture 25">
              <a:extLst>
                <a:ext uri="{FF2B5EF4-FFF2-40B4-BE49-F238E27FC236}">
                  <a16:creationId xmlns:a16="http://schemas.microsoft.com/office/drawing/2014/main" id="{ABF0B581-724D-4C7C-8605-DF411956EC27}"/>
                </a:ext>
              </a:extLst>
            </p:cNvPr>
            <p:cNvPicPr>
              <a:picLocks noChangeAspect="1"/>
            </p:cNvPicPr>
            <p:nvPr/>
          </p:nvPicPr>
          <p:blipFill>
            <a:blip r:embed="rId5"/>
            <a:stretch>
              <a:fillRect/>
            </a:stretch>
          </p:blipFill>
          <p:spPr>
            <a:xfrm>
              <a:off x="5265721" y="4899556"/>
              <a:ext cx="1227526" cy="844271"/>
            </a:xfrm>
            <a:prstGeom prst="rect">
              <a:avLst/>
            </a:prstGeom>
            <a:ln w="19050">
              <a:solidFill>
                <a:srgbClr val="00B050"/>
              </a:solidFill>
            </a:ln>
          </p:spPr>
        </p:pic>
        <p:sp>
          <p:nvSpPr>
            <p:cNvPr id="27" name="TextBox 26">
              <a:extLst>
                <a:ext uri="{FF2B5EF4-FFF2-40B4-BE49-F238E27FC236}">
                  <a16:creationId xmlns:a16="http://schemas.microsoft.com/office/drawing/2014/main" id="{33223954-81E4-D2EB-D69F-D127C5DF2D90}"/>
                </a:ext>
              </a:extLst>
            </p:cNvPr>
            <p:cNvSpPr txBox="1"/>
            <p:nvPr/>
          </p:nvSpPr>
          <p:spPr>
            <a:xfrm>
              <a:off x="5259065" y="4863827"/>
              <a:ext cx="1259690" cy="245610"/>
            </a:xfrm>
            <a:prstGeom prst="rect">
              <a:avLst/>
            </a:prstGeom>
            <a:noFill/>
          </p:spPr>
          <p:txBody>
            <a:bodyPr wrap="none" rtlCol="0">
              <a:spAutoFit/>
            </a:bodyPr>
            <a:lstStyle/>
            <a:p>
              <a:pPr algn="ctr"/>
              <a:r>
                <a:rPr lang="en-US" sz="1400" b="1" dirty="0">
                  <a:solidFill>
                    <a:srgbClr val="00B050"/>
                  </a:solidFill>
                </a:rPr>
                <a:t>Landing Gear Down</a:t>
              </a:r>
            </a:p>
          </p:txBody>
        </p:sp>
      </p:grpSp>
      <p:grpSp>
        <p:nvGrpSpPr>
          <p:cNvPr id="43" name="Group 42">
            <a:extLst>
              <a:ext uri="{FF2B5EF4-FFF2-40B4-BE49-F238E27FC236}">
                <a16:creationId xmlns:a16="http://schemas.microsoft.com/office/drawing/2014/main" id="{2D0B27FE-1BD9-121E-56E2-CA101F2692C4}"/>
              </a:ext>
            </a:extLst>
          </p:cNvPr>
          <p:cNvGrpSpPr/>
          <p:nvPr/>
        </p:nvGrpSpPr>
        <p:grpSpPr>
          <a:xfrm>
            <a:off x="6264533" y="2826461"/>
            <a:ext cx="3310231" cy="1166065"/>
            <a:chOff x="6177314" y="2826461"/>
            <a:chExt cx="3310231" cy="1166065"/>
          </a:xfrm>
        </p:grpSpPr>
        <p:sp>
          <p:nvSpPr>
            <p:cNvPr id="44" name="Rectangle 43">
              <a:extLst>
                <a:ext uri="{FF2B5EF4-FFF2-40B4-BE49-F238E27FC236}">
                  <a16:creationId xmlns:a16="http://schemas.microsoft.com/office/drawing/2014/main" id="{1FEED984-F351-8FCA-7385-78CB3E107E8A}"/>
                </a:ext>
              </a:extLst>
            </p:cNvPr>
            <p:cNvSpPr/>
            <p:nvPr/>
          </p:nvSpPr>
          <p:spPr>
            <a:xfrm>
              <a:off x="6177314" y="3351129"/>
              <a:ext cx="3147062" cy="6413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86AC402-B305-D99E-A1AE-840F43940636}"/>
                </a:ext>
              </a:extLst>
            </p:cNvPr>
            <p:cNvSpPr txBox="1"/>
            <p:nvPr/>
          </p:nvSpPr>
          <p:spPr>
            <a:xfrm>
              <a:off x="6394012" y="2920221"/>
              <a:ext cx="2570127" cy="461665"/>
            </a:xfrm>
            <a:prstGeom prst="rect">
              <a:avLst/>
            </a:prstGeom>
            <a:noFill/>
          </p:spPr>
          <p:txBody>
            <a:bodyPr wrap="none" rtlCol="0">
              <a:spAutoFit/>
            </a:bodyPr>
            <a:lstStyle/>
            <a:p>
              <a:pPr algn="ctr"/>
              <a:r>
                <a:rPr lang="en-US" sz="2400" b="1" dirty="0">
                  <a:sym typeface="Wingdings" panose="05000000000000000000" pitchFamily="2" charset="2"/>
                </a:rPr>
                <a:t>Gear Control Lever</a:t>
              </a:r>
            </a:p>
          </p:txBody>
        </p:sp>
        <p:sp>
          <p:nvSpPr>
            <p:cNvPr id="46" name="TextBox 45">
              <a:extLst>
                <a:ext uri="{FF2B5EF4-FFF2-40B4-BE49-F238E27FC236}">
                  <a16:creationId xmlns:a16="http://schemas.microsoft.com/office/drawing/2014/main" id="{968F78FC-4017-20D5-C433-E2A57788CEE0}"/>
                </a:ext>
              </a:extLst>
            </p:cNvPr>
            <p:cNvSpPr txBox="1"/>
            <p:nvPr/>
          </p:nvSpPr>
          <p:spPr>
            <a:xfrm>
              <a:off x="8026470" y="3486643"/>
              <a:ext cx="1048236" cy="369332"/>
            </a:xfrm>
            <a:prstGeom prst="rect">
              <a:avLst/>
            </a:prstGeom>
            <a:solidFill>
              <a:schemeClr val="accent2">
                <a:lumMod val="75000"/>
              </a:schemeClr>
            </a:solidFill>
            <a:ln>
              <a:solidFill>
                <a:schemeClr val="tx1"/>
              </a:solidFill>
            </a:ln>
          </p:spPr>
          <p:txBody>
            <a:bodyPr wrap="none" rtlCol="0">
              <a:spAutoFit/>
            </a:bodyPr>
            <a:lstStyle/>
            <a:p>
              <a:pPr algn="ctr"/>
              <a:r>
                <a:rPr lang="en-US" b="1" dirty="0">
                  <a:solidFill>
                    <a:schemeClr val="bg1"/>
                  </a:solidFill>
                  <a:sym typeface="Wingdings" panose="05000000000000000000" pitchFamily="2" charset="2"/>
                </a:rPr>
                <a:t>Down </a:t>
              </a:r>
              <a:endParaRPr lang="en-US" b="1" dirty="0">
                <a:solidFill>
                  <a:schemeClr val="bg1"/>
                </a:solidFill>
              </a:endParaRPr>
            </a:p>
          </p:txBody>
        </p:sp>
        <p:sp>
          <p:nvSpPr>
            <p:cNvPr id="47" name="Rectangle 46">
              <a:extLst>
                <a:ext uri="{FF2B5EF4-FFF2-40B4-BE49-F238E27FC236}">
                  <a16:creationId xmlns:a16="http://schemas.microsoft.com/office/drawing/2014/main" id="{5687273F-B547-4645-6070-393CA38AE5EB}"/>
                </a:ext>
              </a:extLst>
            </p:cNvPr>
            <p:cNvSpPr/>
            <p:nvPr/>
          </p:nvSpPr>
          <p:spPr>
            <a:xfrm>
              <a:off x="6462873" y="3525211"/>
              <a:ext cx="784478" cy="257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Magnet</a:t>
              </a:r>
            </a:p>
          </p:txBody>
        </p:sp>
        <p:pic>
          <p:nvPicPr>
            <p:cNvPr id="48" name="Picture 47" descr="A close-up of a comb&#10;&#10;Description automatically generated">
              <a:extLst>
                <a:ext uri="{FF2B5EF4-FFF2-40B4-BE49-F238E27FC236}">
                  <a16:creationId xmlns:a16="http://schemas.microsoft.com/office/drawing/2014/main" id="{94D38298-6633-D310-67B7-3DFC4CAD9E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1454" y="2826461"/>
              <a:ext cx="286091" cy="820629"/>
            </a:xfrm>
            <a:prstGeom prst="rect">
              <a:avLst/>
            </a:prstGeom>
          </p:spPr>
        </p:pic>
      </p:grpSp>
      <p:grpSp>
        <p:nvGrpSpPr>
          <p:cNvPr id="50" name="Group 49">
            <a:extLst>
              <a:ext uri="{FF2B5EF4-FFF2-40B4-BE49-F238E27FC236}">
                <a16:creationId xmlns:a16="http://schemas.microsoft.com/office/drawing/2014/main" id="{6C53D8F0-81B0-B64D-8E51-3A37EE683347}"/>
              </a:ext>
            </a:extLst>
          </p:cNvPr>
          <p:cNvGrpSpPr/>
          <p:nvPr/>
        </p:nvGrpSpPr>
        <p:grpSpPr>
          <a:xfrm>
            <a:off x="1274635" y="2850680"/>
            <a:ext cx="3318666" cy="1141846"/>
            <a:chOff x="1274635" y="2850680"/>
            <a:chExt cx="3318666" cy="1141846"/>
          </a:xfrm>
        </p:grpSpPr>
        <p:sp>
          <p:nvSpPr>
            <p:cNvPr id="29" name="Rectangle 28">
              <a:extLst>
                <a:ext uri="{FF2B5EF4-FFF2-40B4-BE49-F238E27FC236}">
                  <a16:creationId xmlns:a16="http://schemas.microsoft.com/office/drawing/2014/main" id="{8950DB5C-113F-BD8C-77D0-7C9E73C7A84D}"/>
                </a:ext>
              </a:extLst>
            </p:cNvPr>
            <p:cNvSpPr/>
            <p:nvPr/>
          </p:nvSpPr>
          <p:spPr>
            <a:xfrm>
              <a:off x="1274635" y="3351129"/>
              <a:ext cx="3147062" cy="6413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BE1FCF8-86F6-2E27-BB49-28D26214F3E7}"/>
                </a:ext>
              </a:extLst>
            </p:cNvPr>
            <p:cNvSpPr txBox="1"/>
            <p:nvPr/>
          </p:nvSpPr>
          <p:spPr>
            <a:xfrm>
              <a:off x="1491333" y="2920221"/>
              <a:ext cx="2570127" cy="461665"/>
            </a:xfrm>
            <a:prstGeom prst="rect">
              <a:avLst/>
            </a:prstGeom>
            <a:noFill/>
          </p:spPr>
          <p:txBody>
            <a:bodyPr wrap="none" rtlCol="0">
              <a:spAutoFit/>
            </a:bodyPr>
            <a:lstStyle/>
            <a:p>
              <a:pPr algn="ctr"/>
              <a:r>
                <a:rPr lang="en-US" sz="2400" b="1" dirty="0">
                  <a:sym typeface="Wingdings" panose="05000000000000000000" pitchFamily="2" charset="2"/>
                </a:rPr>
                <a:t>Gear Control Lever</a:t>
              </a:r>
            </a:p>
          </p:txBody>
        </p:sp>
        <p:sp>
          <p:nvSpPr>
            <p:cNvPr id="32" name="TextBox 31">
              <a:extLst>
                <a:ext uri="{FF2B5EF4-FFF2-40B4-BE49-F238E27FC236}">
                  <a16:creationId xmlns:a16="http://schemas.microsoft.com/office/drawing/2014/main" id="{8489BA29-EA13-3EC0-A68E-BF82ED8353CB}"/>
                </a:ext>
              </a:extLst>
            </p:cNvPr>
            <p:cNvSpPr txBox="1"/>
            <p:nvPr/>
          </p:nvSpPr>
          <p:spPr>
            <a:xfrm>
              <a:off x="3030252" y="3465869"/>
              <a:ext cx="1048236" cy="369332"/>
            </a:xfrm>
            <a:prstGeom prst="rect">
              <a:avLst/>
            </a:prstGeom>
            <a:solidFill>
              <a:schemeClr val="accent2">
                <a:lumMod val="75000"/>
              </a:schemeClr>
            </a:solidFill>
            <a:ln>
              <a:solidFill>
                <a:schemeClr val="tx1"/>
              </a:solidFill>
            </a:ln>
          </p:spPr>
          <p:txBody>
            <a:bodyPr wrap="none" rtlCol="0">
              <a:spAutoFit/>
            </a:bodyPr>
            <a:lstStyle/>
            <a:p>
              <a:pPr algn="ctr"/>
              <a:r>
                <a:rPr lang="en-US" b="1" dirty="0">
                  <a:solidFill>
                    <a:schemeClr val="bg1"/>
                  </a:solidFill>
                  <a:sym typeface="Wingdings" panose="05000000000000000000" pitchFamily="2" charset="2"/>
                </a:rPr>
                <a:t>Down </a:t>
              </a:r>
              <a:endParaRPr lang="en-US" b="1" dirty="0">
                <a:solidFill>
                  <a:schemeClr val="bg1"/>
                </a:solidFill>
              </a:endParaRPr>
            </a:p>
          </p:txBody>
        </p:sp>
        <p:sp>
          <p:nvSpPr>
            <p:cNvPr id="33" name="Rectangle 32">
              <a:extLst>
                <a:ext uri="{FF2B5EF4-FFF2-40B4-BE49-F238E27FC236}">
                  <a16:creationId xmlns:a16="http://schemas.microsoft.com/office/drawing/2014/main" id="{95391AB1-F033-28C5-253A-2283653DFB33}"/>
                </a:ext>
              </a:extLst>
            </p:cNvPr>
            <p:cNvSpPr/>
            <p:nvPr/>
          </p:nvSpPr>
          <p:spPr>
            <a:xfrm>
              <a:off x="1560194" y="3525211"/>
              <a:ext cx="784478" cy="257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Magnet</a:t>
              </a:r>
            </a:p>
          </p:txBody>
        </p:sp>
        <p:pic>
          <p:nvPicPr>
            <p:cNvPr id="49" name="Picture 48" descr="A close-up of a comb&#10;&#10;Description automatically generated">
              <a:extLst>
                <a:ext uri="{FF2B5EF4-FFF2-40B4-BE49-F238E27FC236}">
                  <a16:creationId xmlns:a16="http://schemas.microsoft.com/office/drawing/2014/main" id="{BA87744B-6C2B-2B85-6952-F41C7BD77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210" y="2850680"/>
              <a:ext cx="286091" cy="820629"/>
            </a:xfrm>
            <a:prstGeom prst="rect">
              <a:avLst/>
            </a:prstGeom>
          </p:spPr>
        </p:pic>
      </p:grpSp>
      <p:pic>
        <p:nvPicPr>
          <p:cNvPr id="57" name="Picture 56" descr="A close-up of a comb&#10;&#10;Description automatically generated">
            <a:extLst>
              <a:ext uri="{FF2B5EF4-FFF2-40B4-BE49-F238E27FC236}">
                <a16:creationId xmlns:a16="http://schemas.microsoft.com/office/drawing/2014/main" id="{6B377047-0526-1882-55A8-2F65E51276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3284" y="2334651"/>
            <a:ext cx="286091" cy="820629"/>
          </a:xfrm>
          <a:prstGeom prst="rect">
            <a:avLst/>
          </a:prstGeom>
        </p:spPr>
      </p:pic>
      <p:grpSp>
        <p:nvGrpSpPr>
          <p:cNvPr id="59" name="Group 58">
            <a:extLst>
              <a:ext uri="{FF2B5EF4-FFF2-40B4-BE49-F238E27FC236}">
                <a16:creationId xmlns:a16="http://schemas.microsoft.com/office/drawing/2014/main" id="{172BBC29-3BF8-F489-8E13-1AF943B570FE}"/>
              </a:ext>
            </a:extLst>
          </p:cNvPr>
          <p:cNvGrpSpPr/>
          <p:nvPr/>
        </p:nvGrpSpPr>
        <p:grpSpPr>
          <a:xfrm>
            <a:off x="6608448" y="747429"/>
            <a:ext cx="3508094" cy="1321495"/>
            <a:chOff x="6608448" y="747429"/>
            <a:chExt cx="3508094" cy="1321495"/>
          </a:xfrm>
        </p:grpSpPr>
        <p:sp>
          <p:nvSpPr>
            <p:cNvPr id="52" name="Rectangle 51">
              <a:extLst>
                <a:ext uri="{FF2B5EF4-FFF2-40B4-BE49-F238E27FC236}">
                  <a16:creationId xmlns:a16="http://schemas.microsoft.com/office/drawing/2014/main" id="{9D06A31B-5E04-A48B-011A-2F58E5A02A46}"/>
                </a:ext>
              </a:extLst>
            </p:cNvPr>
            <p:cNvSpPr/>
            <p:nvPr/>
          </p:nvSpPr>
          <p:spPr>
            <a:xfrm>
              <a:off x="6763162" y="1427527"/>
              <a:ext cx="3147062" cy="6413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A072BAA-D495-1021-C0AE-1E70E865A96F}"/>
                </a:ext>
              </a:extLst>
            </p:cNvPr>
            <p:cNvSpPr/>
            <p:nvPr/>
          </p:nvSpPr>
          <p:spPr>
            <a:xfrm rot="16200000">
              <a:off x="9495171" y="1082709"/>
              <a:ext cx="910590" cy="24003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51096A6-10B1-6CDA-88FD-B389E0DA6D13}"/>
                </a:ext>
              </a:extLst>
            </p:cNvPr>
            <p:cNvSpPr txBox="1"/>
            <p:nvPr/>
          </p:nvSpPr>
          <p:spPr>
            <a:xfrm>
              <a:off x="6608448" y="929519"/>
              <a:ext cx="3042308" cy="461665"/>
            </a:xfrm>
            <a:prstGeom prst="rect">
              <a:avLst/>
            </a:prstGeom>
            <a:noFill/>
          </p:spPr>
          <p:txBody>
            <a:bodyPr wrap="none" rtlCol="0">
              <a:spAutoFit/>
            </a:bodyPr>
            <a:lstStyle/>
            <a:p>
              <a:pPr algn="ctr"/>
              <a:r>
                <a:rPr lang="en-US" sz="2400" b="1" dirty="0">
                  <a:sym typeface="Wingdings" panose="05000000000000000000" pitchFamily="2" charset="2"/>
                </a:rPr>
                <a:t>Airbrake Control Lever</a:t>
              </a:r>
            </a:p>
          </p:txBody>
        </p:sp>
        <p:sp>
          <p:nvSpPr>
            <p:cNvPr id="55" name="TextBox 54">
              <a:extLst>
                <a:ext uri="{FF2B5EF4-FFF2-40B4-BE49-F238E27FC236}">
                  <a16:creationId xmlns:a16="http://schemas.microsoft.com/office/drawing/2014/main" id="{EAE974A5-1802-18A3-57F2-D15CA8381655}"/>
                </a:ext>
              </a:extLst>
            </p:cNvPr>
            <p:cNvSpPr txBox="1"/>
            <p:nvPr/>
          </p:nvSpPr>
          <p:spPr>
            <a:xfrm>
              <a:off x="8557146" y="1551076"/>
              <a:ext cx="1116011" cy="369332"/>
            </a:xfrm>
            <a:prstGeom prst="rect">
              <a:avLst/>
            </a:prstGeom>
            <a:solidFill>
              <a:srgbClr val="00B0F0"/>
            </a:solidFill>
            <a:ln>
              <a:solidFill>
                <a:schemeClr val="tx1"/>
              </a:solidFill>
            </a:ln>
          </p:spPr>
          <p:txBody>
            <a:bodyPr wrap="none" rtlCol="0">
              <a:spAutoFit/>
            </a:bodyPr>
            <a:lstStyle/>
            <a:p>
              <a:pPr algn="ctr"/>
              <a:r>
                <a:rPr lang="en-US" b="1" dirty="0">
                  <a:sym typeface="Wingdings" panose="05000000000000000000" pitchFamily="2" charset="2"/>
                </a:rPr>
                <a:t>Closed </a:t>
              </a:r>
              <a:endParaRPr lang="en-US" b="1" dirty="0"/>
            </a:p>
          </p:txBody>
        </p:sp>
        <p:sp>
          <p:nvSpPr>
            <p:cNvPr id="56" name="Rectangle 55">
              <a:extLst>
                <a:ext uri="{FF2B5EF4-FFF2-40B4-BE49-F238E27FC236}">
                  <a16:creationId xmlns:a16="http://schemas.microsoft.com/office/drawing/2014/main" id="{3562D8F8-C277-CD25-40FF-45244FA0C582}"/>
                </a:ext>
              </a:extLst>
            </p:cNvPr>
            <p:cNvSpPr/>
            <p:nvPr/>
          </p:nvSpPr>
          <p:spPr>
            <a:xfrm>
              <a:off x="6867180" y="1601995"/>
              <a:ext cx="784478" cy="257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Magnet</a:t>
              </a:r>
            </a:p>
          </p:txBody>
        </p:sp>
        <p:pic>
          <p:nvPicPr>
            <p:cNvPr id="58" name="Picture 57" descr="A close-up of a comb&#10;&#10;Description automatically generated">
              <a:extLst>
                <a:ext uri="{FF2B5EF4-FFF2-40B4-BE49-F238E27FC236}">
                  <a16:creationId xmlns:a16="http://schemas.microsoft.com/office/drawing/2014/main" id="{09E63937-C686-E33D-1AA2-E6238A8D30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0451" y="808417"/>
              <a:ext cx="286091" cy="820629"/>
            </a:xfrm>
            <a:prstGeom prst="rect">
              <a:avLst/>
            </a:prstGeom>
          </p:spPr>
        </p:pic>
      </p:grpSp>
    </p:spTree>
    <p:extLst>
      <p:ext uri="{BB962C8B-B14F-4D97-AF65-F5344CB8AC3E}">
        <p14:creationId xmlns:p14="http://schemas.microsoft.com/office/powerpoint/2010/main" val="233040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withEffect">
                                  <p:stCondLst>
                                    <p:cond delay="0"/>
                                  </p:stCondLst>
                                  <p:childTnLst>
                                    <p:animEffect transition="out" filter="wipe(right)">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2000"/>
                                        <p:tgtEl>
                                          <p:spTgt spid="14"/>
                                        </p:tgtEl>
                                      </p:cBhvr>
                                    </p:animEffect>
                                  </p:childTnLst>
                                </p:cTn>
                              </p:par>
                              <p:par>
                                <p:cTn id="11" presetID="22" presetClass="exit" presetSubtype="8" fill="hold" nodeType="withEffect">
                                  <p:stCondLst>
                                    <p:cond delay="0"/>
                                  </p:stCondLst>
                                  <p:childTnLst>
                                    <p:animEffect transition="out" filter="wipe(left)">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par>
                                <p:cTn id="14" presetID="2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8.33333E-7 -7.40741E-7 L -0.15169 -0.00023 " pathEditMode="relative" rAng="0" ptsTypes="AA">
                                      <p:cBhvr>
                                        <p:cTn id="20" dur="3000" fill="hold"/>
                                        <p:tgtEl>
                                          <p:spTgt spid="43"/>
                                        </p:tgtEl>
                                        <p:attrNameLst>
                                          <p:attrName>ppt_x</p:attrName>
                                          <p:attrName>ppt_y</p:attrName>
                                        </p:attrNameLst>
                                      </p:cBhvr>
                                      <p:rCtr x="-7591" y="-23"/>
                                    </p:animMotion>
                                  </p:childTnLst>
                                </p:cTn>
                              </p:par>
                              <p:par>
                                <p:cTn id="21" presetID="1" presetClass="exit" presetSubtype="0" fill="hold" nodeType="withEffect">
                                  <p:stCondLst>
                                    <p:cond delay="500"/>
                                  </p:stCondLst>
                                  <p:childTnLst>
                                    <p:set>
                                      <p:cBhvr>
                                        <p:cTn id="22" dur="1" fill="hold">
                                          <p:stCondLst>
                                            <p:cond delay="0"/>
                                          </p:stCondLst>
                                        </p:cTn>
                                        <p:tgtEl>
                                          <p:spTgt spid="4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ntr" presetSubtype="0" fill="hold" nodeType="withEffect">
                                  <p:stCondLst>
                                    <p:cond delay="50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00768 -0.00023 L 0.15938 -1.48148E-6 " pathEditMode="relative" rAng="0" ptsTypes="AA">
                                      <p:cBhvr>
                                        <p:cTn id="30" dur="3000" fill="hold"/>
                                        <p:tgtEl>
                                          <p:spTgt spid="50"/>
                                        </p:tgtEl>
                                        <p:attrNameLst>
                                          <p:attrName>ppt_x</p:attrName>
                                          <p:attrName>ppt_y</p:attrName>
                                        </p:attrNameLst>
                                      </p:cBhvr>
                                      <p:rCtr x="7565" y="69"/>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1.875E-6 1.85185E-6 L -0.15586 1.85185E-6 " pathEditMode="relative" rAng="0" ptsTypes="AA">
                                      <p:cBhvr>
                                        <p:cTn id="34" dur="3000" fill="hold"/>
                                        <p:tgtEl>
                                          <p:spTgt spid="59"/>
                                        </p:tgtEl>
                                        <p:attrNameLst>
                                          <p:attrName>ppt_x</p:attrName>
                                          <p:attrName>ppt_y</p:attrName>
                                        </p:attrNameLst>
                                      </p:cBhvr>
                                      <p:rCtr x="-7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FA88C-062B-A408-DF2C-98475ADBACF8}"/>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to Beginning 3">
            <a:hlinkClick r:id="rId2" action="ppaction://hlinksldjump" highlightClick="1"/>
            <a:extLst>
              <a:ext uri="{FF2B5EF4-FFF2-40B4-BE49-F238E27FC236}">
                <a16:creationId xmlns:a16="http://schemas.microsoft.com/office/drawing/2014/main" id="{F510EE24-8BB9-5F4B-43AD-5FA6A3AEA6FE}"/>
              </a:ext>
            </a:extLst>
          </p:cNvPr>
          <p:cNvSpPr/>
          <p:nvPr/>
        </p:nvSpPr>
        <p:spPr>
          <a:xfrm>
            <a:off x="332509" y="1537854"/>
            <a:ext cx="5250873" cy="3782291"/>
          </a:xfrm>
          <a:prstGeom prst="actionButtonBeginning">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Click Here to </a:t>
            </a:r>
          </a:p>
          <a:p>
            <a:pPr algn="ctr"/>
            <a:r>
              <a:rPr lang="en-US" sz="6600" dirty="0"/>
              <a:t>Repeat </a:t>
            </a:r>
          </a:p>
          <a:p>
            <a:pPr algn="ctr"/>
            <a:r>
              <a:rPr lang="en-US" sz="6600" dirty="0"/>
              <a:t>Animation</a:t>
            </a:r>
            <a:endParaRPr lang="en-US" sz="3600" dirty="0"/>
          </a:p>
        </p:txBody>
      </p:sp>
      <p:sp>
        <p:nvSpPr>
          <p:cNvPr id="3" name="Action Button: Go to Beginning 2">
            <a:hlinkClick r:id="" action="ppaction://hlinkshowjump?jump=nextslide" highlightClick="1"/>
            <a:extLst>
              <a:ext uri="{FF2B5EF4-FFF2-40B4-BE49-F238E27FC236}">
                <a16:creationId xmlns:a16="http://schemas.microsoft.com/office/drawing/2014/main" id="{AFCF3E21-48E3-82FC-1168-D75E464FA42C}"/>
              </a:ext>
            </a:extLst>
          </p:cNvPr>
          <p:cNvSpPr/>
          <p:nvPr/>
        </p:nvSpPr>
        <p:spPr>
          <a:xfrm>
            <a:off x="6165272" y="1565563"/>
            <a:ext cx="5472546" cy="3782291"/>
          </a:xfrm>
          <a:prstGeom prst="actionButtonBeginning">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Click Here to </a:t>
            </a:r>
          </a:p>
          <a:p>
            <a:pPr algn="ctr"/>
            <a:r>
              <a:rPr lang="en-US" sz="6600" dirty="0"/>
              <a:t>Learn </a:t>
            </a:r>
          </a:p>
          <a:p>
            <a:pPr algn="ctr"/>
            <a:r>
              <a:rPr lang="en-US" sz="6600" dirty="0"/>
              <a:t>More</a:t>
            </a:r>
            <a:endParaRPr lang="en-US" sz="3600" dirty="0"/>
          </a:p>
        </p:txBody>
      </p:sp>
    </p:spTree>
    <p:extLst>
      <p:ext uri="{BB962C8B-B14F-4D97-AF65-F5344CB8AC3E}">
        <p14:creationId xmlns:p14="http://schemas.microsoft.com/office/powerpoint/2010/main" val="21870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55DFFE66-EB74-4108-78C8-DA4252AD7E45}"/>
              </a:ext>
            </a:extLst>
          </p:cNvPr>
          <p:cNvSpPr txBox="1">
            <a:spLocks noChangeArrowheads="1"/>
          </p:cNvSpPr>
          <p:nvPr/>
        </p:nvSpPr>
        <p:spPr bwMode="auto">
          <a:xfrm>
            <a:off x="647700" y="1515075"/>
            <a:ext cx="10455443" cy="5078313"/>
          </a:xfrm>
          <a:prstGeom prst="rect">
            <a:avLst/>
          </a:prstGeom>
          <a:noFill/>
          <a:ln w="9525">
            <a:noFill/>
            <a:miter lim="800000"/>
            <a:headEnd/>
            <a:tailEnd/>
          </a:ln>
          <a:effectLst/>
        </p:spPr>
        <p:txBody>
          <a:bodyPr wrap="square">
            <a:spAutoFit/>
          </a:bodyPr>
          <a:lstStyle/>
          <a:p>
            <a:pPr algn="ctr">
              <a:buClr>
                <a:srgbClr val="FF0000"/>
              </a:buClr>
              <a:defRPr/>
            </a:pPr>
            <a:r>
              <a:rPr lang="en-US" sz="3600" b="0" i="0" dirty="0">
                <a:solidFill>
                  <a:srgbClr val="4359C5"/>
                </a:solidFill>
                <a:effectLst>
                  <a:outerShdw blurRad="38100" dist="38100" dir="2700000" algn="tl">
                    <a:srgbClr val="C0C0C0"/>
                  </a:outerShdw>
                </a:effectLst>
              </a:rPr>
              <a:t>This presentation </a:t>
            </a:r>
            <a:r>
              <a:rPr lang="en-US" sz="3600" b="0" i="0" u="sng" dirty="0">
                <a:solidFill>
                  <a:srgbClr val="4359C5"/>
                </a:solidFill>
                <a:effectLst>
                  <a:outerShdw blurRad="38100" dist="38100" dir="2700000" algn="tl">
                    <a:srgbClr val="C0C0C0"/>
                  </a:outerShdw>
                </a:effectLst>
              </a:rPr>
              <a:t>may have been updated</a:t>
            </a:r>
            <a:r>
              <a:rPr lang="en-US" sz="3600" b="0" i="0" dirty="0">
                <a:solidFill>
                  <a:srgbClr val="4359C5"/>
                </a:solidFill>
                <a:effectLst>
                  <a:outerShdw blurRad="38100" dist="38100" dir="2700000" algn="tl">
                    <a:srgbClr val="C0C0C0"/>
                  </a:outerShdw>
                </a:effectLst>
              </a:rPr>
              <a:t> with new information, changes, and/or corrections.</a:t>
            </a:r>
          </a:p>
          <a:p>
            <a:pPr algn="ctr">
              <a:buClr>
                <a:srgbClr val="FF0000"/>
              </a:buClr>
              <a:defRPr/>
            </a:pPr>
            <a:r>
              <a:rPr lang="en-US" b="0" i="0" dirty="0">
                <a:solidFill>
                  <a:srgbClr val="4359C5"/>
                </a:solidFill>
                <a:effectLst>
                  <a:outerShdw blurRad="38100" dist="38100" dir="2700000" algn="tl">
                    <a:srgbClr val="C0C0C0"/>
                  </a:outerShdw>
                </a:effectLst>
              </a:rPr>
              <a:t> </a:t>
            </a:r>
          </a:p>
          <a:p>
            <a:pPr algn="ctr">
              <a:buClr>
                <a:srgbClr val="FF0000"/>
              </a:buClr>
              <a:defRPr/>
            </a:pPr>
            <a:r>
              <a:rPr lang="en-US" sz="3600" b="0" i="0" dirty="0">
                <a:solidFill>
                  <a:srgbClr val="4359C5"/>
                </a:solidFill>
                <a:effectLst>
                  <a:outerShdw blurRad="38100" dist="38100" dir="2700000" algn="tl">
                    <a:srgbClr val="C0C0C0"/>
                  </a:outerShdw>
                </a:effectLst>
              </a:rPr>
              <a:t>Be sure to visit my presentation web site and download the latest version of this document.  It could make an important difference to your work!</a:t>
            </a:r>
          </a:p>
          <a:p>
            <a:pPr algn="ctr">
              <a:buClr>
                <a:srgbClr val="FF0000"/>
              </a:buClr>
              <a:defRPr/>
            </a:pPr>
            <a:r>
              <a:rPr lang="en-US" b="0" i="0" dirty="0">
                <a:solidFill>
                  <a:srgbClr val="4359C5"/>
                </a:solidFill>
                <a:effectLst>
                  <a:outerShdw blurRad="38100" dist="38100" dir="2700000" algn="tl">
                    <a:srgbClr val="C0C0C0"/>
                  </a:outerShdw>
                </a:effectLst>
              </a:rPr>
              <a:t> </a:t>
            </a:r>
          </a:p>
          <a:p>
            <a:pPr algn="ctr">
              <a:buClr>
                <a:srgbClr val="FF0000"/>
              </a:buClr>
              <a:defRPr/>
            </a:pPr>
            <a:r>
              <a:rPr lang="en-US" sz="3600" i="0" u="sng" dirty="0">
                <a:solidFill>
                  <a:srgbClr val="4359C5"/>
                </a:solidFill>
                <a:effectLst>
                  <a:outerShdw blurRad="38100" dist="38100" dir="2700000" algn="tl">
                    <a:srgbClr val="C0C0C0"/>
                  </a:outerShdw>
                </a:effectLst>
              </a:rPr>
              <a:t>http://aviation.derosaweb.net/presentations</a:t>
            </a:r>
          </a:p>
          <a:p>
            <a:pPr algn="ctr">
              <a:buClr>
                <a:srgbClr val="FF0000"/>
              </a:buClr>
              <a:defRPr/>
            </a:pPr>
            <a:endParaRPr lang="en-US" sz="3600" b="0" i="0" dirty="0">
              <a:solidFill>
                <a:srgbClr val="4359C5"/>
              </a:solidFill>
              <a:effectLst>
                <a:outerShdw blurRad="38100" dist="38100" dir="2700000" algn="tl">
                  <a:srgbClr val="C0C0C0"/>
                </a:outerShdw>
              </a:effectLst>
            </a:endParaRPr>
          </a:p>
          <a:p>
            <a:pPr algn="ctr">
              <a:buClr>
                <a:srgbClr val="FF0000"/>
              </a:buClr>
              <a:defRPr/>
            </a:pPr>
            <a:r>
              <a:rPr lang="en-US" sz="3600" b="0" i="0" dirty="0">
                <a:solidFill>
                  <a:srgbClr val="4359C5"/>
                </a:solidFill>
                <a:effectLst>
                  <a:outerShdw blurRad="38100" dist="38100" dir="2700000" algn="tl">
                    <a:srgbClr val="C0C0C0"/>
                  </a:outerShdw>
                </a:effectLst>
              </a:rPr>
              <a:t>Thank you, John (OHM </a:t>
            </a:r>
            <a:r>
              <a:rPr lang="el-GR" sz="3600" b="0" i="0" dirty="0">
                <a:solidFill>
                  <a:srgbClr val="4359C5"/>
                </a:solidFill>
                <a:effectLst>
                  <a:outerShdw blurRad="38100" dist="38100" dir="2700000" algn="tl">
                    <a:srgbClr val="C0C0C0"/>
                  </a:outerShdw>
                </a:effectLst>
              </a:rPr>
              <a:t>Ω</a:t>
            </a:r>
            <a:r>
              <a:rPr lang="en-US" sz="3600" b="0" i="0" dirty="0">
                <a:solidFill>
                  <a:srgbClr val="4359C5"/>
                </a:solidFill>
                <a:effectLst>
                  <a:outerShdw blurRad="38100" dist="38100" dir="2700000" algn="tl">
                    <a:srgbClr val="C0C0C0"/>
                  </a:outerShdw>
                </a:effectLst>
              </a:rPr>
              <a:t>) </a:t>
            </a:r>
          </a:p>
        </p:txBody>
      </p:sp>
      <p:sp>
        <p:nvSpPr>
          <p:cNvPr id="2" name="TextBox 1">
            <a:extLst>
              <a:ext uri="{FF2B5EF4-FFF2-40B4-BE49-F238E27FC236}">
                <a16:creationId xmlns:a16="http://schemas.microsoft.com/office/drawing/2014/main" id="{96DE09BE-7C8F-6196-1C3D-0A4146BB57FD}"/>
              </a:ext>
            </a:extLst>
          </p:cNvPr>
          <p:cNvSpPr txBox="1"/>
          <p:nvPr/>
        </p:nvSpPr>
        <p:spPr>
          <a:xfrm>
            <a:off x="747016" y="196196"/>
            <a:ext cx="10697967" cy="1107996"/>
          </a:xfrm>
          <a:prstGeom prst="rect">
            <a:avLst/>
          </a:prstGeom>
          <a:noFill/>
        </p:spPr>
        <p:txBody>
          <a:bodyPr wrap="square">
            <a:spAutoFit/>
          </a:bodyPr>
          <a:lstStyle/>
          <a:p>
            <a:pPr algn="ctr"/>
            <a:r>
              <a:rPr lang="en-US" sz="6600" b="1" u="sng" dirty="0">
                <a:solidFill>
                  <a:srgbClr val="0066FF"/>
                </a:solidFill>
              </a:rPr>
              <a:t>Please Note #1</a:t>
            </a:r>
          </a:p>
        </p:txBody>
      </p:sp>
    </p:spTree>
    <p:extLst>
      <p:ext uri="{BB962C8B-B14F-4D97-AF65-F5344CB8AC3E}">
        <p14:creationId xmlns:p14="http://schemas.microsoft.com/office/powerpoint/2010/main" val="20173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8190-EC44-6C79-D1FF-08208A6B387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D3C04E-F9A1-DC68-A15F-D0045FF52190}"/>
              </a:ext>
            </a:extLst>
          </p:cNvPr>
          <p:cNvPicPr>
            <a:picLocks noChangeAspect="1"/>
          </p:cNvPicPr>
          <p:nvPr/>
        </p:nvPicPr>
        <p:blipFill>
          <a:blip r:embed="rId2"/>
          <a:stretch>
            <a:fillRect/>
          </a:stretch>
        </p:blipFill>
        <p:spPr>
          <a:xfrm>
            <a:off x="8352692" y="186400"/>
            <a:ext cx="2759436" cy="1781292"/>
          </a:xfrm>
          <a:prstGeom prst="rect">
            <a:avLst/>
          </a:prstGeom>
          <a:ln w="19050">
            <a:solidFill>
              <a:schemeClr val="tx1"/>
            </a:solidFill>
          </a:ln>
        </p:spPr>
      </p:pic>
      <p:pic>
        <p:nvPicPr>
          <p:cNvPr id="3" name="Picture 2">
            <a:extLst>
              <a:ext uri="{FF2B5EF4-FFF2-40B4-BE49-F238E27FC236}">
                <a16:creationId xmlns:a16="http://schemas.microsoft.com/office/drawing/2014/main" id="{C624E31B-3629-8D64-6F60-3B847DA070CB}"/>
              </a:ext>
            </a:extLst>
          </p:cNvPr>
          <p:cNvPicPr>
            <a:picLocks noChangeAspect="1"/>
          </p:cNvPicPr>
          <p:nvPr/>
        </p:nvPicPr>
        <p:blipFill>
          <a:blip r:embed="rId3"/>
          <a:stretch>
            <a:fillRect/>
          </a:stretch>
        </p:blipFill>
        <p:spPr>
          <a:xfrm>
            <a:off x="593774" y="371027"/>
            <a:ext cx="4136142" cy="1412037"/>
          </a:xfrm>
          <a:prstGeom prst="rect">
            <a:avLst/>
          </a:prstGeom>
          <a:ln w="28575">
            <a:solidFill>
              <a:schemeClr val="tx1"/>
            </a:solidFill>
          </a:ln>
        </p:spPr>
      </p:pic>
      <p:sp>
        <p:nvSpPr>
          <p:cNvPr id="4" name="TextBox 3">
            <a:extLst>
              <a:ext uri="{FF2B5EF4-FFF2-40B4-BE49-F238E27FC236}">
                <a16:creationId xmlns:a16="http://schemas.microsoft.com/office/drawing/2014/main" id="{2CFD8F85-480A-B437-36B4-DB911E85213E}"/>
              </a:ext>
            </a:extLst>
          </p:cNvPr>
          <p:cNvSpPr txBox="1"/>
          <p:nvPr/>
        </p:nvSpPr>
        <p:spPr>
          <a:xfrm>
            <a:off x="1400079" y="2953813"/>
            <a:ext cx="9712049" cy="1754326"/>
          </a:xfrm>
          <a:prstGeom prst="rect">
            <a:avLst/>
          </a:prstGeom>
          <a:noFill/>
        </p:spPr>
        <p:txBody>
          <a:bodyPr wrap="square">
            <a:spAutoFit/>
          </a:bodyPr>
          <a:lstStyle/>
          <a:p>
            <a:pPr algn="ctr"/>
            <a:r>
              <a:rPr lang="en-US" sz="5400" b="1" dirty="0">
                <a:solidFill>
                  <a:schemeClr val="accent2">
                    <a:lumMod val="50000"/>
                  </a:schemeClr>
                </a:solidFill>
              </a:rPr>
              <a:t>LANDING GEAR WARNING SYSTEM HARDWARE DEVICES</a:t>
            </a:r>
          </a:p>
        </p:txBody>
      </p:sp>
    </p:spTree>
    <p:extLst>
      <p:ext uri="{BB962C8B-B14F-4D97-AF65-F5344CB8AC3E}">
        <p14:creationId xmlns:p14="http://schemas.microsoft.com/office/powerpoint/2010/main" val="192240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328247" y="3028933"/>
            <a:ext cx="11692992" cy="2985433"/>
          </a:xfrm>
          <a:prstGeom prst="rect">
            <a:avLst/>
          </a:prstGeom>
          <a:noFill/>
        </p:spPr>
        <p:txBody>
          <a:bodyPr wrap="square" rtlCol="0">
            <a:spAutoFit/>
          </a:bodyPr>
          <a:lstStyle/>
          <a:p>
            <a:r>
              <a:rPr lang="en-US" sz="2000" dirty="0"/>
              <a:t>Magnetic switches </a:t>
            </a:r>
            <a:r>
              <a:rPr lang="en-US" sz="2000" b="1" u="sng" dirty="0"/>
              <a:t>are preferred</a:t>
            </a:r>
            <a:r>
              <a:rPr lang="en-US" sz="2000" b="1" dirty="0"/>
              <a:t> </a:t>
            </a:r>
            <a:r>
              <a:rPr lang="en-US" sz="2000" dirty="0"/>
              <a:t>because;</a:t>
            </a:r>
          </a:p>
          <a:p>
            <a:pPr marL="742950" lvl="1" indent="-285750">
              <a:buFont typeface="Arial" panose="020B0604020202020204" pitchFamily="34" charset="0"/>
              <a:buChar char="•"/>
            </a:pPr>
            <a:r>
              <a:rPr lang="en-US" sz="2000" dirty="0"/>
              <a:t>Safety – To activate the magnetic switch the magnet does not need to touch each other.  Thus, by not touching control linkages reduces the possible of linkage interference/damage and/or switch damage</a:t>
            </a:r>
          </a:p>
          <a:p>
            <a:pPr marL="742950" lvl="1" indent="-285750">
              <a:buFont typeface="Arial" panose="020B0604020202020204" pitchFamily="34" charset="0"/>
              <a:buChar char="•"/>
            </a:pPr>
            <a:r>
              <a:rPr lang="en-US" sz="2000" dirty="0"/>
              <a:t>Nearly any magnet, large or small, will work to activate the magnetic switch</a:t>
            </a:r>
          </a:p>
          <a:p>
            <a:pPr marL="742950" lvl="1" indent="-285750">
              <a:buFont typeface="Arial" panose="020B0604020202020204" pitchFamily="34" charset="0"/>
              <a:buChar char="•"/>
            </a:pPr>
            <a:r>
              <a:rPr lang="en-US" sz="2000" dirty="0"/>
              <a:t>The magnetic switch will last through many more millions of on/off cycles versus a mechanical switch</a:t>
            </a:r>
          </a:p>
          <a:p>
            <a:pPr marL="742950" lvl="1" indent="-285750">
              <a:buFont typeface="Arial" panose="020B0604020202020204" pitchFamily="34" charset="0"/>
              <a:buChar char="•"/>
            </a:pPr>
            <a:r>
              <a:rPr lang="en-US" sz="2000" dirty="0"/>
              <a:t>The magnetic switch can be easily mounted (typically epoxied in place)</a:t>
            </a:r>
          </a:p>
          <a:p>
            <a:pPr marL="742950" lvl="1" indent="-285750">
              <a:buFont typeface="Arial" panose="020B0604020202020204" pitchFamily="34" charset="0"/>
              <a:buChar char="•"/>
            </a:pPr>
            <a:r>
              <a:rPr lang="en-US" sz="2000" dirty="0"/>
              <a:t>The magnet can be mounted in various ways;</a:t>
            </a:r>
          </a:p>
          <a:p>
            <a:pPr marL="1200150" lvl="2" indent="-285750">
              <a:buFont typeface="Arial" panose="020B0604020202020204" pitchFamily="34" charset="0"/>
              <a:buChar char="•"/>
            </a:pPr>
            <a:r>
              <a:rPr lang="en-US" sz="1600" dirty="0"/>
              <a:t>Steel linkages: the magnet will attach itself (permanently glue later)</a:t>
            </a:r>
          </a:p>
          <a:p>
            <a:pPr marL="1200150" lvl="2" indent="-285750">
              <a:buFont typeface="Arial" panose="020B0604020202020204" pitchFamily="34" charset="0"/>
              <a:buChar char="•"/>
            </a:pPr>
            <a:r>
              <a:rPr lang="en-US" sz="1600" dirty="0"/>
              <a:t>Aluminum linkages: taped in place for testing (permanently glue later)</a:t>
            </a:r>
          </a:p>
          <a:p>
            <a:pPr marL="1200150" lvl="2" indent="-285750">
              <a:buFont typeface="Arial" panose="020B0604020202020204" pitchFamily="34" charset="0"/>
              <a:buChar char="•"/>
            </a:pPr>
            <a:r>
              <a:rPr lang="en-US" sz="1600" dirty="0"/>
              <a:t>Either mounting method allows for easily movement of the magnets to test the warning system’s functionality</a:t>
            </a:r>
          </a:p>
        </p:txBody>
      </p:sp>
      <p:pic>
        <p:nvPicPr>
          <p:cNvPr id="7" name="Picture 6">
            <a:extLst>
              <a:ext uri="{FF2B5EF4-FFF2-40B4-BE49-F238E27FC236}">
                <a16:creationId xmlns:a16="http://schemas.microsoft.com/office/drawing/2014/main" id="{44D58E9F-0957-DBE0-0717-76C15B28AB1C}"/>
              </a:ext>
            </a:extLst>
          </p:cNvPr>
          <p:cNvPicPr>
            <a:picLocks noChangeAspect="1"/>
          </p:cNvPicPr>
          <p:nvPr/>
        </p:nvPicPr>
        <p:blipFill>
          <a:blip r:embed="rId2"/>
          <a:stretch>
            <a:fillRect/>
          </a:stretch>
        </p:blipFill>
        <p:spPr>
          <a:xfrm>
            <a:off x="793316" y="6974012"/>
            <a:ext cx="1497300" cy="1497300"/>
          </a:xfrm>
          <a:prstGeom prst="rect">
            <a:avLst/>
          </a:prstGeom>
        </p:spPr>
      </p:pic>
      <p:sp>
        <p:nvSpPr>
          <p:cNvPr id="14" name="TextBox 13">
            <a:extLst>
              <a:ext uri="{FF2B5EF4-FFF2-40B4-BE49-F238E27FC236}">
                <a16:creationId xmlns:a16="http://schemas.microsoft.com/office/drawing/2014/main" id="{B7EF6E29-2C97-53A4-FA6D-7E3EC68F7DD4}"/>
              </a:ext>
            </a:extLst>
          </p:cNvPr>
          <p:cNvSpPr txBox="1"/>
          <p:nvPr/>
        </p:nvSpPr>
        <p:spPr>
          <a:xfrm>
            <a:off x="718913" y="70181"/>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Landing Gear Warning System Hardware</a:t>
            </a:r>
          </a:p>
        </p:txBody>
      </p:sp>
      <p:sp>
        <p:nvSpPr>
          <p:cNvPr id="2" name="TextBox 1">
            <a:extLst>
              <a:ext uri="{FF2B5EF4-FFF2-40B4-BE49-F238E27FC236}">
                <a16:creationId xmlns:a16="http://schemas.microsoft.com/office/drawing/2014/main" id="{B4834403-115A-6B36-654A-8AFC0B412309}"/>
              </a:ext>
            </a:extLst>
          </p:cNvPr>
          <p:cNvSpPr txBox="1"/>
          <p:nvPr/>
        </p:nvSpPr>
        <p:spPr>
          <a:xfrm>
            <a:off x="1493872" y="6206127"/>
            <a:ext cx="8951938" cy="276999"/>
          </a:xfrm>
          <a:prstGeom prst="rect">
            <a:avLst/>
          </a:prstGeom>
          <a:solidFill>
            <a:srgbClr val="FFFF00"/>
          </a:solidFill>
          <a:ln>
            <a:solidFill>
              <a:schemeClr val="tx1"/>
            </a:solidFill>
          </a:ln>
        </p:spPr>
        <p:txBody>
          <a:bodyPr wrap="none" rtlCol="0">
            <a:spAutoFit/>
          </a:bodyPr>
          <a:lstStyle/>
          <a:p>
            <a:pPr algn="ctr"/>
            <a:r>
              <a:rPr lang="en-US" sz="1200" b="1" dirty="0">
                <a:solidFill>
                  <a:srgbClr val="FF0000"/>
                </a:solidFill>
              </a:rPr>
              <a:t>*</a:t>
            </a:r>
            <a:r>
              <a:rPr lang="en-US" sz="1200" dirty="0"/>
              <a:t> See </a:t>
            </a:r>
            <a:r>
              <a:rPr lang="en-US" sz="1200" dirty="0">
                <a:hlinkClick r:id="rId3"/>
              </a:rPr>
              <a:t>https://www.youtube.com/watch?v=R--m0NDR0j8&amp;t=338s </a:t>
            </a:r>
            <a:r>
              <a:rPr lang="en-US" sz="1200" dirty="0"/>
              <a:t>for an aviation related safety take on the use of mechanical micro-switches.</a:t>
            </a:r>
          </a:p>
        </p:txBody>
      </p:sp>
      <p:sp>
        <p:nvSpPr>
          <p:cNvPr id="10" name="TextBox 9">
            <a:extLst>
              <a:ext uri="{FF2B5EF4-FFF2-40B4-BE49-F238E27FC236}">
                <a16:creationId xmlns:a16="http://schemas.microsoft.com/office/drawing/2014/main" id="{9A959EF4-623D-CB15-987F-1F7EA5C3C707}"/>
              </a:ext>
            </a:extLst>
          </p:cNvPr>
          <p:cNvSpPr txBox="1"/>
          <p:nvPr/>
        </p:nvSpPr>
        <p:spPr>
          <a:xfrm>
            <a:off x="467725" y="895320"/>
            <a:ext cx="11005361" cy="461665"/>
          </a:xfrm>
          <a:prstGeom prst="rect">
            <a:avLst/>
          </a:prstGeom>
          <a:solidFill>
            <a:schemeClr val="bg1"/>
          </a:solidFill>
          <a:ln>
            <a:solidFill>
              <a:schemeClr val="tx1"/>
            </a:solidFill>
          </a:ln>
        </p:spPr>
        <p:txBody>
          <a:bodyPr wrap="square">
            <a:spAutoFit/>
          </a:bodyPr>
          <a:lstStyle/>
          <a:p>
            <a:pPr algn="ctr"/>
            <a:r>
              <a:rPr lang="en-US" sz="2400" b="1" dirty="0"/>
              <a:t>There are Typically Two Types of Switches Used in Gear Warning Systems </a:t>
            </a:r>
          </a:p>
        </p:txBody>
      </p:sp>
      <p:grpSp>
        <p:nvGrpSpPr>
          <p:cNvPr id="23" name="Group 22">
            <a:extLst>
              <a:ext uri="{FF2B5EF4-FFF2-40B4-BE49-F238E27FC236}">
                <a16:creationId xmlns:a16="http://schemas.microsoft.com/office/drawing/2014/main" id="{3CF1632B-AE74-A82A-AE8B-D613EC38CD3F}"/>
              </a:ext>
            </a:extLst>
          </p:cNvPr>
          <p:cNvGrpSpPr/>
          <p:nvPr/>
        </p:nvGrpSpPr>
        <p:grpSpPr>
          <a:xfrm>
            <a:off x="2110154" y="1543238"/>
            <a:ext cx="3288335" cy="1299442"/>
            <a:chOff x="1160585" y="1545074"/>
            <a:chExt cx="3288335" cy="1299442"/>
          </a:xfrm>
        </p:grpSpPr>
        <p:sp>
          <p:nvSpPr>
            <p:cNvPr id="19" name="Rectangle 18">
              <a:extLst>
                <a:ext uri="{FF2B5EF4-FFF2-40B4-BE49-F238E27FC236}">
                  <a16:creationId xmlns:a16="http://schemas.microsoft.com/office/drawing/2014/main" id="{60F3A15E-FC9D-832B-85FB-31261DE812A6}"/>
                </a:ext>
              </a:extLst>
            </p:cNvPr>
            <p:cNvSpPr/>
            <p:nvPr/>
          </p:nvSpPr>
          <p:spPr>
            <a:xfrm>
              <a:off x="1160585" y="1545074"/>
              <a:ext cx="3212123" cy="1299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D27540-30AB-7C29-DBCE-569BC5BDC9BB}"/>
                </a:ext>
              </a:extLst>
            </p:cNvPr>
            <p:cNvPicPr>
              <a:picLocks noChangeAspect="1"/>
            </p:cNvPicPr>
            <p:nvPr/>
          </p:nvPicPr>
          <p:blipFill>
            <a:blip r:embed="rId4"/>
            <a:stretch>
              <a:fillRect/>
            </a:stretch>
          </p:blipFill>
          <p:spPr>
            <a:xfrm>
              <a:off x="2189542" y="2030012"/>
              <a:ext cx="1389108" cy="748966"/>
            </a:xfrm>
            <a:prstGeom prst="rect">
              <a:avLst/>
            </a:prstGeom>
          </p:spPr>
        </p:pic>
        <p:sp>
          <p:nvSpPr>
            <p:cNvPr id="13" name="TextBox 12">
              <a:extLst>
                <a:ext uri="{FF2B5EF4-FFF2-40B4-BE49-F238E27FC236}">
                  <a16:creationId xmlns:a16="http://schemas.microsoft.com/office/drawing/2014/main" id="{C73C893D-1164-1A70-4377-2161038AB76F}"/>
                </a:ext>
              </a:extLst>
            </p:cNvPr>
            <p:cNvSpPr txBox="1"/>
            <p:nvPr/>
          </p:nvSpPr>
          <p:spPr>
            <a:xfrm>
              <a:off x="1197775" y="1599415"/>
              <a:ext cx="3251145" cy="400110"/>
            </a:xfrm>
            <a:prstGeom prst="rect">
              <a:avLst/>
            </a:prstGeom>
            <a:noFill/>
          </p:spPr>
          <p:txBody>
            <a:bodyPr wrap="square" rtlCol="0">
              <a:spAutoFit/>
            </a:bodyPr>
            <a:lstStyle/>
            <a:p>
              <a:pPr marL="0" lvl="1"/>
              <a:r>
                <a:rPr lang="en-US" sz="2000" dirty="0">
                  <a:solidFill>
                    <a:schemeClr val="bg1"/>
                  </a:solidFill>
                </a:rPr>
                <a:t>Mechanical (Micro) switches</a:t>
              </a:r>
            </a:p>
          </p:txBody>
        </p:sp>
      </p:grpSp>
      <p:grpSp>
        <p:nvGrpSpPr>
          <p:cNvPr id="22" name="Group 21">
            <a:extLst>
              <a:ext uri="{FF2B5EF4-FFF2-40B4-BE49-F238E27FC236}">
                <a16:creationId xmlns:a16="http://schemas.microsoft.com/office/drawing/2014/main" id="{9EF1056D-2FF6-4A27-1622-C83D1267AE2D}"/>
              </a:ext>
            </a:extLst>
          </p:cNvPr>
          <p:cNvGrpSpPr/>
          <p:nvPr/>
        </p:nvGrpSpPr>
        <p:grpSpPr>
          <a:xfrm>
            <a:off x="5827307" y="1543238"/>
            <a:ext cx="3212123" cy="1299442"/>
            <a:chOff x="4877738" y="1545074"/>
            <a:chExt cx="3212123" cy="1299442"/>
          </a:xfrm>
        </p:grpSpPr>
        <p:sp>
          <p:nvSpPr>
            <p:cNvPr id="20" name="Rectangle 19">
              <a:extLst>
                <a:ext uri="{FF2B5EF4-FFF2-40B4-BE49-F238E27FC236}">
                  <a16:creationId xmlns:a16="http://schemas.microsoft.com/office/drawing/2014/main" id="{62541853-82BB-1BCB-4CF3-7D53ED2979CF}"/>
                </a:ext>
              </a:extLst>
            </p:cNvPr>
            <p:cNvSpPr/>
            <p:nvPr/>
          </p:nvSpPr>
          <p:spPr>
            <a:xfrm>
              <a:off x="4877738" y="1545074"/>
              <a:ext cx="3212123" cy="1299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B876A7A-14B9-BE86-D313-CFCD0EDD514C}"/>
                </a:ext>
              </a:extLst>
            </p:cNvPr>
            <p:cNvGrpSpPr/>
            <p:nvPr/>
          </p:nvGrpSpPr>
          <p:grpSpPr>
            <a:xfrm>
              <a:off x="5118893" y="1979003"/>
              <a:ext cx="2687761" cy="814472"/>
              <a:chOff x="6579940" y="1703342"/>
              <a:chExt cx="2687761" cy="814472"/>
            </a:xfrm>
          </p:grpSpPr>
          <p:pic>
            <p:nvPicPr>
              <p:cNvPr id="12" name="Picture 11">
                <a:extLst>
                  <a:ext uri="{FF2B5EF4-FFF2-40B4-BE49-F238E27FC236}">
                    <a16:creationId xmlns:a16="http://schemas.microsoft.com/office/drawing/2014/main" id="{2757EE7E-9E78-E4BB-5881-3794EF035668}"/>
                  </a:ext>
                </a:extLst>
              </p:cNvPr>
              <p:cNvPicPr>
                <a:picLocks noChangeAspect="1"/>
              </p:cNvPicPr>
              <p:nvPr/>
            </p:nvPicPr>
            <p:blipFill>
              <a:blip r:embed="rId5"/>
              <a:stretch>
                <a:fillRect/>
              </a:stretch>
            </p:blipFill>
            <p:spPr>
              <a:xfrm>
                <a:off x="6579940" y="1768848"/>
                <a:ext cx="1343317" cy="748966"/>
              </a:xfrm>
              <a:prstGeom prst="rect">
                <a:avLst/>
              </a:prstGeom>
            </p:spPr>
          </p:pic>
          <p:pic>
            <p:nvPicPr>
              <p:cNvPr id="15" name="Picture 14">
                <a:extLst>
                  <a:ext uri="{FF2B5EF4-FFF2-40B4-BE49-F238E27FC236}">
                    <a16:creationId xmlns:a16="http://schemas.microsoft.com/office/drawing/2014/main" id="{71CD425E-C235-3064-C520-CDBCAD6BED8E}"/>
                  </a:ext>
                </a:extLst>
              </p:cNvPr>
              <p:cNvPicPr>
                <a:picLocks noChangeAspect="1"/>
              </p:cNvPicPr>
              <p:nvPr/>
            </p:nvPicPr>
            <p:blipFill>
              <a:blip r:embed="rId6"/>
              <a:stretch>
                <a:fillRect/>
              </a:stretch>
            </p:blipFill>
            <p:spPr>
              <a:xfrm>
                <a:off x="8195356" y="1703342"/>
                <a:ext cx="1072345" cy="810431"/>
              </a:xfrm>
              <a:prstGeom prst="rect">
                <a:avLst/>
              </a:prstGeom>
              <a:ln>
                <a:noFill/>
              </a:ln>
            </p:spPr>
          </p:pic>
        </p:grpSp>
        <p:sp>
          <p:nvSpPr>
            <p:cNvPr id="16" name="TextBox 15">
              <a:extLst>
                <a:ext uri="{FF2B5EF4-FFF2-40B4-BE49-F238E27FC236}">
                  <a16:creationId xmlns:a16="http://schemas.microsoft.com/office/drawing/2014/main" id="{B6F570B0-18BF-90B1-6B55-C6DD1F2DD2C3}"/>
                </a:ext>
              </a:extLst>
            </p:cNvPr>
            <p:cNvSpPr txBox="1"/>
            <p:nvPr/>
          </p:nvSpPr>
          <p:spPr>
            <a:xfrm>
              <a:off x="5306558" y="1596114"/>
              <a:ext cx="2354485" cy="400110"/>
            </a:xfrm>
            <a:prstGeom prst="rect">
              <a:avLst/>
            </a:prstGeom>
            <a:noFill/>
          </p:spPr>
          <p:txBody>
            <a:bodyPr wrap="square" rtlCol="0">
              <a:spAutoFit/>
            </a:bodyPr>
            <a:lstStyle/>
            <a:p>
              <a:pPr marL="0" lvl="1" algn="ctr"/>
              <a:r>
                <a:rPr lang="en-US" sz="2000" dirty="0">
                  <a:solidFill>
                    <a:schemeClr val="bg1"/>
                  </a:solidFill>
                </a:rPr>
                <a:t>Magnetic switches</a:t>
              </a:r>
            </a:p>
          </p:txBody>
        </p:sp>
      </p:grpSp>
    </p:spTree>
    <p:extLst>
      <p:ext uri="{BB962C8B-B14F-4D97-AF65-F5344CB8AC3E}">
        <p14:creationId xmlns:p14="http://schemas.microsoft.com/office/powerpoint/2010/main" val="217919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1095540" y="3531661"/>
            <a:ext cx="9531993" cy="2985433"/>
          </a:xfrm>
          <a:prstGeom prst="rect">
            <a:avLst/>
          </a:prstGeom>
          <a:noFill/>
        </p:spPr>
        <p:txBody>
          <a:bodyPr wrap="square" rtlCol="0">
            <a:spAutoFit/>
          </a:bodyPr>
          <a:lstStyle/>
          <a:p>
            <a:pPr marL="742950" lvl="1" indent="-285750">
              <a:buFont typeface="Arial" panose="020B0604020202020204" pitchFamily="34" charset="0"/>
              <a:buChar char="•"/>
            </a:pPr>
            <a:r>
              <a:rPr lang="en-US" sz="2400" b="1" dirty="0"/>
              <a:t>Magnetic “Reed” Switches</a:t>
            </a:r>
          </a:p>
          <a:p>
            <a:pPr marL="1200150" lvl="2" indent="-285750">
              <a:buFont typeface="Arial" panose="020B0604020202020204" pitchFamily="34" charset="0"/>
              <a:buChar char="•"/>
            </a:pPr>
            <a:r>
              <a:rPr lang="en-US" sz="2000" dirty="0"/>
              <a:t>This is an electro-mechanical switch</a:t>
            </a:r>
          </a:p>
          <a:p>
            <a:pPr marL="1200150" lvl="2" indent="-285750">
              <a:buFont typeface="Arial" panose="020B0604020202020204" pitchFamily="34" charset="0"/>
              <a:buChar char="•"/>
            </a:pPr>
            <a:r>
              <a:rPr lang="en-US" sz="2000" dirty="0"/>
              <a:t>Uses a pair of magnetizable, flexible, metal reeds whose end portions are separated by a small gap</a:t>
            </a:r>
          </a:p>
          <a:p>
            <a:pPr marL="1200150" lvl="2" indent="-285750">
              <a:buFont typeface="Arial" panose="020B0604020202020204" pitchFamily="34" charset="0"/>
              <a:buChar char="•"/>
            </a:pPr>
            <a:r>
              <a:rPr lang="en-US" sz="2000" dirty="0">
                <a:hlinkClick r:id="rId2"/>
              </a:rPr>
              <a:t>https://en.wikipedia.org/wiki/Reed_switch</a:t>
            </a:r>
            <a:endParaRPr lang="en-US" sz="2000" dirty="0"/>
          </a:p>
          <a:p>
            <a:pPr marL="742950" lvl="1" indent="-285750">
              <a:buFont typeface="Arial" panose="020B0604020202020204" pitchFamily="34" charset="0"/>
              <a:buChar char="•"/>
            </a:pPr>
            <a:r>
              <a:rPr lang="en-US" sz="2400" b="1" dirty="0"/>
              <a:t>Magnetic “Hall-Effect” Switches (Sensors)</a:t>
            </a:r>
          </a:p>
          <a:p>
            <a:pPr marL="1200150" lvl="2" indent="-285750">
              <a:buFont typeface="Arial" panose="020B0604020202020204" pitchFamily="34" charset="0"/>
              <a:buChar char="•"/>
            </a:pPr>
            <a:r>
              <a:rPr lang="en-US" sz="2000" dirty="0"/>
              <a:t>Requires power to work</a:t>
            </a:r>
          </a:p>
          <a:p>
            <a:pPr marL="1200150" lvl="2" indent="-285750">
              <a:buFont typeface="Arial" panose="020B0604020202020204" pitchFamily="34" charset="0"/>
              <a:buChar char="•"/>
            </a:pPr>
            <a:r>
              <a:rPr lang="en-US" sz="2000" dirty="0"/>
              <a:t>Less prone to mechanical failure due to no wear on physical parts</a:t>
            </a:r>
          </a:p>
          <a:p>
            <a:pPr marL="1200150" lvl="2" indent="-285750">
              <a:buFont typeface="Arial" panose="020B0604020202020204" pitchFamily="34" charset="0"/>
              <a:buChar char="•"/>
            </a:pPr>
            <a:r>
              <a:rPr lang="en-US" sz="2000" dirty="0">
                <a:hlinkClick r:id="rId3"/>
              </a:rPr>
              <a:t>https://en.wikipedia.org/wiki/Hall_effect_sensor </a:t>
            </a:r>
            <a:endParaRPr lang="en-US" sz="2000" dirty="0"/>
          </a:p>
        </p:txBody>
      </p:sp>
      <p:sp>
        <p:nvSpPr>
          <p:cNvPr id="14" name="TextBox 13">
            <a:extLst>
              <a:ext uri="{FF2B5EF4-FFF2-40B4-BE49-F238E27FC236}">
                <a16:creationId xmlns:a16="http://schemas.microsoft.com/office/drawing/2014/main" id="{B7EF6E29-2C97-53A4-FA6D-7E3EC68F7DD4}"/>
              </a:ext>
            </a:extLst>
          </p:cNvPr>
          <p:cNvSpPr txBox="1"/>
          <p:nvPr/>
        </p:nvSpPr>
        <p:spPr>
          <a:xfrm>
            <a:off x="718913" y="70181"/>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Landing Gear Warning System Hardware</a:t>
            </a:r>
          </a:p>
        </p:txBody>
      </p:sp>
      <p:grpSp>
        <p:nvGrpSpPr>
          <p:cNvPr id="11" name="Group 10">
            <a:extLst>
              <a:ext uri="{FF2B5EF4-FFF2-40B4-BE49-F238E27FC236}">
                <a16:creationId xmlns:a16="http://schemas.microsoft.com/office/drawing/2014/main" id="{C2ADC31C-CC36-77C2-2991-BBDB2FBBAB10}"/>
              </a:ext>
            </a:extLst>
          </p:cNvPr>
          <p:cNvGrpSpPr/>
          <p:nvPr/>
        </p:nvGrpSpPr>
        <p:grpSpPr>
          <a:xfrm>
            <a:off x="2173954" y="1636942"/>
            <a:ext cx="2949029" cy="1771609"/>
            <a:chOff x="2173954" y="1733654"/>
            <a:chExt cx="2949029" cy="1771609"/>
          </a:xfrm>
        </p:grpSpPr>
        <p:sp>
          <p:nvSpPr>
            <p:cNvPr id="6" name="Rectangle 5">
              <a:extLst>
                <a:ext uri="{FF2B5EF4-FFF2-40B4-BE49-F238E27FC236}">
                  <a16:creationId xmlns:a16="http://schemas.microsoft.com/office/drawing/2014/main" id="{6436FCE9-034F-42B4-82E7-88598E81E300}"/>
                </a:ext>
              </a:extLst>
            </p:cNvPr>
            <p:cNvSpPr/>
            <p:nvPr/>
          </p:nvSpPr>
          <p:spPr>
            <a:xfrm>
              <a:off x="2392446" y="1733654"/>
              <a:ext cx="2472632" cy="17716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953D72-75FF-C619-4929-238F28C9563D}"/>
                </a:ext>
              </a:extLst>
            </p:cNvPr>
            <p:cNvSpPr txBox="1"/>
            <p:nvPr/>
          </p:nvSpPr>
          <p:spPr>
            <a:xfrm>
              <a:off x="2173954" y="1785987"/>
              <a:ext cx="2949029" cy="369332"/>
            </a:xfrm>
            <a:prstGeom prst="rect">
              <a:avLst/>
            </a:prstGeom>
            <a:noFill/>
          </p:spPr>
          <p:txBody>
            <a:bodyPr wrap="square" rtlCol="0">
              <a:spAutoFit/>
            </a:bodyPr>
            <a:lstStyle/>
            <a:p>
              <a:pPr algn="ctr"/>
              <a:r>
                <a:rPr lang="en-US" b="1" dirty="0"/>
                <a:t>Magnetic “Reed”</a:t>
              </a:r>
            </a:p>
          </p:txBody>
        </p:sp>
        <p:pic>
          <p:nvPicPr>
            <p:cNvPr id="12" name="Picture 11">
              <a:extLst>
                <a:ext uri="{FF2B5EF4-FFF2-40B4-BE49-F238E27FC236}">
                  <a16:creationId xmlns:a16="http://schemas.microsoft.com/office/drawing/2014/main" id="{2757EE7E-9E78-E4BB-5881-3794EF035668}"/>
                </a:ext>
              </a:extLst>
            </p:cNvPr>
            <p:cNvPicPr>
              <a:picLocks noChangeAspect="1"/>
            </p:cNvPicPr>
            <p:nvPr/>
          </p:nvPicPr>
          <p:blipFill>
            <a:blip r:embed="rId4"/>
            <a:stretch>
              <a:fillRect/>
            </a:stretch>
          </p:blipFill>
          <p:spPr>
            <a:xfrm>
              <a:off x="2630489" y="2184687"/>
              <a:ext cx="2058602" cy="1147773"/>
            </a:xfrm>
            <a:prstGeom prst="rect">
              <a:avLst/>
            </a:prstGeom>
            <a:ln>
              <a:solidFill>
                <a:schemeClr val="tx1"/>
              </a:solidFill>
            </a:ln>
          </p:spPr>
        </p:pic>
      </p:grpSp>
      <p:grpSp>
        <p:nvGrpSpPr>
          <p:cNvPr id="9" name="Group 8">
            <a:extLst>
              <a:ext uri="{FF2B5EF4-FFF2-40B4-BE49-F238E27FC236}">
                <a16:creationId xmlns:a16="http://schemas.microsoft.com/office/drawing/2014/main" id="{4B1DFD99-87B7-5656-CC24-30FE39792626}"/>
              </a:ext>
            </a:extLst>
          </p:cNvPr>
          <p:cNvGrpSpPr/>
          <p:nvPr/>
        </p:nvGrpSpPr>
        <p:grpSpPr>
          <a:xfrm>
            <a:off x="6336265" y="1636941"/>
            <a:ext cx="2725873" cy="1771609"/>
            <a:chOff x="6336265" y="1733653"/>
            <a:chExt cx="2725873" cy="1771609"/>
          </a:xfrm>
        </p:grpSpPr>
        <p:sp>
          <p:nvSpPr>
            <p:cNvPr id="7" name="Rectangle 6">
              <a:extLst>
                <a:ext uri="{FF2B5EF4-FFF2-40B4-BE49-F238E27FC236}">
                  <a16:creationId xmlns:a16="http://schemas.microsoft.com/office/drawing/2014/main" id="{97624F98-42E5-C602-007A-6D8334F89947}"/>
                </a:ext>
              </a:extLst>
            </p:cNvPr>
            <p:cNvSpPr/>
            <p:nvPr/>
          </p:nvSpPr>
          <p:spPr>
            <a:xfrm>
              <a:off x="6383018" y="1733653"/>
              <a:ext cx="2679120" cy="17716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1CD425E-C235-3064-C520-CDBCAD6BED8E}"/>
                </a:ext>
              </a:extLst>
            </p:cNvPr>
            <p:cNvPicPr>
              <a:picLocks noChangeAspect="1"/>
            </p:cNvPicPr>
            <p:nvPr/>
          </p:nvPicPr>
          <p:blipFill>
            <a:blip r:embed="rId5"/>
            <a:stretch>
              <a:fillRect/>
            </a:stretch>
          </p:blipFill>
          <p:spPr>
            <a:xfrm>
              <a:off x="6963507" y="2206374"/>
              <a:ext cx="1559858" cy="1178872"/>
            </a:xfrm>
            <a:prstGeom prst="rect">
              <a:avLst/>
            </a:prstGeom>
            <a:ln>
              <a:solidFill>
                <a:schemeClr val="tx1"/>
              </a:solidFill>
            </a:ln>
          </p:spPr>
        </p:pic>
        <p:sp>
          <p:nvSpPr>
            <p:cNvPr id="16" name="TextBox 15">
              <a:extLst>
                <a:ext uri="{FF2B5EF4-FFF2-40B4-BE49-F238E27FC236}">
                  <a16:creationId xmlns:a16="http://schemas.microsoft.com/office/drawing/2014/main" id="{1467AB7E-66CF-0CDF-C8AA-54F6D3962570}"/>
                </a:ext>
              </a:extLst>
            </p:cNvPr>
            <p:cNvSpPr txBox="1"/>
            <p:nvPr/>
          </p:nvSpPr>
          <p:spPr>
            <a:xfrm>
              <a:off x="6336265" y="1785987"/>
              <a:ext cx="2725873" cy="400110"/>
            </a:xfrm>
            <a:prstGeom prst="rect">
              <a:avLst/>
            </a:prstGeom>
            <a:noFill/>
          </p:spPr>
          <p:txBody>
            <a:bodyPr wrap="square" rtlCol="0">
              <a:spAutoFit/>
            </a:bodyPr>
            <a:lstStyle/>
            <a:p>
              <a:pPr algn="ctr"/>
              <a:r>
                <a:rPr lang="en-US" sz="2000" b="1" dirty="0"/>
                <a:t>Magnetic “Hall-Effect”</a:t>
              </a:r>
            </a:p>
          </p:txBody>
        </p:sp>
      </p:grpSp>
      <p:sp>
        <p:nvSpPr>
          <p:cNvPr id="5" name="TextBox 4">
            <a:extLst>
              <a:ext uri="{FF2B5EF4-FFF2-40B4-BE49-F238E27FC236}">
                <a16:creationId xmlns:a16="http://schemas.microsoft.com/office/drawing/2014/main" id="{31E58515-3C3F-7D47-9DE1-2226D1E18202}"/>
              </a:ext>
            </a:extLst>
          </p:cNvPr>
          <p:cNvSpPr txBox="1"/>
          <p:nvPr/>
        </p:nvSpPr>
        <p:spPr>
          <a:xfrm>
            <a:off x="820614" y="919833"/>
            <a:ext cx="10081847" cy="646331"/>
          </a:xfrm>
          <a:prstGeom prst="rect">
            <a:avLst/>
          </a:prstGeom>
          <a:solidFill>
            <a:schemeClr val="bg1"/>
          </a:solidFill>
        </p:spPr>
        <p:txBody>
          <a:bodyPr wrap="square">
            <a:spAutoFit/>
          </a:bodyPr>
          <a:lstStyle/>
          <a:p>
            <a:pPr algn="ctr"/>
            <a:r>
              <a:rPr lang="en-US" sz="3600" b="1" u="sng" dirty="0"/>
              <a:t>There are Two General Types of Magnetic Switches</a:t>
            </a:r>
          </a:p>
        </p:txBody>
      </p:sp>
    </p:spTree>
    <p:extLst>
      <p:ext uri="{BB962C8B-B14F-4D97-AF65-F5344CB8AC3E}">
        <p14:creationId xmlns:p14="http://schemas.microsoft.com/office/powerpoint/2010/main" val="3086304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362953" y="1061779"/>
            <a:ext cx="11466094" cy="584775"/>
          </a:xfrm>
          <a:prstGeom prst="rect">
            <a:avLst/>
          </a:prstGeom>
          <a:noFill/>
        </p:spPr>
        <p:txBody>
          <a:bodyPr wrap="square" rtlCol="0">
            <a:spAutoFit/>
          </a:bodyPr>
          <a:lstStyle/>
          <a:p>
            <a:pPr algn="ctr"/>
            <a:r>
              <a:rPr lang="en-US" sz="3200" b="1" u="sng" dirty="0"/>
              <a:t>Examples of Various Common Magnetic (Reed) Switches</a:t>
            </a:r>
          </a:p>
        </p:txBody>
      </p:sp>
      <p:pic>
        <p:nvPicPr>
          <p:cNvPr id="12" name="Picture 11">
            <a:extLst>
              <a:ext uri="{FF2B5EF4-FFF2-40B4-BE49-F238E27FC236}">
                <a16:creationId xmlns:a16="http://schemas.microsoft.com/office/drawing/2014/main" id="{104ED3FF-0F66-6A8C-B57E-101F4BE1C2B3}"/>
              </a:ext>
            </a:extLst>
          </p:cNvPr>
          <p:cNvPicPr>
            <a:picLocks noChangeAspect="1"/>
          </p:cNvPicPr>
          <p:nvPr/>
        </p:nvPicPr>
        <p:blipFill>
          <a:blip r:embed="rId2"/>
          <a:stretch>
            <a:fillRect/>
          </a:stretch>
        </p:blipFill>
        <p:spPr>
          <a:xfrm>
            <a:off x="718912" y="1882636"/>
            <a:ext cx="3067641" cy="1805449"/>
          </a:xfrm>
          <a:prstGeom prst="rect">
            <a:avLst/>
          </a:prstGeom>
          <a:ln>
            <a:solidFill>
              <a:schemeClr val="tx1"/>
            </a:solidFill>
          </a:ln>
        </p:spPr>
      </p:pic>
      <p:sp>
        <p:nvSpPr>
          <p:cNvPr id="19" name="TextBox 18">
            <a:extLst>
              <a:ext uri="{FF2B5EF4-FFF2-40B4-BE49-F238E27FC236}">
                <a16:creationId xmlns:a16="http://schemas.microsoft.com/office/drawing/2014/main" id="{4590360D-F65C-676F-1CCD-A272C87C5571}"/>
              </a:ext>
            </a:extLst>
          </p:cNvPr>
          <p:cNvSpPr txBox="1"/>
          <p:nvPr/>
        </p:nvSpPr>
        <p:spPr>
          <a:xfrm>
            <a:off x="718913" y="216049"/>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Landing Gear Warning System Hardware</a:t>
            </a:r>
          </a:p>
        </p:txBody>
      </p:sp>
      <p:pic>
        <p:nvPicPr>
          <p:cNvPr id="3" name="Picture 2">
            <a:extLst>
              <a:ext uri="{FF2B5EF4-FFF2-40B4-BE49-F238E27FC236}">
                <a16:creationId xmlns:a16="http://schemas.microsoft.com/office/drawing/2014/main" id="{5EB71BFF-94B7-CF26-A2E9-7A1403276797}"/>
              </a:ext>
            </a:extLst>
          </p:cNvPr>
          <p:cNvPicPr>
            <a:picLocks noChangeAspect="1"/>
          </p:cNvPicPr>
          <p:nvPr/>
        </p:nvPicPr>
        <p:blipFill>
          <a:blip r:embed="rId3"/>
          <a:stretch>
            <a:fillRect/>
          </a:stretch>
        </p:blipFill>
        <p:spPr>
          <a:xfrm>
            <a:off x="4688876" y="1867040"/>
            <a:ext cx="2057400" cy="1790700"/>
          </a:xfrm>
          <a:prstGeom prst="rect">
            <a:avLst/>
          </a:prstGeom>
          <a:ln>
            <a:solidFill>
              <a:schemeClr val="tx1"/>
            </a:solidFill>
          </a:ln>
        </p:spPr>
      </p:pic>
      <p:pic>
        <p:nvPicPr>
          <p:cNvPr id="6" name="Picture 5">
            <a:extLst>
              <a:ext uri="{FF2B5EF4-FFF2-40B4-BE49-F238E27FC236}">
                <a16:creationId xmlns:a16="http://schemas.microsoft.com/office/drawing/2014/main" id="{14A97522-FE83-5C2E-FEC1-501F994AD5CC}"/>
              </a:ext>
            </a:extLst>
          </p:cNvPr>
          <p:cNvPicPr>
            <a:picLocks noChangeAspect="1"/>
          </p:cNvPicPr>
          <p:nvPr/>
        </p:nvPicPr>
        <p:blipFill>
          <a:blip r:embed="rId4"/>
          <a:stretch>
            <a:fillRect/>
          </a:stretch>
        </p:blipFill>
        <p:spPr>
          <a:xfrm>
            <a:off x="7695492" y="1871803"/>
            <a:ext cx="2686050" cy="1781175"/>
          </a:xfrm>
          <a:prstGeom prst="rect">
            <a:avLst/>
          </a:prstGeom>
          <a:ln>
            <a:solidFill>
              <a:schemeClr val="tx1"/>
            </a:solidFill>
          </a:ln>
        </p:spPr>
      </p:pic>
      <p:pic>
        <p:nvPicPr>
          <p:cNvPr id="9" name="Picture 8">
            <a:extLst>
              <a:ext uri="{FF2B5EF4-FFF2-40B4-BE49-F238E27FC236}">
                <a16:creationId xmlns:a16="http://schemas.microsoft.com/office/drawing/2014/main" id="{30CD1656-AD30-0D28-BDC0-83EFCE4D9929}"/>
              </a:ext>
            </a:extLst>
          </p:cNvPr>
          <p:cNvPicPr>
            <a:picLocks noChangeAspect="1"/>
          </p:cNvPicPr>
          <p:nvPr/>
        </p:nvPicPr>
        <p:blipFill>
          <a:blip r:embed="rId5"/>
          <a:stretch>
            <a:fillRect/>
          </a:stretch>
        </p:blipFill>
        <p:spPr>
          <a:xfrm>
            <a:off x="718913" y="3987773"/>
            <a:ext cx="3067640" cy="1777714"/>
          </a:xfrm>
          <a:prstGeom prst="rect">
            <a:avLst/>
          </a:prstGeom>
          <a:ln>
            <a:solidFill>
              <a:schemeClr val="tx1"/>
            </a:solidFill>
          </a:ln>
        </p:spPr>
      </p:pic>
      <p:sp>
        <p:nvSpPr>
          <p:cNvPr id="17" name="TextBox 16">
            <a:extLst>
              <a:ext uri="{FF2B5EF4-FFF2-40B4-BE49-F238E27FC236}">
                <a16:creationId xmlns:a16="http://schemas.microsoft.com/office/drawing/2014/main" id="{92A36E28-17D6-CE51-2492-06869B5290AB}"/>
              </a:ext>
            </a:extLst>
          </p:cNvPr>
          <p:cNvSpPr txBox="1"/>
          <p:nvPr/>
        </p:nvSpPr>
        <p:spPr>
          <a:xfrm>
            <a:off x="2845056" y="6085573"/>
            <a:ext cx="6098582" cy="369332"/>
          </a:xfrm>
          <a:prstGeom prst="rect">
            <a:avLst/>
          </a:prstGeom>
          <a:solidFill>
            <a:srgbClr val="FFFF00"/>
          </a:solidFill>
          <a:ln>
            <a:solidFill>
              <a:schemeClr val="tx1"/>
            </a:solidFill>
          </a:ln>
        </p:spPr>
        <p:txBody>
          <a:bodyPr wrap="square">
            <a:spAutoFit/>
          </a:bodyPr>
          <a:lstStyle/>
          <a:p>
            <a:pPr algn="ctr"/>
            <a:r>
              <a:rPr lang="en-US" dirty="0"/>
              <a:t>See </a:t>
            </a:r>
            <a:r>
              <a:rPr lang="en-US" dirty="0">
                <a:hlinkClick r:id="rId6"/>
              </a:rPr>
              <a:t>https://en.wikipedia.org/wiki/Reed_switch</a:t>
            </a:r>
            <a:endParaRPr lang="en-US" dirty="0"/>
          </a:p>
        </p:txBody>
      </p:sp>
      <p:pic>
        <p:nvPicPr>
          <p:cNvPr id="18" name="Picture 17">
            <a:extLst>
              <a:ext uri="{FF2B5EF4-FFF2-40B4-BE49-F238E27FC236}">
                <a16:creationId xmlns:a16="http://schemas.microsoft.com/office/drawing/2014/main" id="{89FC7340-3745-7916-4549-BD20D15E0E8D}"/>
              </a:ext>
            </a:extLst>
          </p:cNvPr>
          <p:cNvPicPr>
            <a:picLocks noChangeAspect="1"/>
          </p:cNvPicPr>
          <p:nvPr/>
        </p:nvPicPr>
        <p:blipFill>
          <a:blip r:embed="rId7"/>
          <a:stretch>
            <a:fillRect/>
          </a:stretch>
        </p:blipFill>
        <p:spPr>
          <a:xfrm rot="16200000">
            <a:off x="8062262" y="3543805"/>
            <a:ext cx="1952510" cy="2686049"/>
          </a:xfrm>
          <a:prstGeom prst="rect">
            <a:avLst/>
          </a:prstGeom>
          <a:ln>
            <a:solidFill>
              <a:schemeClr val="tx1"/>
            </a:solidFill>
          </a:ln>
        </p:spPr>
      </p:pic>
      <p:grpSp>
        <p:nvGrpSpPr>
          <p:cNvPr id="5" name="Group 4">
            <a:extLst>
              <a:ext uri="{FF2B5EF4-FFF2-40B4-BE49-F238E27FC236}">
                <a16:creationId xmlns:a16="http://schemas.microsoft.com/office/drawing/2014/main" id="{6CE13F73-3D87-59FE-0216-C9CC41C01AD6}"/>
              </a:ext>
            </a:extLst>
          </p:cNvPr>
          <p:cNvGrpSpPr/>
          <p:nvPr/>
        </p:nvGrpSpPr>
        <p:grpSpPr>
          <a:xfrm>
            <a:off x="8943638" y="7026453"/>
            <a:ext cx="3300457" cy="1047473"/>
            <a:chOff x="4109689" y="4477924"/>
            <a:chExt cx="3300457" cy="1047473"/>
          </a:xfrm>
        </p:grpSpPr>
        <p:pic>
          <p:nvPicPr>
            <p:cNvPr id="14" name="Picture 13">
              <a:extLst>
                <a:ext uri="{FF2B5EF4-FFF2-40B4-BE49-F238E27FC236}">
                  <a16:creationId xmlns:a16="http://schemas.microsoft.com/office/drawing/2014/main" id="{338C9025-48A9-826A-8FA8-98BD668FCC69}"/>
                </a:ext>
              </a:extLst>
            </p:cNvPr>
            <p:cNvPicPr>
              <a:picLocks noChangeAspect="1"/>
            </p:cNvPicPr>
            <p:nvPr/>
          </p:nvPicPr>
          <p:blipFill>
            <a:blip r:embed="rId8"/>
            <a:stretch>
              <a:fillRect/>
            </a:stretch>
          </p:blipFill>
          <p:spPr>
            <a:xfrm>
              <a:off x="4354698" y="4477924"/>
              <a:ext cx="2810440" cy="678141"/>
            </a:xfrm>
            <a:prstGeom prst="rect">
              <a:avLst/>
            </a:prstGeom>
            <a:ln>
              <a:solidFill>
                <a:schemeClr val="tx1"/>
              </a:solidFill>
            </a:ln>
          </p:spPr>
        </p:pic>
        <p:sp>
          <p:nvSpPr>
            <p:cNvPr id="2" name="TextBox 1">
              <a:extLst>
                <a:ext uri="{FF2B5EF4-FFF2-40B4-BE49-F238E27FC236}">
                  <a16:creationId xmlns:a16="http://schemas.microsoft.com/office/drawing/2014/main" id="{497FC811-3B8E-7D53-1A16-74E30CF31205}"/>
                </a:ext>
              </a:extLst>
            </p:cNvPr>
            <p:cNvSpPr txBox="1"/>
            <p:nvPr/>
          </p:nvSpPr>
          <p:spPr>
            <a:xfrm>
              <a:off x="4109689" y="5156065"/>
              <a:ext cx="3300457" cy="369332"/>
            </a:xfrm>
            <a:prstGeom prst="rect">
              <a:avLst/>
            </a:prstGeom>
            <a:noFill/>
          </p:spPr>
          <p:txBody>
            <a:bodyPr wrap="square">
              <a:spAutoFit/>
            </a:bodyPr>
            <a:lstStyle/>
            <a:p>
              <a:pPr algn="ctr"/>
              <a:r>
                <a:rPr lang="en-US" dirty="0"/>
                <a:t>Most Basic Type (Glass Enclosed)</a:t>
              </a:r>
            </a:p>
          </p:txBody>
        </p:sp>
      </p:grpSp>
      <p:graphicFrame>
        <p:nvGraphicFramePr>
          <p:cNvPr id="7" name="Object 6">
            <a:extLst>
              <a:ext uri="{FF2B5EF4-FFF2-40B4-BE49-F238E27FC236}">
                <a16:creationId xmlns:a16="http://schemas.microsoft.com/office/drawing/2014/main" id="{4BDC249B-93C4-EB22-2A48-86CD101276A9}"/>
              </a:ext>
            </a:extLst>
          </p:cNvPr>
          <p:cNvGraphicFramePr>
            <a:graphicFrameLocks noChangeAspect="1"/>
          </p:cNvGraphicFramePr>
          <p:nvPr>
            <p:extLst>
              <p:ext uri="{D42A27DB-BD31-4B8C-83A1-F6EECF244321}">
                <p14:modId xmlns:p14="http://schemas.microsoft.com/office/powerpoint/2010/main" val="83212266"/>
              </p:ext>
            </p:extLst>
          </p:nvPr>
        </p:nvGraphicFramePr>
        <p:xfrm>
          <a:off x="4402203" y="4095580"/>
          <a:ext cx="2984287" cy="1562100"/>
        </p:xfrm>
        <a:graphic>
          <a:graphicData uri="http://schemas.openxmlformats.org/presentationml/2006/ole">
            <mc:AlternateContent xmlns:mc="http://schemas.openxmlformats.org/markup-compatibility/2006">
              <mc:Choice xmlns:v="urn:schemas-microsoft-com:vml" Requires="v">
                <p:oleObj r:id="rId9" imgW="9244440" imgH="4838040" progId="">
                  <p:embed/>
                </p:oleObj>
              </mc:Choice>
              <mc:Fallback>
                <p:oleObj r:id="rId9" imgW="9244440" imgH="4838040" progId="">
                  <p:embed/>
                  <p:pic>
                    <p:nvPicPr>
                      <p:cNvPr id="7" name="Object 6">
                        <a:extLst>
                          <a:ext uri="{FF2B5EF4-FFF2-40B4-BE49-F238E27FC236}">
                            <a16:creationId xmlns:a16="http://schemas.microsoft.com/office/drawing/2014/main" id="{4BDC249B-93C4-EB22-2A48-86CD101276A9}"/>
                          </a:ext>
                        </a:extLst>
                      </p:cNvPr>
                      <p:cNvPicPr/>
                      <p:nvPr/>
                    </p:nvPicPr>
                    <p:blipFill>
                      <a:blip r:embed="rId10"/>
                      <a:stretch>
                        <a:fillRect/>
                      </a:stretch>
                    </p:blipFill>
                    <p:spPr>
                      <a:xfrm>
                        <a:off x="4402203" y="4095580"/>
                        <a:ext cx="2984287" cy="15621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76888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12158959" y="1936283"/>
            <a:ext cx="11466512" cy="2985433"/>
          </a:xfrm>
          <a:prstGeom prst="rect">
            <a:avLst/>
          </a:prstGeom>
          <a:noFill/>
        </p:spPr>
        <p:txBody>
          <a:bodyPr wrap="square" rtlCol="0">
            <a:spAutoFit/>
          </a:bodyPr>
          <a:lstStyle/>
          <a:p>
            <a:pPr algn="ctr"/>
            <a:r>
              <a:rPr lang="en-US" sz="3200" b="1" u="sng" dirty="0"/>
              <a:t>Another Type of Magnetic Switch</a:t>
            </a:r>
          </a:p>
          <a:p>
            <a:pPr marL="742950" lvl="1" indent="-285750">
              <a:buFont typeface="Arial" panose="020B0604020202020204" pitchFamily="34" charset="0"/>
              <a:buChar char="•"/>
            </a:pPr>
            <a:endParaRPr lang="en-US" sz="1200" dirty="0"/>
          </a:p>
          <a:p>
            <a:pPr marL="742950" lvl="1" indent="-285750">
              <a:buFont typeface="Arial" panose="020B0604020202020204" pitchFamily="34" charset="0"/>
              <a:buChar char="•"/>
            </a:pPr>
            <a:r>
              <a:rPr lang="en-US" sz="2400" dirty="0"/>
              <a:t>Another type of magnetic switch is known as a “Hall Effect Sensor”.</a:t>
            </a:r>
          </a:p>
          <a:p>
            <a:pPr marL="742950" lvl="1" indent="-285750">
              <a:buFont typeface="Arial" panose="020B0604020202020204" pitchFamily="34" charset="0"/>
              <a:buChar char="•"/>
            </a:pPr>
            <a:r>
              <a:rPr lang="en-US" sz="2400" dirty="0"/>
              <a:t>It works similar to the previously mentioned “Reed” switch by being activated by a nearby magnet.  An advantage is that the the hall effect sensor has no moving parts.</a:t>
            </a:r>
          </a:p>
          <a:p>
            <a:pPr marL="742950" lvl="1" indent="-285750">
              <a:buFont typeface="Arial" panose="020B0604020202020204" pitchFamily="34" charset="0"/>
              <a:buChar char="•"/>
            </a:pPr>
            <a:r>
              <a:rPr lang="en-US" sz="2400" dirty="0"/>
              <a:t>Mounting of this sensor may be different than the “Reed” types.  </a:t>
            </a:r>
          </a:p>
          <a:p>
            <a:pPr marL="742950" lvl="1" indent="-285750">
              <a:buFont typeface="Arial" panose="020B0604020202020204" pitchFamily="34" charset="0"/>
              <a:buChar char="•"/>
            </a:pPr>
            <a:r>
              <a:rPr lang="en-US" sz="2400" dirty="0"/>
              <a:t>Wiring of this sensor will be different as shown in the sample diagram.</a:t>
            </a:r>
          </a:p>
          <a:p>
            <a:pPr marL="742950" lvl="1" indent="-285750">
              <a:buFont typeface="Arial" panose="020B0604020202020204" pitchFamily="34" charset="0"/>
              <a:buChar char="•"/>
            </a:pPr>
            <a:r>
              <a:rPr lang="en-US" sz="2400" dirty="0"/>
              <a:t>See https://en.wikipedia.org/wiki/Hall_effect_sensor for details.</a:t>
            </a:r>
          </a:p>
        </p:txBody>
      </p:sp>
      <p:sp>
        <p:nvSpPr>
          <p:cNvPr id="5" name="TextBox 4">
            <a:extLst>
              <a:ext uri="{FF2B5EF4-FFF2-40B4-BE49-F238E27FC236}">
                <a16:creationId xmlns:a16="http://schemas.microsoft.com/office/drawing/2014/main" id="{FE30FFCE-73FE-CF21-C30C-7CF921E32C7F}"/>
              </a:ext>
            </a:extLst>
          </p:cNvPr>
          <p:cNvSpPr txBox="1"/>
          <p:nvPr/>
        </p:nvSpPr>
        <p:spPr>
          <a:xfrm>
            <a:off x="930174" y="234377"/>
            <a:ext cx="10331652"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Landing Gear Warning System Hardware</a:t>
            </a:r>
          </a:p>
        </p:txBody>
      </p:sp>
      <p:pic>
        <p:nvPicPr>
          <p:cNvPr id="7" name="Picture 6">
            <a:extLst>
              <a:ext uri="{FF2B5EF4-FFF2-40B4-BE49-F238E27FC236}">
                <a16:creationId xmlns:a16="http://schemas.microsoft.com/office/drawing/2014/main" id="{49637F98-C75A-D4A4-2856-3B670A5DCBFC}"/>
              </a:ext>
            </a:extLst>
          </p:cNvPr>
          <p:cNvPicPr>
            <a:picLocks noChangeAspect="1"/>
          </p:cNvPicPr>
          <p:nvPr/>
        </p:nvPicPr>
        <p:blipFill>
          <a:blip r:embed="rId2"/>
          <a:stretch>
            <a:fillRect/>
          </a:stretch>
        </p:blipFill>
        <p:spPr>
          <a:xfrm>
            <a:off x="1714955" y="1888001"/>
            <a:ext cx="2403580" cy="1816519"/>
          </a:xfrm>
          <a:prstGeom prst="rect">
            <a:avLst/>
          </a:prstGeom>
          <a:ln>
            <a:solidFill>
              <a:schemeClr val="tx1"/>
            </a:solidFill>
          </a:ln>
        </p:spPr>
      </p:pic>
      <p:grpSp>
        <p:nvGrpSpPr>
          <p:cNvPr id="16" name="Group 15">
            <a:extLst>
              <a:ext uri="{FF2B5EF4-FFF2-40B4-BE49-F238E27FC236}">
                <a16:creationId xmlns:a16="http://schemas.microsoft.com/office/drawing/2014/main" id="{CA894A7E-3A3B-C2E9-9EBC-E833444BFEDC}"/>
              </a:ext>
            </a:extLst>
          </p:cNvPr>
          <p:cNvGrpSpPr/>
          <p:nvPr/>
        </p:nvGrpSpPr>
        <p:grpSpPr>
          <a:xfrm>
            <a:off x="6991970" y="2411401"/>
            <a:ext cx="3599498" cy="2631199"/>
            <a:chOff x="7967499" y="3696616"/>
            <a:chExt cx="4036260" cy="3003149"/>
          </a:xfrm>
        </p:grpSpPr>
        <p:pic>
          <p:nvPicPr>
            <p:cNvPr id="9" name="Picture 8">
              <a:extLst>
                <a:ext uri="{FF2B5EF4-FFF2-40B4-BE49-F238E27FC236}">
                  <a16:creationId xmlns:a16="http://schemas.microsoft.com/office/drawing/2014/main" id="{35CA578D-C50F-833D-A4E0-76EF6933FA97}"/>
                </a:ext>
              </a:extLst>
            </p:cNvPr>
            <p:cNvPicPr>
              <a:picLocks noChangeAspect="1"/>
            </p:cNvPicPr>
            <p:nvPr/>
          </p:nvPicPr>
          <p:blipFill>
            <a:blip r:embed="rId3"/>
            <a:stretch>
              <a:fillRect/>
            </a:stretch>
          </p:blipFill>
          <p:spPr>
            <a:xfrm>
              <a:off x="7967499" y="3696616"/>
              <a:ext cx="4036260" cy="3003149"/>
            </a:xfrm>
            <a:prstGeom prst="rect">
              <a:avLst/>
            </a:prstGeom>
            <a:ln>
              <a:solidFill>
                <a:schemeClr val="tx1"/>
              </a:solidFill>
            </a:ln>
          </p:spPr>
        </p:pic>
        <p:sp>
          <p:nvSpPr>
            <p:cNvPr id="11" name="TextBox 10">
              <a:extLst>
                <a:ext uri="{FF2B5EF4-FFF2-40B4-BE49-F238E27FC236}">
                  <a16:creationId xmlns:a16="http://schemas.microsoft.com/office/drawing/2014/main" id="{459EC5B2-5FF6-940F-D111-0274092A97B2}"/>
                </a:ext>
              </a:extLst>
            </p:cNvPr>
            <p:cNvSpPr txBox="1"/>
            <p:nvPr/>
          </p:nvSpPr>
          <p:spPr>
            <a:xfrm>
              <a:off x="9852847" y="3801439"/>
              <a:ext cx="1530997" cy="369332"/>
            </a:xfrm>
            <a:prstGeom prst="rect">
              <a:avLst/>
            </a:prstGeom>
            <a:noFill/>
          </p:spPr>
          <p:txBody>
            <a:bodyPr wrap="none" rtlCol="0">
              <a:spAutoFit/>
            </a:bodyPr>
            <a:lstStyle/>
            <a:p>
              <a:pPr algn="ctr"/>
              <a:r>
                <a:rPr lang="en-US" dirty="0"/>
                <a:t>Sample Circuit</a:t>
              </a:r>
            </a:p>
          </p:txBody>
        </p:sp>
      </p:grpSp>
      <p:pic>
        <p:nvPicPr>
          <p:cNvPr id="13" name="Picture 12">
            <a:extLst>
              <a:ext uri="{FF2B5EF4-FFF2-40B4-BE49-F238E27FC236}">
                <a16:creationId xmlns:a16="http://schemas.microsoft.com/office/drawing/2014/main" id="{A81746DC-FD38-3066-552C-504AF9FAEE2C}"/>
              </a:ext>
            </a:extLst>
          </p:cNvPr>
          <p:cNvPicPr>
            <a:picLocks noChangeAspect="1"/>
          </p:cNvPicPr>
          <p:nvPr/>
        </p:nvPicPr>
        <p:blipFill>
          <a:blip r:embed="rId4"/>
          <a:stretch>
            <a:fillRect/>
          </a:stretch>
        </p:blipFill>
        <p:spPr>
          <a:xfrm>
            <a:off x="4694201" y="1888001"/>
            <a:ext cx="1335330" cy="2001330"/>
          </a:xfrm>
          <a:prstGeom prst="rect">
            <a:avLst/>
          </a:prstGeom>
          <a:ln>
            <a:solidFill>
              <a:schemeClr val="tx1"/>
            </a:solidFill>
          </a:ln>
        </p:spPr>
      </p:pic>
      <p:pic>
        <p:nvPicPr>
          <p:cNvPr id="15" name="Picture 14" descr="A close-up of a syringe&#10;&#10;Description automatically generated with medium confidence">
            <a:extLst>
              <a:ext uri="{FF2B5EF4-FFF2-40B4-BE49-F238E27FC236}">
                <a16:creationId xmlns:a16="http://schemas.microsoft.com/office/drawing/2014/main" id="{F0E59B0F-EC77-B0C3-E8D7-D56898254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955" y="3945967"/>
            <a:ext cx="2403580" cy="2193267"/>
          </a:xfrm>
          <a:prstGeom prst="rect">
            <a:avLst/>
          </a:prstGeom>
          <a:ln>
            <a:solidFill>
              <a:schemeClr val="tx1"/>
            </a:solidFill>
          </a:ln>
        </p:spPr>
      </p:pic>
      <p:sp>
        <p:nvSpPr>
          <p:cNvPr id="10" name="TextBox 9">
            <a:extLst>
              <a:ext uri="{FF2B5EF4-FFF2-40B4-BE49-F238E27FC236}">
                <a16:creationId xmlns:a16="http://schemas.microsoft.com/office/drawing/2014/main" id="{474429DB-B66D-19BE-164B-2F507FD1A20B}"/>
              </a:ext>
            </a:extLst>
          </p:cNvPr>
          <p:cNvSpPr txBox="1"/>
          <p:nvPr/>
        </p:nvSpPr>
        <p:spPr>
          <a:xfrm>
            <a:off x="362953" y="1061779"/>
            <a:ext cx="11466094" cy="584775"/>
          </a:xfrm>
          <a:prstGeom prst="rect">
            <a:avLst/>
          </a:prstGeom>
          <a:noFill/>
        </p:spPr>
        <p:txBody>
          <a:bodyPr wrap="square" rtlCol="0">
            <a:spAutoFit/>
          </a:bodyPr>
          <a:lstStyle/>
          <a:p>
            <a:pPr algn="ctr"/>
            <a:r>
              <a:rPr lang="en-US" sz="3200" b="1" u="sng" dirty="0"/>
              <a:t>Examples of Various Common Magnetic “Hall-Effect” Switches</a:t>
            </a:r>
          </a:p>
        </p:txBody>
      </p:sp>
      <p:sp>
        <p:nvSpPr>
          <p:cNvPr id="3" name="TextBox 2">
            <a:extLst>
              <a:ext uri="{FF2B5EF4-FFF2-40B4-BE49-F238E27FC236}">
                <a16:creationId xmlns:a16="http://schemas.microsoft.com/office/drawing/2014/main" id="{FB240E45-7D9E-666B-00FF-150B158CB98B}"/>
              </a:ext>
            </a:extLst>
          </p:cNvPr>
          <p:cNvSpPr txBox="1"/>
          <p:nvPr/>
        </p:nvSpPr>
        <p:spPr>
          <a:xfrm>
            <a:off x="4946931" y="5426889"/>
            <a:ext cx="5315625" cy="369332"/>
          </a:xfrm>
          <a:prstGeom prst="rect">
            <a:avLst/>
          </a:prstGeom>
          <a:solidFill>
            <a:srgbClr val="FFFF00"/>
          </a:solidFill>
          <a:ln>
            <a:solidFill>
              <a:schemeClr val="tx1"/>
            </a:solidFill>
          </a:ln>
        </p:spPr>
        <p:txBody>
          <a:bodyPr wrap="square">
            <a:spAutoFit/>
          </a:bodyPr>
          <a:lstStyle/>
          <a:p>
            <a:pPr algn="ctr"/>
            <a:r>
              <a:rPr lang="en-US" dirty="0"/>
              <a:t>See </a:t>
            </a:r>
            <a:r>
              <a:rPr lang="en-US" dirty="0">
                <a:hlinkClick r:id="rId6"/>
              </a:rPr>
              <a:t>https://en.wikipedia.org/wiki/Hall_effect_sensor</a:t>
            </a:r>
            <a:endParaRPr lang="en-US" dirty="0"/>
          </a:p>
        </p:txBody>
      </p:sp>
    </p:spTree>
    <p:extLst>
      <p:ext uri="{BB962C8B-B14F-4D97-AF65-F5344CB8AC3E}">
        <p14:creationId xmlns:p14="http://schemas.microsoft.com/office/powerpoint/2010/main" val="139983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1774830" y="1597002"/>
            <a:ext cx="10021692" cy="3908762"/>
          </a:xfrm>
          <a:prstGeom prst="rect">
            <a:avLst/>
          </a:prstGeom>
          <a:noFill/>
        </p:spPr>
        <p:txBody>
          <a:bodyPr wrap="square" rtlCol="0">
            <a:spAutoFit/>
          </a:bodyPr>
          <a:lstStyle/>
          <a:p>
            <a:pPr marL="742950" lvl="1" indent="-285750">
              <a:buFont typeface="Arial" panose="020B0604020202020204" pitchFamily="34" charset="0"/>
              <a:buChar char="•"/>
            </a:pPr>
            <a:r>
              <a:rPr lang="en-US" sz="2800" b="1" dirty="0"/>
              <a:t>Normally Open (N.O.) Magnetic Switch</a:t>
            </a:r>
          </a:p>
          <a:p>
            <a:pPr marL="1200150" lvl="2" indent="-285750">
              <a:buFont typeface="Arial" panose="020B0604020202020204" pitchFamily="34" charset="0"/>
              <a:buChar char="•"/>
            </a:pPr>
            <a:r>
              <a:rPr lang="en-US" sz="2400" dirty="0"/>
              <a:t>When a </a:t>
            </a:r>
            <a:r>
              <a:rPr lang="en-US" sz="2400" b="1" dirty="0"/>
              <a:t>magnetic N.O. switch </a:t>
            </a:r>
            <a:r>
              <a:rPr lang="en-US" sz="2400" dirty="0"/>
              <a:t>is </a:t>
            </a:r>
            <a:r>
              <a:rPr lang="en-US" sz="2400" b="1" u="sng" dirty="0"/>
              <a:t>near</a:t>
            </a:r>
            <a:r>
              <a:rPr lang="en-US" sz="2400" dirty="0"/>
              <a:t> a magnet, electricity </a:t>
            </a:r>
            <a:r>
              <a:rPr lang="en-US" sz="2400" b="1" u="sng" dirty="0"/>
              <a:t>will</a:t>
            </a:r>
            <a:r>
              <a:rPr lang="en-US" sz="2400" dirty="0"/>
              <a:t>      flow through the wires (turned on)</a:t>
            </a:r>
          </a:p>
          <a:p>
            <a:pPr marL="1200150" lvl="2" indent="-285750">
              <a:buFont typeface="Arial" panose="020B0604020202020204" pitchFamily="34" charset="0"/>
              <a:buChar char="•"/>
            </a:pPr>
            <a:r>
              <a:rPr lang="en-US" sz="2400" dirty="0"/>
              <a:t>When a </a:t>
            </a:r>
            <a:r>
              <a:rPr lang="en-US" sz="2400" b="1" dirty="0"/>
              <a:t>magnetic N.O. switch </a:t>
            </a:r>
            <a:r>
              <a:rPr lang="en-US" sz="2400" dirty="0"/>
              <a:t>is </a:t>
            </a:r>
            <a:r>
              <a:rPr lang="en-US" sz="2400" b="1" u="sng" dirty="0"/>
              <a:t>not</a:t>
            </a:r>
            <a:r>
              <a:rPr lang="en-US" sz="2400" dirty="0"/>
              <a:t> near a magnet, electricity </a:t>
            </a:r>
            <a:r>
              <a:rPr lang="en-US" sz="2400" b="1" u="sng" dirty="0"/>
              <a:t>will not </a:t>
            </a:r>
            <a:r>
              <a:rPr lang="en-US" sz="2400" dirty="0"/>
              <a:t>flow through the wires. (turned off)</a:t>
            </a:r>
          </a:p>
          <a:p>
            <a:pPr marL="742950" lvl="1" indent="-285750">
              <a:buFont typeface="Arial" panose="020B0604020202020204" pitchFamily="34" charset="0"/>
              <a:buChar char="•"/>
            </a:pPr>
            <a:r>
              <a:rPr lang="en-US" sz="2800" b="1" dirty="0"/>
              <a:t>Normally Closed (N.C.) Magnetic Switch</a:t>
            </a:r>
          </a:p>
          <a:p>
            <a:pPr marL="1200150" lvl="2" indent="-285750">
              <a:buFont typeface="Arial" panose="020B0604020202020204" pitchFamily="34" charset="0"/>
              <a:buChar char="•"/>
            </a:pPr>
            <a:r>
              <a:rPr lang="en-US" sz="2400" dirty="0"/>
              <a:t>When a </a:t>
            </a:r>
            <a:r>
              <a:rPr lang="en-US" sz="2400" b="1" dirty="0"/>
              <a:t>magnetic N.C. switch </a:t>
            </a:r>
            <a:r>
              <a:rPr lang="en-US" sz="2400" dirty="0"/>
              <a:t>is </a:t>
            </a:r>
            <a:r>
              <a:rPr lang="en-US" sz="2400" b="1" u="sng" dirty="0"/>
              <a:t>near</a:t>
            </a:r>
            <a:r>
              <a:rPr lang="en-US" sz="2400" dirty="0"/>
              <a:t> a magnet, electricity </a:t>
            </a:r>
            <a:r>
              <a:rPr lang="en-US" sz="2400" b="1" u="sng" dirty="0"/>
              <a:t>will not</a:t>
            </a:r>
            <a:r>
              <a:rPr lang="en-US" sz="2400" dirty="0"/>
              <a:t> flow through the wires. (turned off)</a:t>
            </a:r>
          </a:p>
          <a:p>
            <a:pPr marL="1200150" lvl="2" indent="-285750">
              <a:buFont typeface="Arial" panose="020B0604020202020204" pitchFamily="34" charset="0"/>
              <a:buChar char="•"/>
            </a:pPr>
            <a:r>
              <a:rPr lang="en-US" sz="2400" dirty="0"/>
              <a:t>When a </a:t>
            </a:r>
            <a:r>
              <a:rPr lang="en-US" sz="2400" b="1" dirty="0"/>
              <a:t>magnetic N.C. switch </a:t>
            </a:r>
            <a:r>
              <a:rPr lang="en-US" sz="2400" dirty="0"/>
              <a:t>is </a:t>
            </a:r>
            <a:r>
              <a:rPr lang="en-US" sz="2400" b="1" u="sng" dirty="0"/>
              <a:t>not</a:t>
            </a:r>
            <a:r>
              <a:rPr lang="en-US" sz="2400" dirty="0"/>
              <a:t> near a magnet, electricity </a:t>
            </a:r>
            <a:r>
              <a:rPr lang="en-US" sz="2400" b="1" u="sng" dirty="0"/>
              <a:t>will </a:t>
            </a:r>
            <a:r>
              <a:rPr lang="en-US" sz="2400" dirty="0"/>
              <a:t>flow through the wires. (turned on)</a:t>
            </a:r>
          </a:p>
        </p:txBody>
      </p:sp>
      <p:sp>
        <p:nvSpPr>
          <p:cNvPr id="19" name="TextBox 18">
            <a:extLst>
              <a:ext uri="{FF2B5EF4-FFF2-40B4-BE49-F238E27FC236}">
                <a16:creationId xmlns:a16="http://schemas.microsoft.com/office/drawing/2014/main" id="{4590360D-F65C-676F-1CCD-A272C87C5571}"/>
              </a:ext>
            </a:extLst>
          </p:cNvPr>
          <p:cNvSpPr txBox="1"/>
          <p:nvPr/>
        </p:nvSpPr>
        <p:spPr>
          <a:xfrm>
            <a:off x="718913" y="216049"/>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Landing Gear Warning System Hardware</a:t>
            </a:r>
          </a:p>
        </p:txBody>
      </p:sp>
      <p:grpSp>
        <p:nvGrpSpPr>
          <p:cNvPr id="7" name="Group 6">
            <a:extLst>
              <a:ext uri="{FF2B5EF4-FFF2-40B4-BE49-F238E27FC236}">
                <a16:creationId xmlns:a16="http://schemas.microsoft.com/office/drawing/2014/main" id="{CD950CA9-0316-F301-6E61-48E45F006440}"/>
              </a:ext>
            </a:extLst>
          </p:cNvPr>
          <p:cNvGrpSpPr/>
          <p:nvPr/>
        </p:nvGrpSpPr>
        <p:grpSpPr>
          <a:xfrm>
            <a:off x="209153" y="2095692"/>
            <a:ext cx="2091316" cy="1548025"/>
            <a:chOff x="2050645" y="2034863"/>
            <a:chExt cx="2091316" cy="1548025"/>
          </a:xfrm>
        </p:grpSpPr>
        <p:sp>
          <p:nvSpPr>
            <p:cNvPr id="8" name="TextBox 7">
              <a:extLst>
                <a:ext uri="{FF2B5EF4-FFF2-40B4-BE49-F238E27FC236}">
                  <a16:creationId xmlns:a16="http://schemas.microsoft.com/office/drawing/2014/main" id="{E182994D-8242-9AE6-B748-E16F14380583}"/>
                </a:ext>
              </a:extLst>
            </p:cNvPr>
            <p:cNvSpPr txBox="1"/>
            <p:nvPr/>
          </p:nvSpPr>
          <p:spPr>
            <a:xfrm>
              <a:off x="2050645" y="3275111"/>
              <a:ext cx="2091316" cy="307777"/>
            </a:xfrm>
            <a:prstGeom prst="rect">
              <a:avLst/>
            </a:prstGeom>
            <a:noFill/>
          </p:spPr>
          <p:txBody>
            <a:bodyPr wrap="square" rtlCol="0">
              <a:spAutoFit/>
            </a:bodyPr>
            <a:lstStyle/>
            <a:p>
              <a:pPr algn="ctr"/>
              <a:r>
                <a:rPr lang="en-US" sz="1400" dirty="0"/>
                <a:t>Magnetic “Reed” Switch</a:t>
              </a:r>
            </a:p>
          </p:txBody>
        </p:sp>
        <p:pic>
          <p:nvPicPr>
            <p:cNvPr id="9" name="Picture 8">
              <a:extLst>
                <a:ext uri="{FF2B5EF4-FFF2-40B4-BE49-F238E27FC236}">
                  <a16:creationId xmlns:a16="http://schemas.microsoft.com/office/drawing/2014/main" id="{8AAEE9FB-9EEC-2C80-301D-A59C6113EDC8}"/>
                </a:ext>
              </a:extLst>
            </p:cNvPr>
            <p:cNvPicPr>
              <a:picLocks noChangeAspect="1"/>
            </p:cNvPicPr>
            <p:nvPr/>
          </p:nvPicPr>
          <p:blipFill>
            <a:blip r:embed="rId2"/>
            <a:stretch>
              <a:fillRect/>
            </a:stretch>
          </p:blipFill>
          <p:spPr>
            <a:xfrm>
              <a:off x="2050645" y="2034863"/>
              <a:ext cx="2058602" cy="1147773"/>
            </a:xfrm>
            <a:prstGeom prst="rect">
              <a:avLst/>
            </a:prstGeom>
          </p:spPr>
        </p:pic>
      </p:grpSp>
      <p:grpSp>
        <p:nvGrpSpPr>
          <p:cNvPr id="13" name="Group 12">
            <a:extLst>
              <a:ext uri="{FF2B5EF4-FFF2-40B4-BE49-F238E27FC236}">
                <a16:creationId xmlns:a16="http://schemas.microsoft.com/office/drawing/2014/main" id="{A2A09BF0-A347-5C7E-3899-0F5807A503AA}"/>
              </a:ext>
            </a:extLst>
          </p:cNvPr>
          <p:cNvGrpSpPr/>
          <p:nvPr/>
        </p:nvGrpSpPr>
        <p:grpSpPr>
          <a:xfrm>
            <a:off x="1526" y="3809064"/>
            <a:ext cx="2506569" cy="1665636"/>
            <a:chOff x="5936509" y="1659184"/>
            <a:chExt cx="2506569" cy="1665636"/>
          </a:xfrm>
        </p:grpSpPr>
        <p:pic>
          <p:nvPicPr>
            <p:cNvPr id="14" name="Picture 13">
              <a:extLst>
                <a:ext uri="{FF2B5EF4-FFF2-40B4-BE49-F238E27FC236}">
                  <a16:creationId xmlns:a16="http://schemas.microsoft.com/office/drawing/2014/main" id="{3107B7A0-174A-E798-4120-5E4021151C0B}"/>
                </a:ext>
              </a:extLst>
            </p:cNvPr>
            <p:cNvPicPr>
              <a:picLocks noChangeAspect="1"/>
            </p:cNvPicPr>
            <p:nvPr/>
          </p:nvPicPr>
          <p:blipFill>
            <a:blip r:embed="rId3"/>
            <a:stretch>
              <a:fillRect/>
            </a:stretch>
          </p:blipFill>
          <p:spPr>
            <a:xfrm>
              <a:off x="6330461" y="1659184"/>
              <a:ext cx="1718666" cy="1298892"/>
            </a:xfrm>
            <a:prstGeom prst="rect">
              <a:avLst/>
            </a:prstGeom>
            <a:ln>
              <a:noFill/>
            </a:ln>
          </p:spPr>
        </p:pic>
        <p:sp>
          <p:nvSpPr>
            <p:cNvPr id="15" name="TextBox 14">
              <a:extLst>
                <a:ext uri="{FF2B5EF4-FFF2-40B4-BE49-F238E27FC236}">
                  <a16:creationId xmlns:a16="http://schemas.microsoft.com/office/drawing/2014/main" id="{1C1A44B1-B74D-5241-5CF5-7066F45791C0}"/>
                </a:ext>
              </a:extLst>
            </p:cNvPr>
            <p:cNvSpPr txBox="1"/>
            <p:nvPr/>
          </p:nvSpPr>
          <p:spPr>
            <a:xfrm>
              <a:off x="5936509" y="3017043"/>
              <a:ext cx="2506569" cy="307777"/>
            </a:xfrm>
            <a:prstGeom prst="rect">
              <a:avLst/>
            </a:prstGeom>
            <a:noFill/>
          </p:spPr>
          <p:txBody>
            <a:bodyPr wrap="square" rtlCol="0">
              <a:spAutoFit/>
            </a:bodyPr>
            <a:lstStyle/>
            <a:p>
              <a:pPr algn="ctr"/>
              <a:r>
                <a:rPr lang="en-US" sz="1400" dirty="0"/>
                <a:t>Magnetic “Hall-Effect” Switch</a:t>
              </a:r>
            </a:p>
          </p:txBody>
        </p:sp>
      </p:grpSp>
      <p:sp>
        <p:nvSpPr>
          <p:cNvPr id="2" name="TextBox 1">
            <a:extLst>
              <a:ext uri="{FF2B5EF4-FFF2-40B4-BE49-F238E27FC236}">
                <a16:creationId xmlns:a16="http://schemas.microsoft.com/office/drawing/2014/main" id="{1AEC0ABE-BDF2-853C-BBE3-11952A9BE555}"/>
              </a:ext>
            </a:extLst>
          </p:cNvPr>
          <p:cNvSpPr txBox="1"/>
          <p:nvPr/>
        </p:nvSpPr>
        <p:spPr>
          <a:xfrm>
            <a:off x="1905880" y="5612818"/>
            <a:ext cx="8380240" cy="923330"/>
          </a:xfrm>
          <a:prstGeom prst="rect">
            <a:avLst/>
          </a:prstGeom>
          <a:solidFill>
            <a:srgbClr val="FFFF00"/>
          </a:solidFill>
          <a:ln>
            <a:solidFill>
              <a:schemeClr val="tx1"/>
            </a:solidFill>
          </a:ln>
        </p:spPr>
        <p:txBody>
          <a:bodyPr wrap="square">
            <a:spAutoFit/>
          </a:bodyPr>
          <a:lstStyle/>
          <a:p>
            <a:pPr algn="ctr"/>
            <a:r>
              <a:rPr lang="en-US" dirty="0"/>
              <a:t>For Gear Warning systems two switches will be required (air brake and landing gear).  For your particular glider’s situation you may need one of each type of switch,               or two switches of a particular type.  </a:t>
            </a:r>
          </a:p>
        </p:txBody>
      </p:sp>
      <p:sp>
        <p:nvSpPr>
          <p:cNvPr id="5" name="TextBox 4">
            <a:extLst>
              <a:ext uri="{FF2B5EF4-FFF2-40B4-BE49-F238E27FC236}">
                <a16:creationId xmlns:a16="http://schemas.microsoft.com/office/drawing/2014/main" id="{9149B6F9-5D7C-785A-ED95-284B3083B9DE}"/>
              </a:ext>
            </a:extLst>
          </p:cNvPr>
          <p:cNvSpPr txBox="1"/>
          <p:nvPr/>
        </p:nvSpPr>
        <p:spPr>
          <a:xfrm>
            <a:off x="996461" y="1044299"/>
            <a:ext cx="9179169" cy="523220"/>
          </a:xfrm>
          <a:prstGeom prst="rect">
            <a:avLst/>
          </a:prstGeom>
          <a:solidFill>
            <a:schemeClr val="bg1"/>
          </a:solidFill>
        </p:spPr>
        <p:txBody>
          <a:bodyPr wrap="square">
            <a:spAutoFit/>
          </a:bodyPr>
          <a:lstStyle/>
          <a:p>
            <a:pPr algn="ctr"/>
            <a:r>
              <a:rPr lang="en-US" sz="2800" b="1" dirty="0"/>
              <a:t>There are Two Common Types of Switch Contacts </a:t>
            </a:r>
          </a:p>
        </p:txBody>
      </p:sp>
    </p:spTree>
    <p:extLst>
      <p:ext uri="{BB962C8B-B14F-4D97-AF65-F5344CB8AC3E}">
        <p14:creationId xmlns:p14="http://schemas.microsoft.com/office/powerpoint/2010/main" val="146389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151569" y="1930030"/>
            <a:ext cx="9554292" cy="2062103"/>
          </a:xfrm>
          <a:prstGeom prst="rect">
            <a:avLst/>
          </a:prstGeom>
          <a:noFill/>
        </p:spPr>
        <p:txBody>
          <a:bodyPr wrap="square" rtlCol="0">
            <a:spAutoFit/>
          </a:bodyPr>
          <a:lstStyle/>
          <a:p>
            <a:pPr marL="742950" lvl="1" indent="-285750">
              <a:buFont typeface="Arial" panose="020B0604020202020204" pitchFamily="34" charset="0"/>
              <a:buChar char="•"/>
            </a:pPr>
            <a:r>
              <a:rPr lang="en-US" sz="2800" b="1" dirty="0"/>
              <a:t>Alarm Horn</a:t>
            </a:r>
          </a:p>
          <a:p>
            <a:pPr marL="1200150" lvl="2" indent="-285750">
              <a:buFont typeface="Arial" panose="020B0604020202020204" pitchFamily="34" charset="0"/>
              <a:buChar char="•"/>
            </a:pPr>
            <a:r>
              <a:rPr lang="en-US" sz="2000" dirty="0"/>
              <a:t>There are many 12Vdc alarm piezoelectric horns available on the internet.</a:t>
            </a:r>
          </a:p>
          <a:p>
            <a:pPr marL="1200150" lvl="2" indent="-285750">
              <a:buFont typeface="Arial" panose="020B0604020202020204" pitchFamily="34" charset="0"/>
              <a:buChar char="•"/>
            </a:pPr>
            <a:r>
              <a:rPr lang="en-US" sz="2000" dirty="0"/>
              <a:t>Get an alarm that is </a:t>
            </a:r>
            <a:r>
              <a:rPr lang="en-US" sz="2000" b="1" dirty="0"/>
              <a:t>LOUD</a:t>
            </a:r>
            <a:r>
              <a:rPr lang="en-US" sz="2000" dirty="0"/>
              <a:t>!  The </a:t>
            </a:r>
            <a:r>
              <a:rPr lang="en-US" sz="2000" b="1" u="sng" dirty="0"/>
              <a:t>Mallory </a:t>
            </a:r>
            <a:r>
              <a:rPr lang="en-US" sz="2000" b="1" u="sng" dirty="0" err="1"/>
              <a:t>Sonalert</a:t>
            </a:r>
            <a:r>
              <a:rPr lang="en-US" sz="2000" dirty="0"/>
              <a:t> brand of audible alarms is the best IMHO.</a:t>
            </a:r>
          </a:p>
          <a:p>
            <a:pPr lvl="2"/>
            <a:r>
              <a:rPr lang="en-US" sz="2000" dirty="0"/>
              <a:t>     Amazon link to Mallory Sonalerts </a:t>
            </a:r>
            <a:r>
              <a:rPr lang="en-US" sz="2000" dirty="0">
                <a:sym typeface="Wingdings" panose="05000000000000000000" pitchFamily="2" charset="2"/>
              </a:rPr>
              <a:t></a:t>
            </a:r>
            <a:r>
              <a:rPr lang="en-US" sz="2000" dirty="0"/>
              <a:t> </a:t>
            </a:r>
            <a:r>
              <a:rPr lang="en-US" sz="2000" dirty="0">
                <a:hlinkClick r:id="rId2"/>
              </a:rPr>
              <a:t>https://www.amazon.com/s?k=sonalert</a:t>
            </a:r>
            <a:r>
              <a:rPr lang="en-US" sz="2000" dirty="0"/>
              <a:t> </a:t>
            </a:r>
          </a:p>
          <a:p>
            <a:pPr marL="1200150" lvl="2" indent="-285750">
              <a:buFont typeface="Arial" panose="020B0604020202020204" pitchFamily="34" charset="0"/>
              <a:buChar char="•"/>
            </a:pPr>
            <a:r>
              <a:rPr lang="en-US" sz="2000" dirty="0"/>
              <a:t>Typical mounting position of the horn is hidden behind the instrument panel.</a:t>
            </a:r>
          </a:p>
        </p:txBody>
      </p:sp>
      <p:sp>
        <p:nvSpPr>
          <p:cNvPr id="5" name="TextBox 4">
            <a:extLst>
              <a:ext uri="{FF2B5EF4-FFF2-40B4-BE49-F238E27FC236}">
                <a16:creationId xmlns:a16="http://schemas.microsoft.com/office/drawing/2014/main" id="{FE30FFCE-73FE-CF21-C30C-7CF921E32C7F}"/>
              </a:ext>
            </a:extLst>
          </p:cNvPr>
          <p:cNvSpPr txBox="1"/>
          <p:nvPr/>
        </p:nvSpPr>
        <p:spPr>
          <a:xfrm>
            <a:off x="930174" y="234377"/>
            <a:ext cx="10331652"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Landing Gear Warning System Hardware</a:t>
            </a:r>
          </a:p>
        </p:txBody>
      </p:sp>
      <p:pic>
        <p:nvPicPr>
          <p:cNvPr id="11" name="Picture 10" descr="A close-up of a can&#10;&#10;Description automatically generated with medium confidence">
            <a:extLst>
              <a:ext uri="{FF2B5EF4-FFF2-40B4-BE49-F238E27FC236}">
                <a16:creationId xmlns:a16="http://schemas.microsoft.com/office/drawing/2014/main" id="{2C00D9C1-9D64-AC70-60DB-843ECF121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179" y="1878300"/>
            <a:ext cx="1293626" cy="1140008"/>
          </a:xfrm>
          <a:prstGeom prst="rect">
            <a:avLst/>
          </a:prstGeom>
          <a:ln>
            <a:solidFill>
              <a:schemeClr val="tx1"/>
            </a:solidFill>
          </a:ln>
        </p:spPr>
      </p:pic>
      <p:pic>
        <p:nvPicPr>
          <p:cNvPr id="13" name="Picture 12">
            <a:extLst>
              <a:ext uri="{FF2B5EF4-FFF2-40B4-BE49-F238E27FC236}">
                <a16:creationId xmlns:a16="http://schemas.microsoft.com/office/drawing/2014/main" id="{F57076A0-458E-1317-3C9E-8C2ABC504026}"/>
              </a:ext>
            </a:extLst>
          </p:cNvPr>
          <p:cNvPicPr>
            <a:picLocks noChangeAspect="1"/>
          </p:cNvPicPr>
          <p:nvPr/>
        </p:nvPicPr>
        <p:blipFill>
          <a:blip r:embed="rId4"/>
          <a:stretch>
            <a:fillRect/>
          </a:stretch>
        </p:blipFill>
        <p:spPr>
          <a:xfrm>
            <a:off x="9453179" y="3125211"/>
            <a:ext cx="1293626" cy="1169135"/>
          </a:xfrm>
          <a:prstGeom prst="rect">
            <a:avLst/>
          </a:prstGeom>
          <a:ln>
            <a:solidFill>
              <a:schemeClr val="tx1"/>
            </a:solidFill>
          </a:ln>
        </p:spPr>
      </p:pic>
      <p:sp>
        <p:nvSpPr>
          <p:cNvPr id="2" name="TextBox 1">
            <a:extLst>
              <a:ext uri="{FF2B5EF4-FFF2-40B4-BE49-F238E27FC236}">
                <a16:creationId xmlns:a16="http://schemas.microsoft.com/office/drawing/2014/main" id="{8200EEDE-CB2C-0863-1906-9324443C5770}"/>
              </a:ext>
            </a:extLst>
          </p:cNvPr>
          <p:cNvSpPr txBox="1"/>
          <p:nvPr/>
        </p:nvSpPr>
        <p:spPr>
          <a:xfrm>
            <a:off x="337019" y="1033108"/>
            <a:ext cx="11525935" cy="523220"/>
          </a:xfrm>
          <a:prstGeom prst="rect">
            <a:avLst/>
          </a:prstGeom>
          <a:noFill/>
        </p:spPr>
        <p:txBody>
          <a:bodyPr wrap="square" rtlCol="0">
            <a:spAutoFit/>
          </a:bodyPr>
          <a:lstStyle/>
          <a:p>
            <a:pPr algn="ctr"/>
            <a:r>
              <a:rPr lang="en-US" sz="2800" b="1" u="sng" dirty="0"/>
              <a:t>Alarm Horn, Wiring &amp; Switches</a:t>
            </a:r>
          </a:p>
        </p:txBody>
      </p:sp>
      <p:sp>
        <p:nvSpPr>
          <p:cNvPr id="3" name="TextBox 2">
            <a:extLst>
              <a:ext uri="{FF2B5EF4-FFF2-40B4-BE49-F238E27FC236}">
                <a16:creationId xmlns:a16="http://schemas.microsoft.com/office/drawing/2014/main" id="{A2132A15-9BBB-EE0D-721E-BA30BBF095B1}"/>
              </a:ext>
            </a:extLst>
          </p:cNvPr>
          <p:cNvSpPr txBox="1"/>
          <p:nvPr/>
        </p:nvSpPr>
        <p:spPr>
          <a:xfrm>
            <a:off x="619544" y="3838454"/>
            <a:ext cx="11525935" cy="1938992"/>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Wiring &amp; Battery Connections</a:t>
            </a:r>
          </a:p>
          <a:p>
            <a:pPr marL="1200150" lvl="2" indent="-285750">
              <a:buFont typeface="Arial" panose="020B0604020202020204" pitchFamily="34" charset="0"/>
              <a:buChar char="•"/>
            </a:pPr>
            <a:r>
              <a:rPr lang="en-US" sz="2000" dirty="0"/>
              <a:t>Use only Tefzel type wiring</a:t>
            </a:r>
          </a:p>
          <a:p>
            <a:pPr marL="1200150" lvl="2" indent="-285750">
              <a:buFont typeface="Arial" panose="020B0604020202020204" pitchFamily="34" charset="0"/>
              <a:buChar char="•"/>
            </a:pPr>
            <a:r>
              <a:rPr lang="en-US" sz="2000" dirty="0"/>
              <a:t>See </a:t>
            </a:r>
            <a:r>
              <a:rPr lang="en-US" sz="2000" dirty="0">
                <a:hlinkClick r:id="rId5"/>
              </a:rPr>
              <a:t>http://aviation.derosaweb.net/presentations/#wiring</a:t>
            </a:r>
            <a:r>
              <a:rPr lang="en-US" sz="2000" dirty="0"/>
              <a:t> for more details.</a:t>
            </a:r>
          </a:p>
          <a:p>
            <a:pPr marL="742950" lvl="1" indent="-285750">
              <a:buFont typeface="Arial" panose="020B0604020202020204" pitchFamily="34" charset="0"/>
              <a:buChar char="•"/>
            </a:pPr>
            <a:r>
              <a:rPr lang="en-US" sz="2000" dirty="0"/>
              <a:t>Magnetic Switches</a:t>
            </a:r>
          </a:p>
          <a:p>
            <a:pPr marL="1200150" lvl="2" indent="-285750">
              <a:buFont typeface="Arial" panose="020B0604020202020204" pitchFamily="34" charset="0"/>
              <a:buChar char="•"/>
            </a:pPr>
            <a:r>
              <a:rPr lang="en-US" sz="2000" dirty="0"/>
              <a:t>Secure mounting of the magnetic switch and magnet is critical.</a:t>
            </a:r>
          </a:p>
          <a:p>
            <a:pPr marL="1200150" lvl="2" indent="-285750">
              <a:buFont typeface="Arial" panose="020B0604020202020204" pitchFamily="34" charset="0"/>
              <a:buChar char="•"/>
            </a:pPr>
            <a:r>
              <a:rPr lang="en-US" sz="2000" dirty="0"/>
              <a:t>A high quality epoxy is the best option. West Systems brand is recommended.</a:t>
            </a:r>
          </a:p>
        </p:txBody>
      </p:sp>
      <p:pic>
        <p:nvPicPr>
          <p:cNvPr id="9" name="Picture 8">
            <a:extLst>
              <a:ext uri="{FF2B5EF4-FFF2-40B4-BE49-F238E27FC236}">
                <a16:creationId xmlns:a16="http://schemas.microsoft.com/office/drawing/2014/main" id="{6922F38E-0039-FCF1-8986-2AEBEAE4D59E}"/>
              </a:ext>
            </a:extLst>
          </p:cNvPr>
          <p:cNvPicPr>
            <a:picLocks noChangeAspect="1"/>
          </p:cNvPicPr>
          <p:nvPr/>
        </p:nvPicPr>
        <p:blipFill>
          <a:blip r:embed="rId6"/>
          <a:stretch>
            <a:fillRect/>
          </a:stretch>
        </p:blipFill>
        <p:spPr>
          <a:xfrm>
            <a:off x="10615013" y="2562370"/>
            <a:ext cx="1293626" cy="1125682"/>
          </a:xfrm>
          <a:prstGeom prst="rect">
            <a:avLst/>
          </a:prstGeom>
          <a:ln>
            <a:solidFill>
              <a:schemeClr val="tx1"/>
            </a:solidFill>
          </a:ln>
        </p:spPr>
      </p:pic>
    </p:spTree>
    <p:extLst>
      <p:ext uri="{BB962C8B-B14F-4D97-AF65-F5344CB8AC3E}">
        <p14:creationId xmlns:p14="http://schemas.microsoft.com/office/powerpoint/2010/main" val="407101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28E1F-A4B9-B7BE-0469-F589D979313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8EC85C7-CFF8-CBD0-1620-17068D5A10F4}"/>
              </a:ext>
            </a:extLst>
          </p:cNvPr>
          <p:cNvSpPr txBox="1"/>
          <p:nvPr/>
        </p:nvSpPr>
        <p:spPr>
          <a:xfrm>
            <a:off x="1126028" y="2551837"/>
            <a:ext cx="9712049" cy="2585323"/>
          </a:xfrm>
          <a:prstGeom prst="rect">
            <a:avLst/>
          </a:prstGeom>
          <a:noFill/>
        </p:spPr>
        <p:txBody>
          <a:bodyPr wrap="square">
            <a:spAutoFit/>
          </a:bodyPr>
          <a:lstStyle/>
          <a:p>
            <a:pPr algn="ctr"/>
            <a:r>
              <a:rPr lang="en-US" sz="5400" b="1" dirty="0">
                <a:solidFill>
                  <a:schemeClr val="accent2">
                    <a:lumMod val="50000"/>
                  </a:schemeClr>
                </a:solidFill>
              </a:rPr>
              <a:t>IMPLEMENTATION OF A LANDING GEAR WARNING SYSTEM</a:t>
            </a:r>
          </a:p>
        </p:txBody>
      </p:sp>
      <p:pic>
        <p:nvPicPr>
          <p:cNvPr id="2" name="Picture 1">
            <a:extLst>
              <a:ext uri="{FF2B5EF4-FFF2-40B4-BE49-F238E27FC236}">
                <a16:creationId xmlns:a16="http://schemas.microsoft.com/office/drawing/2014/main" id="{A13527C7-CA9C-FD78-DDAC-B2BC131D89ED}"/>
              </a:ext>
            </a:extLst>
          </p:cNvPr>
          <p:cNvPicPr>
            <a:picLocks noChangeAspect="1"/>
          </p:cNvPicPr>
          <p:nvPr/>
        </p:nvPicPr>
        <p:blipFill>
          <a:blip r:embed="rId2"/>
          <a:stretch>
            <a:fillRect/>
          </a:stretch>
        </p:blipFill>
        <p:spPr>
          <a:xfrm>
            <a:off x="8352692" y="186400"/>
            <a:ext cx="2759436" cy="1781292"/>
          </a:xfrm>
          <a:prstGeom prst="rect">
            <a:avLst/>
          </a:prstGeom>
          <a:ln w="19050">
            <a:solidFill>
              <a:schemeClr val="tx1"/>
            </a:solidFill>
          </a:ln>
        </p:spPr>
      </p:pic>
      <p:pic>
        <p:nvPicPr>
          <p:cNvPr id="3" name="Picture 2">
            <a:extLst>
              <a:ext uri="{FF2B5EF4-FFF2-40B4-BE49-F238E27FC236}">
                <a16:creationId xmlns:a16="http://schemas.microsoft.com/office/drawing/2014/main" id="{6FA4AECD-03D3-F5FC-4957-BEEF46ABF76A}"/>
              </a:ext>
            </a:extLst>
          </p:cNvPr>
          <p:cNvPicPr>
            <a:picLocks noChangeAspect="1"/>
          </p:cNvPicPr>
          <p:nvPr/>
        </p:nvPicPr>
        <p:blipFill>
          <a:blip r:embed="rId3"/>
          <a:stretch>
            <a:fillRect/>
          </a:stretch>
        </p:blipFill>
        <p:spPr>
          <a:xfrm>
            <a:off x="593774" y="371027"/>
            <a:ext cx="4136142" cy="1412037"/>
          </a:xfrm>
          <a:prstGeom prst="rect">
            <a:avLst/>
          </a:prstGeom>
          <a:ln w="28575">
            <a:solidFill>
              <a:schemeClr val="tx1"/>
            </a:solidFill>
          </a:ln>
        </p:spPr>
      </p:pic>
    </p:spTree>
    <p:extLst>
      <p:ext uri="{BB962C8B-B14F-4D97-AF65-F5344CB8AC3E}">
        <p14:creationId xmlns:p14="http://schemas.microsoft.com/office/powerpoint/2010/main" val="215826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175211" y="760042"/>
            <a:ext cx="11838039" cy="2616101"/>
          </a:xfrm>
          <a:prstGeom prst="rect">
            <a:avLst/>
          </a:prstGeom>
          <a:noFill/>
        </p:spPr>
        <p:txBody>
          <a:bodyPr wrap="square" rtlCol="0">
            <a:spAutoFit/>
          </a:bodyPr>
          <a:lstStyle/>
          <a:p>
            <a:pPr algn="ctr"/>
            <a:r>
              <a:rPr lang="en-US" sz="3200" b="1" u="sng" dirty="0"/>
              <a:t>Becoming Familiar with How the Gear Warning System Works</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2800" dirty="0"/>
              <a:t>Temporarily connect the magnetic switches to a battery and the alarm horn</a:t>
            </a:r>
            <a:r>
              <a:rPr lang="en-US" sz="2800" b="1" dirty="0">
                <a:solidFill>
                  <a:srgbClr val="FF0000"/>
                </a:solidFill>
              </a:rPr>
              <a:t>*</a:t>
            </a:r>
            <a:r>
              <a:rPr lang="en-US" sz="2800" dirty="0"/>
              <a:t> as shown in the simple wiring diagram below</a:t>
            </a:r>
          </a:p>
          <a:p>
            <a:pPr marL="742950" lvl="1" indent="-285750">
              <a:buFont typeface="Arial" panose="020B0604020202020204" pitchFamily="34" charset="0"/>
              <a:buChar char="•"/>
            </a:pPr>
            <a:r>
              <a:rPr lang="en-US" sz="2800" dirty="0"/>
              <a:t>Move magnets near/away from the magnetic switches to turn them on/off and see how this turns on/off the alarm horn.</a:t>
            </a:r>
          </a:p>
        </p:txBody>
      </p:sp>
      <p:sp>
        <p:nvSpPr>
          <p:cNvPr id="38" name="TextBox 37">
            <a:extLst>
              <a:ext uri="{FF2B5EF4-FFF2-40B4-BE49-F238E27FC236}">
                <a16:creationId xmlns:a16="http://schemas.microsoft.com/office/drawing/2014/main" id="{F2840B8C-D10C-6049-32FA-3D18C1662190}"/>
              </a:ext>
            </a:extLst>
          </p:cNvPr>
          <p:cNvSpPr txBox="1"/>
          <p:nvPr/>
        </p:nvSpPr>
        <p:spPr>
          <a:xfrm>
            <a:off x="718913" y="56634"/>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a:t>IMPLEMENTING </a:t>
            </a:r>
            <a:r>
              <a:rPr lang="en-US" sz="3600" dirty="0"/>
              <a:t>A LANDING GEAR WARNING SYSTEM</a:t>
            </a:r>
          </a:p>
        </p:txBody>
      </p:sp>
      <p:grpSp>
        <p:nvGrpSpPr>
          <p:cNvPr id="2" name="Group 1">
            <a:extLst>
              <a:ext uri="{FF2B5EF4-FFF2-40B4-BE49-F238E27FC236}">
                <a16:creationId xmlns:a16="http://schemas.microsoft.com/office/drawing/2014/main" id="{E2FF1E04-BAEC-DB85-D650-C1208897E1BB}"/>
              </a:ext>
            </a:extLst>
          </p:cNvPr>
          <p:cNvGrpSpPr/>
          <p:nvPr/>
        </p:nvGrpSpPr>
        <p:grpSpPr>
          <a:xfrm>
            <a:off x="2036950" y="3186836"/>
            <a:ext cx="7154460" cy="3427644"/>
            <a:chOff x="2036950" y="3186836"/>
            <a:chExt cx="7154460" cy="3427644"/>
          </a:xfrm>
        </p:grpSpPr>
        <p:cxnSp>
          <p:nvCxnSpPr>
            <p:cNvPr id="3" name="Straight Connector 2">
              <a:extLst>
                <a:ext uri="{FF2B5EF4-FFF2-40B4-BE49-F238E27FC236}">
                  <a16:creationId xmlns:a16="http://schemas.microsoft.com/office/drawing/2014/main" id="{2A4A33CA-EB8B-DD89-BFDE-279962BABB3D}"/>
                </a:ext>
              </a:extLst>
            </p:cNvPr>
            <p:cNvCxnSpPr>
              <a:cxnSpLocks/>
            </p:cNvCxnSpPr>
            <p:nvPr/>
          </p:nvCxnSpPr>
          <p:spPr>
            <a:xfrm>
              <a:off x="2144257" y="6388117"/>
              <a:ext cx="20068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530EC0-A822-89FC-BC18-80A42ADC91F6}"/>
                </a:ext>
              </a:extLst>
            </p:cNvPr>
            <p:cNvCxnSpPr>
              <a:cxnSpLocks/>
            </p:cNvCxnSpPr>
            <p:nvPr/>
          </p:nvCxnSpPr>
          <p:spPr>
            <a:xfrm flipV="1">
              <a:off x="2162281" y="4950999"/>
              <a:ext cx="16202" cy="14710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08BE0F-C88B-013F-FCF0-9D4F1C0488BD}"/>
                </a:ext>
              </a:extLst>
            </p:cNvPr>
            <p:cNvCxnSpPr>
              <a:cxnSpLocks/>
              <a:stCxn id="36" idx="2"/>
            </p:cNvCxnSpPr>
            <p:nvPr/>
          </p:nvCxnSpPr>
          <p:spPr>
            <a:xfrm flipV="1">
              <a:off x="2170383" y="3409951"/>
              <a:ext cx="16202" cy="1471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EFDE3E-740D-F7B7-C2F0-85510875A4C0}"/>
                </a:ext>
              </a:extLst>
            </p:cNvPr>
            <p:cNvCxnSpPr>
              <a:cxnSpLocks/>
            </p:cNvCxnSpPr>
            <p:nvPr/>
          </p:nvCxnSpPr>
          <p:spPr>
            <a:xfrm>
              <a:off x="4031672" y="6402771"/>
              <a:ext cx="3424337" cy="192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A46F0F-68D6-F0DC-D366-AB3B42B66606}"/>
                </a:ext>
              </a:extLst>
            </p:cNvPr>
            <p:cNvCxnSpPr>
              <a:cxnSpLocks/>
            </p:cNvCxnSpPr>
            <p:nvPr/>
          </p:nvCxnSpPr>
          <p:spPr>
            <a:xfrm flipH="1" flipV="1">
              <a:off x="9151423" y="3392052"/>
              <a:ext cx="39987" cy="30299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314FAD-BE8B-E4D0-43F5-664FC0FF9C57}"/>
                </a:ext>
              </a:extLst>
            </p:cNvPr>
            <p:cNvCxnSpPr>
              <a:cxnSpLocks/>
            </p:cNvCxnSpPr>
            <p:nvPr/>
          </p:nvCxnSpPr>
          <p:spPr>
            <a:xfrm>
              <a:off x="2186585" y="3418377"/>
              <a:ext cx="5069281" cy="18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8B9FD3-3835-33A7-EB8F-99C8181341C9}"/>
                </a:ext>
              </a:extLst>
            </p:cNvPr>
            <p:cNvCxnSpPr>
              <a:cxnSpLocks/>
            </p:cNvCxnSpPr>
            <p:nvPr/>
          </p:nvCxnSpPr>
          <p:spPr>
            <a:xfrm flipV="1">
              <a:off x="7590421" y="3419298"/>
              <a:ext cx="1580995" cy="11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9E6644-E379-5F6F-69DF-81052DA362E6}"/>
                </a:ext>
              </a:extLst>
            </p:cNvPr>
            <p:cNvCxnSpPr>
              <a:cxnSpLocks/>
            </p:cNvCxnSpPr>
            <p:nvPr/>
          </p:nvCxnSpPr>
          <p:spPr>
            <a:xfrm flipV="1">
              <a:off x="7816361" y="6415334"/>
              <a:ext cx="1375049" cy="133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D3A620C-AA2E-3926-0962-746EF03C9EFE}"/>
                </a:ext>
              </a:extLst>
            </p:cNvPr>
            <p:cNvGrpSpPr/>
            <p:nvPr/>
          </p:nvGrpSpPr>
          <p:grpSpPr>
            <a:xfrm>
              <a:off x="6578629" y="4802412"/>
              <a:ext cx="1829271" cy="1277141"/>
              <a:chOff x="4208261" y="4658439"/>
              <a:chExt cx="1355888" cy="946643"/>
            </a:xfrm>
          </p:grpSpPr>
          <p:pic>
            <p:nvPicPr>
              <p:cNvPr id="76" name="Picture 75">
                <a:extLst>
                  <a:ext uri="{FF2B5EF4-FFF2-40B4-BE49-F238E27FC236}">
                    <a16:creationId xmlns:a16="http://schemas.microsoft.com/office/drawing/2014/main" id="{2951D1B1-DF86-5BF9-7694-FCAF4E597734}"/>
                  </a:ext>
                </a:extLst>
              </p:cNvPr>
              <p:cNvPicPr>
                <a:picLocks noChangeAspect="1"/>
              </p:cNvPicPr>
              <p:nvPr/>
            </p:nvPicPr>
            <p:blipFill>
              <a:blip r:embed="rId2"/>
              <a:stretch>
                <a:fillRect/>
              </a:stretch>
            </p:blipFill>
            <p:spPr>
              <a:xfrm>
                <a:off x="4213422" y="4694181"/>
                <a:ext cx="1324401" cy="910901"/>
              </a:xfrm>
              <a:prstGeom prst="rect">
                <a:avLst/>
              </a:prstGeom>
              <a:ln w="19050">
                <a:solidFill>
                  <a:schemeClr val="tx1"/>
                </a:solidFill>
              </a:ln>
            </p:spPr>
          </p:pic>
          <p:sp>
            <p:nvSpPr>
              <p:cNvPr id="77" name="TextBox 76">
                <a:extLst>
                  <a:ext uri="{FF2B5EF4-FFF2-40B4-BE49-F238E27FC236}">
                    <a16:creationId xmlns:a16="http://schemas.microsoft.com/office/drawing/2014/main" id="{67B24C45-C36C-99C7-1653-1621B441D116}"/>
                  </a:ext>
                </a:extLst>
              </p:cNvPr>
              <p:cNvSpPr txBox="1"/>
              <p:nvPr/>
            </p:nvSpPr>
            <p:spPr>
              <a:xfrm>
                <a:off x="4208261" y="4658439"/>
                <a:ext cx="1355888" cy="232908"/>
              </a:xfrm>
              <a:prstGeom prst="rect">
                <a:avLst/>
              </a:prstGeom>
              <a:noFill/>
              <a:ln>
                <a:noFill/>
              </a:ln>
            </p:spPr>
            <p:txBody>
              <a:bodyPr wrap="square" rtlCol="0">
                <a:spAutoFit/>
              </a:bodyPr>
              <a:lstStyle/>
              <a:p>
                <a:pPr algn="ctr"/>
                <a:r>
                  <a:rPr lang="en-US" sz="1400" b="1" dirty="0"/>
                  <a:t>Landing Gear Switch</a:t>
                </a:r>
              </a:p>
            </p:txBody>
          </p:sp>
        </p:grpSp>
        <p:grpSp>
          <p:nvGrpSpPr>
            <p:cNvPr id="13" name="Group 12">
              <a:extLst>
                <a:ext uri="{FF2B5EF4-FFF2-40B4-BE49-F238E27FC236}">
                  <a16:creationId xmlns:a16="http://schemas.microsoft.com/office/drawing/2014/main" id="{70C3FA16-558B-92B9-2454-881C559F9E33}"/>
                </a:ext>
              </a:extLst>
            </p:cNvPr>
            <p:cNvGrpSpPr/>
            <p:nvPr/>
          </p:nvGrpSpPr>
          <p:grpSpPr>
            <a:xfrm>
              <a:off x="6576975" y="3541822"/>
              <a:ext cx="1786791" cy="960538"/>
              <a:chOff x="3173501" y="2863710"/>
              <a:chExt cx="1786791" cy="960538"/>
            </a:xfrm>
          </p:grpSpPr>
          <p:pic>
            <p:nvPicPr>
              <p:cNvPr id="74" name="Picture 73" descr="A picture containing grass, outdoor, plane, aircraft&#10;&#10;Description automatically generated">
                <a:extLst>
                  <a:ext uri="{FF2B5EF4-FFF2-40B4-BE49-F238E27FC236}">
                    <a16:creationId xmlns:a16="http://schemas.microsoft.com/office/drawing/2014/main" id="{9728295D-E27D-86A6-7166-2DFC24A40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501" y="2905937"/>
                <a:ext cx="1786791" cy="918311"/>
              </a:xfrm>
              <a:prstGeom prst="rect">
                <a:avLst/>
              </a:prstGeom>
              <a:ln>
                <a:solidFill>
                  <a:schemeClr val="tx1"/>
                </a:solidFill>
              </a:ln>
            </p:spPr>
          </p:pic>
          <p:sp>
            <p:nvSpPr>
              <p:cNvPr id="75" name="TextBox 74">
                <a:extLst>
                  <a:ext uri="{FF2B5EF4-FFF2-40B4-BE49-F238E27FC236}">
                    <a16:creationId xmlns:a16="http://schemas.microsoft.com/office/drawing/2014/main" id="{0642CD2E-9B48-A20A-A580-DBC3DCA59C9E}"/>
                  </a:ext>
                </a:extLst>
              </p:cNvPr>
              <p:cNvSpPr txBox="1"/>
              <p:nvPr/>
            </p:nvSpPr>
            <p:spPr>
              <a:xfrm>
                <a:off x="3568477" y="2863710"/>
                <a:ext cx="1351524" cy="307777"/>
              </a:xfrm>
              <a:prstGeom prst="rect">
                <a:avLst/>
              </a:prstGeom>
              <a:noFill/>
            </p:spPr>
            <p:txBody>
              <a:bodyPr wrap="none" rtlCol="0">
                <a:spAutoFit/>
              </a:bodyPr>
              <a:lstStyle/>
              <a:p>
                <a:pPr algn="ctr"/>
                <a:r>
                  <a:rPr lang="en-US" sz="1400" b="1" dirty="0">
                    <a:solidFill>
                      <a:schemeClr val="bg1"/>
                    </a:solidFill>
                  </a:rPr>
                  <a:t>Airbrake Switch</a:t>
                </a:r>
              </a:p>
            </p:txBody>
          </p:sp>
        </p:grpSp>
        <p:grpSp>
          <p:nvGrpSpPr>
            <p:cNvPr id="14" name="Group 13">
              <a:extLst>
                <a:ext uri="{FF2B5EF4-FFF2-40B4-BE49-F238E27FC236}">
                  <a16:creationId xmlns:a16="http://schemas.microsoft.com/office/drawing/2014/main" id="{FEF88C1C-5E31-5A20-24D0-37D402A02EBE}"/>
                </a:ext>
              </a:extLst>
            </p:cNvPr>
            <p:cNvGrpSpPr/>
            <p:nvPr/>
          </p:nvGrpSpPr>
          <p:grpSpPr>
            <a:xfrm>
              <a:off x="3619007" y="5881676"/>
              <a:ext cx="1064232" cy="732804"/>
              <a:chOff x="2007908" y="8059219"/>
              <a:chExt cx="1064232" cy="732804"/>
            </a:xfrm>
          </p:grpSpPr>
          <p:pic>
            <p:nvPicPr>
              <p:cNvPr id="72" name="Picture 71">
                <a:extLst>
                  <a:ext uri="{FF2B5EF4-FFF2-40B4-BE49-F238E27FC236}">
                    <a16:creationId xmlns:a16="http://schemas.microsoft.com/office/drawing/2014/main" id="{07B87572-10AD-C7B4-8657-DFABB625628E}"/>
                  </a:ext>
                </a:extLst>
              </p:cNvPr>
              <p:cNvPicPr>
                <a:picLocks noChangeAspect="1"/>
              </p:cNvPicPr>
              <p:nvPr/>
            </p:nvPicPr>
            <p:blipFill>
              <a:blip r:embed="rId4"/>
              <a:stretch>
                <a:fillRect/>
              </a:stretch>
            </p:blipFill>
            <p:spPr>
              <a:xfrm>
                <a:off x="2007908" y="8059219"/>
                <a:ext cx="1064232" cy="732804"/>
              </a:xfrm>
              <a:prstGeom prst="rect">
                <a:avLst/>
              </a:prstGeom>
            </p:spPr>
          </p:pic>
          <p:sp>
            <p:nvSpPr>
              <p:cNvPr id="73" name="TextBox 72">
                <a:extLst>
                  <a:ext uri="{FF2B5EF4-FFF2-40B4-BE49-F238E27FC236}">
                    <a16:creationId xmlns:a16="http://schemas.microsoft.com/office/drawing/2014/main" id="{B277CF11-05D6-6EBD-A7C8-9DD5B7D31B21}"/>
                  </a:ext>
                </a:extLst>
              </p:cNvPr>
              <p:cNvSpPr txBox="1"/>
              <p:nvPr/>
            </p:nvSpPr>
            <p:spPr>
              <a:xfrm>
                <a:off x="2113107" y="8415802"/>
                <a:ext cx="853835" cy="307777"/>
              </a:xfrm>
              <a:prstGeom prst="rect">
                <a:avLst/>
              </a:prstGeom>
              <a:noFill/>
            </p:spPr>
            <p:txBody>
              <a:bodyPr wrap="square" rtlCol="0">
                <a:spAutoFit/>
              </a:bodyPr>
              <a:lstStyle/>
              <a:p>
                <a:pPr algn="ctr"/>
                <a:r>
                  <a:rPr lang="en-US" sz="1400" b="1" dirty="0">
                    <a:solidFill>
                      <a:schemeClr val="bg1"/>
                    </a:solidFill>
                    <a:sym typeface="Wingdings" panose="05000000000000000000" pitchFamily="2" charset="2"/>
                  </a:rPr>
                  <a:t>Battery</a:t>
                </a:r>
                <a:endParaRPr lang="en-US" sz="1400" b="1" dirty="0">
                  <a:solidFill>
                    <a:schemeClr val="bg1"/>
                  </a:solidFill>
                </a:endParaRPr>
              </a:p>
            </p:txBody>
          </p:sp>
        </p:grpSp>
        <p:grpSp>
          <p:nvGrpSpPr>
            <p:cNvPr id="15" name="Group 14">
              <a:extLst>
                <a:ext uri="{FF2B5EF4-FFF2-40B4-BE49-F238E27FC236}">
                  <a16:creationId xmlns:a16="http://schemas.microsoft.com/office/drawing/2014/main" id="{BEBF0E4F-EAE5-B87B-EA56-0EC7E3085554}"/>
                </a:ext>
              </a:extLst>
            </p:cNvPr>
            <p:cNvGrpSpPr/>
            <p:nvPr/>
          </p:nvGrpSpPr>
          <p:grpSpPr>
            <a:xfrm>
              <a:off x="2036950" y="4012329"/>
              <a:ext cx="922035" cy="1560617"/>
              <a:chOff x="567203" y="3490252"/>
              <a:chExt cx="922035" cy="1560617"/>
            </a:xfrm>
          </p:grpSpPr>
          <p:grpSp>
            <p:nvGrpSpPr>
              <p:cNvPr id="33" name="Group 32">
                <a:extLst>
                  <a:ext uri="{FF2B5EF4-FFF2-40B4-BE49-F238E27FC236}">
                    <a16:creationId xmlns:a16="http://schemas.microsoft.com/office/drawing/2014/main" id="{0A77F6D8-61D1-DF66-2BB3-C1D6999C5E40}"/>
                  </a:ext>
                </a:extLst>
              </p:cNvPr>
              <p:cNvGrpSpPr/>
              <p:nvPr/>
            </p:nvGrpSpPr>
            <p:grpSpPr>
              <a:xfrm flipH="1">
                <a:off x="567203" y="4010029"/>
                <a:ext cx="883571" cy="1040840"/>
                <a:chOff x="1891726" y="4324854"/>
                <a:chExt cx="883571" cy="1040840"/>
              </a:xfrm>
            </p:grpSpPr>
            <p:sp>
              <p:nvSpPr>
                <p:cNvPr id="37" name="Isosceles Triangle 36">
                  <a:extLst>
                    <a:ext uri="{FF2B5EF4-FFF2-40B4-BE49-F238E27FC236}">
                      <a16:creationId xmlns:a16="http://schemas.microsoft.com/office/drawing/2014/main" id="{5FB4A083-C551-E27A-0D72-7A52329AB18F}"/>
                    </a:ext>
                  </a:extLst>
                </p:cNvPr>
                <p:cNvSpPr/>
                <p:nvPr/>
              </p:nvSpPr>
              <p:spPr>
                <a:xfrm rot="5400000">
                  <a:off x="1792546" y="4424034"/>
                  <a:ext cx="1040840" cy="8424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D9E315A-2F9E-D016-C00E-7ABBA605E990}"/>
                    </a:ext>
                  </a:extLst>
                </p:cNvPr>
                <p:cNvSpPr/>
                <p:nvPr/>
              </p:nvSpPr>
              <p:spPr>
                <a:xfrm>
                  <a:off x="2494176" y="4501272"/>
                  <a:ext cx="281121" cy="641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C896E57F-C18B-4AE8-B34C-E813425C0EB4}"/>
                  </a:ext>
                </a:extLst>
              </p:cNvPr>
              <p:cNvSpPr txBox="1"/>
              <p:nvPr/>
            </p:nvSpPr>
            <p:spPr>
              <a:xfrm>
                <a:off x="743521" y="3490252"/>
                <a:ext cx="745717" cy="646331"/>
              </a:xfrm>
              <a:prstGeom prst="rect">
                <a:avLst/>
              </a:prstGeom>
              <a:noFill/>
            </p:spPr>
            <p:txBody>
              <a:bodyPr wrap="none" rtlCol="0">
                <a:spAutoFit/>
              </a:bodyPr>
              <a:lstStyle/>
              <a:p>
                <a:pPr algn="ctr"/>
                <a:r>
                  <a:rPr lang="en-US" dirty="0">
                    <a:sym typeface="Wingdings" panose="05000000000000000000" pitchFamily="2" charset="2"/>
                  </a:rPr>
                  <a:t>Alarm</a:t>
                </a:r>
              </a:p>
              <a:p>
                <a:pPr algn="ctr"/>
                <a:r>
                  <a:rPr lang="en-US" dirty="0">
                    <a:sym typeface="Wingdings" panose="05000000000000000000" pitchFamily="2" charset="2"/>
                  </a:rPr>
                  <a:t>Horn</a:t>
                </a:r>
                <a:endParaRPr lang="en-US" dirty="0"/>
              </a:p>
            </p:txBody>
          </p:sp>
          <p:sp>
            <p:nvSpPr>
              <p:cNvPr id="35" name="TextBox 34">
                <a:extLst>
                  <a:ext uri="{FF2B5EF4-FFF2-40B4-BE49-F238E27FC236}">
                    <a16:creationId xmlns:a16="http://schemas.microsoft.com/office/drawing/2014/main" id="{EBFBFF9C-6116-C6A5-AC1E-97222E0D5593}"/>
                  </a:ext>
                </a:extLst>
              </p:cNvPr>
              <p:cNvSpPr txBox="1"/>
              <p:nvPr/>
            </p:nvSpPr>
            <p:spPr>
              <a:xfrm>
                <a:off x="576958" y="4566709"/>
                <a:ext cx="261610" cy="276999"/>
              </a:xfrm>
              <a:prstGeom prst="rect">
                <a:avLst/>
              </a:prstGeom>
              <a:noFill/>
            </p:spPr>
            <p:txBody>
              <a:bodyPr wrap="none" rtlCol="0">
                <a:spAutoFit/>
              </a:bodyPr>
              <a:lstStyle/>
              <a:p>
                <a:pPr algn="ctr"/>
                <a:r>
                  <a:rPr lang="en-US" sz="1200" dirty="0">
                    <a:solidFill>
                      <a:srgbClr val="FF0000"/>
                    </a:solidFill>
                  </a:rPr>
                  <a:t>+</a:t>
                </a:r>
              </a:p>
            </p:txBody>
          </p:sp>
          <p:sp>
            <p:nvSpPr>
              <p:cNvPr id="36" name="TextBox 35">
                <a:extLst>
                  <a:ext uri="{FF2B5EF4-FFF2-40B4-BE49-F238E27FC236}">
                    <a16:creationId xmlns:a16="http://schemas.microsoft.com/office/drawing/2014/main" id="{C93ED92B-E2CC-9A4F-DF9A-C13D62279679}"/>
                  </a:ext>
                </a:extLst>
              </p:cNvPr>
              <p:cNvSpPr txBox="1"/>
              <p:nvPr/>
            </p:nvSpPr>
            <p:spPr>
              <a:xfrm>
                <a:off x="569830" y="4081897"/>
                <a:ext cx="261611" cy="276999"/>
              </a:xfrm>
              <a:prstGeom prst="rect">
                <a:avLst/>
              </a:prstGeom>
              <a:noFill/>
            </p:spPr>
            <p:txBody>
              <a:bodyPr wrap="none" rtlCol="0">
                <a:spAutoFit/>
              </a:bodyPr>
              <a:lstStyle/>
              <a:p>
                <a:pPr algn="ctr"/>
                <a:r>
                  <a:rPr lang="en-US" sz="1200" dirty="0"/>
                  <a:t>_</a:t>
                </a:r>
              </a:p>
            </p:txBody>
          </p:sp>
        </p:grpSp>
        <p:grpSp>
          <p:nvGrpSpPr>
            <p:cNvPr id="16" name="Group 15">
              <a:extLst>
                <a:ext uri="{FF2B5EF4-FFF2-40B4-BE49-F238E27FC236}">
                  <a16:creationId xmlns:a16="http://schemas.microsoft.com/office/drawing/2014/main" id="{5FBAF9A7-66E4-E69D-C606-23D94702DBF7}"/>
                </a:ext>
              </a:extLst>
            </p:cNvPr>
            <p:cNvGrpSpPr/>
            <p:nvPr/>
          </p:nvGrpSpPr>
          <p:grpSpPr>
            <a:xfrm>
              <a:off x="7204201" y="3186836"/>
              <a:ext cx="477164" cy="297909"/>
              <a:chOff x="7453974" y="2674325"/>
              <a:chExt cx="477164" cy="297909"/>
            </a:xfrm>
          </p:grpSpPr>
          <p:sp>
            <p:nvSpPr>
              <p:cNvPr id="29" name="Oval 28">
                <a:extLst>
                  <a:ext uri="{FF2B5EF4-FFF2-40B4-BE49-F238E27FC236}">
                    <a16:creationId xmlns:a16="http://schemas.microsoft.com/office/drawing/2014/main" id="{76173F89-C91D-EDFE-BBB1-6907CC402368}"/>
                  </a:ext>
                </a:extLst>
              </p:cNvPr>
              <p:cNvSpPr/>
              <p:nvPr/>
            </p:nvSpPr>
            <p:spPr>
              <a:xfrm>
                <a:off x="745397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86ADD51-FC26-4B71-0219-977F810E3FD7}"/>
                  </a:ext>
                </a:extLst>
              </p:cNvPr>
              <p:cNvSpPr/>
              <p:nvPr/>
            </p:nvSpPr>
            <p:spPr>
              <a:xfrm>
                <a:off x="779679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0E4FCE5C-D0C8-D325-0F7E-17B87FEB0D9A}"/>
                  </a:ext>
                </a:extLst>
              </p:cNvPr>
              <p:cNvCxnSpPr/>
              <p:nvPr/>
            </p:nvCxnSpPr>
            <p:spPr>
              <a:xfrm>
                <a:off x="7458308" y="2824687"/>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A435FE-557B-0704-BD6C-720321A8326D}"/>
                  </a:ext>
                </a:extLst>
              </p:cNvPr>
              <p:cNvCxnSpPr/>
              <p:nvPr/>
            </p:nvCxnSpPr>
            <p:spPr>
              <a:xfrm flipV="1">
                <a:off x="7689913" y="2674325"/>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70154A6-8792-0DC7-3FBB-9C4AB555834D}"/>
                </a:ext>
              </a:extLst>
            </p:cNvPr>
            <p:cNvGrpSpPr/>
            <p:nvPr/>
          </p:nvGrpSpPr>
          <p:grpSpPr>
            <a:xfrm>
              <a:off x="7397603" y="6172897"/>
              <a:ext cx="477164" cy="297909"/>
              <a:chOff x="7453974" y="2674325"/>
              <a:chExt cx="477164" cy="297909"/>
            </a:xfrm>
          </p:grpSpPr>
          <p:sp>
            <p:nvSpPr>
              <p:cNvPr id="25" name="Oval 24">
                <a:extLst>
                  <a:ext uri="{FF2B5EF4-FFF2-40B4-BE49-F238E27FC236}">
                    <a16:creationId xmlns:a16="http://schemas.microsoft.com/office/drawing/2014/main" id="{A9D30252-B52C-19BC-3B9F-FC6386A96F40}"/>
                  </a:ext>
                </a:extLst>
              </p:cNvPr>
              <p:cNvSpPr/>
              <p:nvPr/>
            </p:nvSpPr>
            <p:spPr>
              <a:xfrm>
                <a:off x="745397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A003C26-26B3-2BD7-3AB4-FD580AD12901}"/>
                  </a:ext>
                </a:extLst>
              </p:cNvPr>
              <p:cNvSpPr/>
              <p:nvPr/>
            </p:nvSpPr>
            <p:spPr>
              <a:xfrm>
                <a:off x="779679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23D9455-71A3-F565-E140-76C843EE989F}"/>
                  </a:ext>
                </a:extLst>
              </p:cNvPr>
              <p:cNvCxnSpPr/>
              <p:nvPr/>
            </p:nvCxnSpPr>
            <p:spPr>
              <a:xfrm>
                <a:off x="7458308" y="2824687"/>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B83B2C-DBC6-CD1E-BD92-CE4307B91065}"/>
                  </a:ext>
                </a:extLst>
              </p:cNvPr>
              <p:cNvCxnSpPr/>
              <p:nvPr/>
            </p:nvCxnSpPr>
            <p:spPr>
              <a:xfrm flipV="1">
                <a:off x="7689913" y="2674325"/>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Lightning Bolt 17">
              <a:extLst>
                <a:ext uri="{FF2B5EF4-FFF2-40B4-BE49-F238E27FC236}">
                  <a16:creationId xmlns:a16="http://schemas.microsoft.com/office/drawing/2014/main" id="{6A5504AC-EF74-E6A2-256E-363CD2722F90}"/>
                </a:ext>
              </a:extLst>
            </p:cNvPr>
            <p:cNvSpPr/>
            <p:nvPr/>
          </p:nvSpPr>
          <p:spPr>
            <a:xfrm rot="454669" flipV="1">
              <a:off x="3115643" y="4553670"/>
              <a:ext cx="842480" cy="4848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B5A7B5E6-ED27-081B-D146-E297A8DEA994}"/>
                </a:ext>
              </a:extLst>
            </p:cNvPr>
            <p:cNvSpPr/>
            <p:nvPr/>
          </p:nvSpPr>
          <p:spPr>
            <a:xfrm rot="20642166">
              <a:off x="3138765" y="5060762"/>
              <a:ext cx="842480" cy="4848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6CB54A-870E-D732-4F32-E20F7B679DAF}"/>
                </a:ext>
              </a:extLst>
            </p:cNvPr>
            <p:cNvSpPr txBox="1"/>
            <p:nvPr/>
          </p:nvSpPr>
          <p:spPr>
            <a:xfrm>
              <a:off x="2764317" y="4813154"/>
              <a:ext cx="1229825" cy="461665"/>
            </a:xfrm>
            <a:prstGeom prst="rect">
              <a:avLst/>
            </a:prstGeom>
            <a:solidFill>
              <a:srgbClr val="FF0000"/>
            </a:solidFill>
            <a:ln>
              <a:noFill/>
            </a:ln>
          </p:spPr>
          <p:txBody>
            <a:bodyPr wrap="none" rtlCol="0">
              <a:spAutoFit/>
            </a:bodyPr>
            <a:lstStyle/>
            <a:p>
              <a:pPr algn="ctr"/>
              <a:r>
                <a:rPr lang="en-US" sz="2400" b="1" dirty="0">
                  <a:solidFill>
                    <a:schemeClr val="bg1"/>
                  </a:solidFill>
                  <a:sym typeface="Wingdings" panose="05000000000000000000" pitchFamily="2" charset="2"/>
                </a:rPr>
                <a:t>ALARM!</a:t>
              </a:r>
              <a:endParaRPr lang="en-US" sz="2400" b="1" dirty="0">
                <a:solidFill>
                  <a:schemeClr val="bg1"/>
                </a:solidFill>
              </a:endParaRPr>
            </a:p>
          </p:txBody>
        </p:sp>
        <p:sp>
          <p:nvSpPr>
            <p:cNvPr id="21" name="TextBox 20">
              <a:extLst>
                <a:ext uri="{FF2B5EF4-FFF2-40B4-BE49-F238E27FC236}">
                  <a16:creationId xmlns:a16="http://schemas.microsoft.com/office/drawing/2014/main" id="{D279C5A6-C58A-9BB7-732B-81901A3601F1}"/>
                </a:ext>
              </a:extLst>
            </p:cNvPr>
            <p:cNvSpPr txBox="1"/>
            <p:nvPr/>
          </p:nvSpPr>
          <p:spPr>
            <a:xfrm>
              <a:off x="2250387" y="6018785"/>
              <a:ext cx="904799" cy="369332"/>
            </a:xfrm>
            <a:prstGeom prst="rect">
              <a:avLst/>
            </a:prstGeom>
            <a:noFill/>
          </p:spPr>
          <p:txBody>
            <a:bodyPr wrap="none" rtlCol="0">
              <a:spAutoFit/>
            </a:bodyPr>
            <a:lstStyle/>
            <a:p>
              <a:pPr algn="ctr"/>
              <a:r>
                <a:rPr lang="en-US" b="1" dirty="0"/>
                <a:t>Ground</a:t>
              </a:r>
            </a:p>
          </p:txBody>
        </p:sp>
        <p:sp>
          <p:nvSpPr>
            <p:cNvPr id="22" name="TextBox 21">
              <a:extLst>
                <a:ext uri="{FF2B5EF4-FFF2-40B4-BE49-F238E27FC236}">
                  <a16:creationId xmlns:a16="http://schemas.microsoft.com/office/drawing/2014/main" id="{9F7FD716-33EC-3A44-D968-BA5BE3581C6B}"/>
                </a:ext>
              </a:extLst>
            </p:cNvPr>
            <p:cNvSpPr txBox="1"/>
            <p:nvPr/>
          </p:nvSpPr>
          <p:spPr>
            <a:xfrm>
              <a:off x="3788466" y="3436377"/>
              <a:ext cx="794256" cy="369332"/>
            </a:xfrm>
            <a:prstGeom prst="rect">
              <a:avLst/>
            </a:prstGeom>
            <a:noFill/>
          </p:spPr>
          <p:txBody>
            <a:bodyPr wrap="none" rtlCol="0">
              <a:spAutoFit/>
            </a:bodyPr>
            <a:lstStyle/>
            <a:p>
              <a:pPr algn="ctr"/>
              <a:r>
                <a:rPr lang="en-US" b="1" dirty="0">
                  <a:solidFill>
                    <a:srgbClr val="FF0000"/>
                  </a:solidFill>
                </a:rPr>
                <a:t>Power</a:t>
              </a:r>
            </a:p>
          </p:txBody>
        </p:sp>
        <p:sp>
          <p:nvSpPr>
            <p:cNvPr id="23" name="TextBox 22">
              <a:extLst>
                <a:ext uri="{FF2B5EF4-FFF2-40B4-BE49-F238E27FC236}">
                  <a16:creationId xmlns:a16="http://schemas.microsoft.com/office/drawing/2014/main" id="{F3A3C3D1-EC73-9046-4C81-A0967578D0FC}"/>
                </a:ext>
              </a:extLst>
            </p:cNvPr>
            <p:cNvSpPr txBox="1"/>
            <p:nvPr/>
          </p:nvSpPr>
          <p:spPr>
            <a:xfrm>
              <a:off x="5532586" y="6043064"/>
              <a:ext cx="794256" cy="369332"/>
            </a:xfrm>
            <a:prstGeom prst="rect">
              <a:avLst/>
            </a:prstGeom>
            <a:noFill/>
          </p:spPr>
          <p:txBody>
            <a:bodyPr wrap="none" rtlCol="0">
              <a:spAutoFit/>
            </a:bodyPr>
            <a:lstStyle/>
            <a:p>
              <a:pPr algn="ctr"/>
              <a:r>
                <a:rPr lang="en-US" b="1" dirty="0">
                  <a:solidFill>
                    <a:srgbClr val="FF0000"/>
                  </a:solidFill>
                </a:rPr>
                <a:t>Power</a:t>
              </a:r>
            </a:p>
          </p:txBody>
        </p:sp>
        <p:sp>
          <p:nvSpPr>
            <p:cNvPr id="24" name="TextBox 23">
              <a:extLst>
                <a:ext uri="{FF2B5EF4-FFF2-40B4-BE49-F238E27FC236}">
                  <a16:creationId xmlns:a16="http://schemas.microsoft.com/office/drawing/2014/main" id="{1EC0BA5B-BA35-A100-4307-FD03420A111F}"/>
                </a:ext>
              </a:extLst>
            </p:cNvPr>
            <p:cNvSpPr txBox="1"/>
            <p:nvPr/>
          </p:nvSpPr>
          <p:spPr>
            <a:xfrm rot="16200000">
              <a:off x="8589895" y="4628488"/>
              <a:ext cx="794256" cy="369332"/>
            </a:xfrm>
            <a:prstGeom prst="rect">
              <a:avLst/>
            </a:prstGeom>
            <a:noFill/>
          </p:spPr>
          <p:txBody>
            <a:bodyPr wrap="none" rtlCol="0">
              <a:spAutoFit/>
            </a:bodyPr>
            <a:lstStyle/>
            <a:p>
              <a:pPr algn="ctr"/>
              <a:r>
                <a:rPr lang="en-US" b="1" dirty="0">
                  <a:solidFill>
                    <a:srgbClr val="FF0000"/>
                  </a:solidFill>
                </a:rPr>
                <a:t>Power</a:t>
              </a:r>
            </a:p>
          </p:txBody>
        </p:sp>
      </p:grpSp>
    </p:spTree>
    <p:extLst>
      <p:ext uri="{BB962C8B-B14F-4D97-AF65-F5344CB8AC3E}">
        <p14:creationId xmlns:p14="http://schemas.microsoft.com/office/powerpoint/2010/main" val="2651167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393289" y="1037478"/>
            <a:ext cx="11454581" cy="5355312"/>
          </a:xfrm>
          <a:prstGeom prst="rect">
            <a:avLst/>
          </a:prstGeom>
          <a:noFill/>
        </p:spPr>
        <p:txBody>
          <a:bodyPr wrap="square" rtlCol="0">
            <a:spAutoFit/>
          </a:bodyPr>
          <a:lstStyle/>
          <a:p>
            <a:pPr algn="ctr"/>
            <a:r>
              <a:rPr lang="en-US" sz="3600" b="1" u="sng" dirty="0"/>
              <a:t>Trial Installation of the Gear Warning System</a:t>
            </a:r>
            <a:endParaRPr lang="en-US" sz="1200" dirty="0"/>
          </a:p>
          <a:p>
            <a:pPr lvl="1"/>
            <a:r>
              <a:rPr lang="en-US" sz="1100" dirty="0"/>
              <a:t>  </a:t>
            </a:r>
          </a:p>
          <a:p>
            <a:pPr marL="742950" lvl="1" indent="-285750">
              <a:buFont typeface="Arial" panose="020B0604020202020204" pitchFamily="34" charset="0"/>
              <a:buChar char="•"/>
            </a:pPr>
            <a:r>
              <a:rPr lang="en-US" sz="2400" dirty="0"/>
              <a:t>Gain access to the gear and airbrake linkages by removing access panels as needed.  Typically, these locations are nearest to the handles of the airbrake and gear levers along the sides of the cockpit.</a:t>
            </a:r>
          </a:p>
          <a:p>
            <a:pPr marL="742950" lvl="1" indent="-285750">
              <a:buFont typeface="Arial" panose="020B0604020202020204" pitchFamily="34" charset="0"/>
              <a:buChar char="•"/>
            </a:pPr>
            <a:r>
              <a:rPr lang="en-US" sz="2400" dirty="0"/>
              <a:t>Determine how the gear and airbrake linkages move as the handles are push/pulled.  The portion moving is where the magnets should be temporarily mounted* so that they move back and forth on the linkage and will actuate/deactivate a nearby magnetic switch.</a:t>
            </a:r>
          </a:p>
          <a:p>
            <a:pPr marL="742950" lvl="1" indent="-285750">
              <a:buFont typeface="Arial" panose="020B0604020202020204" pitchFamily="34" charset="0"/>
              <a:buChar char="•"/>
            </a:pPr>
            <a:r>
              <a:rPr lang="en-US" sz="2400" dirty="0"/>
              <a:t>Temporarily mount</a:t>
            </a:r>
            <a:r>
              <a:rPr lang="en-US" sz="2400" b="1" dirty="0">
                <a:solidFill>
                  <a:srgbClr val="FF0000"/>
                </a:solidFill>
              </a:rPr>
              <a:t>*</a:t>
            </a:r>
            <a:r>
              <a:rPr lang="en-US" sz="2400" dirty="0"/>
              <a:t> the magnetic switches so that when the </a:t>
            </a:r>
            <a:r>
              <a:rPr lang="en-US" sz="2400" dirty="0" err="1"/>
              <a:t>handles+magnets</a:t>
            </a:r>
            <a:r>
              <a:rPr lang="en-US" sz="2400" dirty="0"/>
              <a:t> move they come close enough to the magnetic switch to activate it (within </a:t>
            </a:r>
            <a:r>
              <a:rPr lang="en-US" sz="2400" dirty="0" err="1"/>
              <a:t>appox</a:t>
            </a:r>
            <a:r>
              <a:rPr lang="en-US" sz="2400" dirty="0"/>
              <a:t>. 1/8” or 3mm).  </a:t>
            </a:r>
          </a:p>
          <a:p>
            <a:pPr marL="1200150" lvl="2" indent="-285750">
              <a:buFont typeface="Arial" panose="020B0604020202020204" pitchFamily="34" charset="0"/>
              <a:buChar char="•"/>
            </a:pPr>
            <a:r>
              <a:rPr lang="en-US" dirty="0"/>
              <a:t>You may find that a more powerful rare-earth magnet is needed in your particular glider</a:t>
            </a:r>
          </a:p>
          <a:p>
            <a:pPr marL="742950" lvl="1" indent="-285750">
              <a:buFont typeface="Arial" panose="020B0604020202020204" pitchFamily="34" charset="0"/>
              <a:buChar char="•"/>
            </a:pPr>
            <a:r>
              <a:rPr lang="en-US" sz="2400" dirty="0"/>
              <a:t>Temporarily wire the switches to the battery and alarm horn per the previous slide.</a:t>
            </a:r>
          </a:p>
        </p:txBody>
      </p:sp>
      <p:sp>
        <p:nvSpPr>
          <p:cNvPr id="2" name="TextBox 1">
            <a:extLst>
              <a:ext uri="{FF2B5EF4-FFF2-40B4-BE49-F238E27FC236}">
                <a16:creationId xmlns:a16="http://schemas.microsoft.com/office/drawing/2014/main" id="{B9BE1EB7-FDA9-E75A-0006-A56920457977}"/>
              </a:ext>
            </a:extLst>
          </p:cNvPr>
          <p:cNvSpPr txBox="1"/>
          <p:nvPr/>
        </p:nvSpPr>
        <p:spPr>
          <a:xfrm>
            <a:off x="3170336" y="6180228"/>
            <a:ext cx="5052153" cy="369332"/>
          </a:xfrm>
          <a:prstGeom prst="rect">
            <a:avLst/>
          </a:prstGeom>
          <a:solidFill>
            <a:srgbClr val="FFFF00"/>
          </a:solidFill>
          <a:ln>
            <a:solidFill>
              <a:schemeClr val="tx1"/>
            </a:solidFill>
          </a:ln>
        </p:spPr>
        <p:txBody>
          <a:bodyPr wrap="none" rtlCol="0">
            <a:spAutoFit/>
          </a:bodyPr>
          <a:lstStyle/>
          <a:p>
            <a:pPr algn="ctr"/>
            <a:r>
              <a:rPr lang="en-US" b="1" dirty="0">
                <a:solidFill>
                  <a:srgbClr val="FF0000"/>
                </a:solidFill>
              </a:rPr>
              <a:t>*</a:t>
            </a:r>
            <a:r>
              <a:rPr lang="en-US" dirty="0"/>
              <a:t> Double sided tape should work well during testing</a:t>
            </a:r>
          </a:p>
        </p:txBody>
      </p:sp>
      <p:sp>
        <p:nvSpPr>
          <p:cNvPr id="3" name="TextBox 2">
            <a:extLst>
              <a:ext uri="{FF2B5EF4-FFF2-40B4-BE49-F238E27FC236}">
                <a16:creationId xmlns:a16="http://schemas.microsoft.com/office/drawing/2014/main" id="{53709609-1D2F-C5C7-FB81-C60E26C9E6AF}"/>
              </a:ext>
            </a:extLst>
          </p:cNvPr>
          <p:cNvSpPr txBox="1"/>
          <p:nvPr/>
        </p:nvSpPr>
        <p:spPr>
          <a:xfrm>
            <a:off x="718913" y="56634"/>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a:t>IMPLEMENTING </a:t>
            </a:r>
            <a:r>
              <a:rPr lang="en-US" sz="3600" dirty="0"/>
              <a:t>A LANDING GEAR WARNING SYSTEM</a:t>
            </a:r>
          </a:p>
        </p:txBody>
      </p:sp>
    </p:spTree>
    <p:extLst>
      <p:ext uri="{BB962C8B-B14F-4D97-AF65-F5344CB8AC3E}">
        <p14:creationId xmlns:p14="http://schemas.microsoft.com/office/powerpoint/2010/main" val="4536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34C6AA-249E-A4F8-8FAE-A39EA58460E3}"/>
              </a:ext>
            </a:extLst>
          </p:cNvPr>
          <p:cNvSpPr txBox="1"/>
          <p:nvPr/>
        </p:nvSpPr>
        <p:spPr>
          <a:xfrm>
            <a:off x="563084" y="1330525"/>
            <a:ext cx="11250542" cy="5016758"/>
          </a:xfrm>
          <a:prstGeom prst="rect">
            <a:avLst/>
          </a:prstGeom>
          <a:noFill/>
        </p:spPr>
        <p:txBody>
          <a:bodyPr wrap="square">
            <a:spAutoFit/>
          </a:bodyPr>
          <a:lstStyle/>
          <a:p>
            <a:pPr algn="ctr"/>
            <a:r>
              <a:rPr lang="en-US" sz="4000" dirty="0">
                <a:solidFill>
                  <a:srgbClr val="4359C5"/>
                </a:solidFill>
                <a:effectLst>
                  <a:outerShdw blurRad="38100" dist="38100" dir="2700000" algn="tl">
                    <a:srgbClr val="C0C0C0"/>
                  </a:outerShdw>
                </a:effectLst>
              </a:rPr>
              <a:t>There is </a:t>
            </a:r>
            <a:r>
              <a:rPr lang="en-US" sz="4000" b="1" u="sng" dirty="0">
                <a:solidFill>
                  <a:srgbClr val="4359C5"/>
                </a:solidFill>
                <a:effectLst>
                  <a:outerShdw blurRad="38100" dist="38100" dir="2700000" algn="tl">
                    <a:srgbClr val="C0C0C0"/>
                  </a:outerShdw>
                </a:effectLst>
              </a:rPr>
              <a:t>no single universal answer</a:t>
            </a:r>
            <a:r>
              <a:rPr lang="en-US" sz="4000" b="1" dirty="0">
                <a:solidFill>
                  <a:srgbClr val="4359C5"/>
                </a:solidFill>
                <a:effectLst>
                  <a:outerShdw blurRad="38100" dist="38100" dir="2700000" algn="tl">
                    <a:srgbClr val="C0C0C0"/>
                  </a:outerShdw>
                </a:effectLst>
              </a:rPr>
              <a:t> </a:t>
            </a:r>
            <a:r>
              <a:rPr lang="en-US" sz="4000" dirty="0">
                <a:solidFill>
                  <a:srgbClr val="4359C5"/>
                </a:solidFill>
                <a:effectLst>
                  <a:outerShdw blurRad="38100" dist="38100" dir="2700000" algn="tl">
                    <a:srgbClr val="C0C0C0"/>
                  </a:outerShdw>
                </a:effectLst>
              </a:rPr>
              <a:t>on how</a:t>
            </a:r>
          </a:p>
          <a:p>
            <a:pPr algn="ctr"/>
            <a:r>
              <a:rPr lang="en-US" sz="4000" dirty="0">
                <a:solidFill>
                  <a:srgbClr val="4359C5"/>
                </a:solidFill>
                <a:effectLst>
                  <a:outerShdw blurRad="38100" dist="38100" dir="2700000" algn="tl">
                    <a:srgbClr val="C0C0C0"/>
                  </a:outerShdw>
                </a:effectLst>
              </a:rPr>
              <a:t>to implement a landing gear warning system in a particular glider.  This is due to gliders having many different linkage designs to raise/lower landing gear and to open/close airbrakes. Hopefully, this presentation will provide enough information and pointers to help you design, install, and test a landing gear warning system for your glider.</a:t>
            </a:r>
          </a:p>
        </p:txBody>
      </p:sp>
      <p:sp>
        <p:nvSpPr>
          <p:cNvPr id="2" name="TextBox 1">
            <a:extLst>
              <a:ext uri="{FF2B5EF4-FFF2-40B4-BE49-F238E27FC236}">
                <a16:creationId xmlns:a16="http://schemas.microsoft.com/office/drawing/2014/main" id="{48AA13F0-EC73-BB8A-3375-D8FC642BF371}"/>
              </a:ext>
            </a:extLst>
          </p:cNvPr>
          <p:cNvSpPr txBox="1"/>
          <p:nvPr/>
        </p:nvSpPr>
        <p:spPr>
          <a:xfrm>
            <a:off x="2536402" y="143644"/>
            <a:ext cx="7303907" cy="1107996"/>
          </a:xfrm>
          <a:prstGeom prst="rect">
            <a:avLst/>
          </a:prstGeom>
          <a:noFill/>
        </p:spPr>
        <p:txBody>
          <a:bodyPr wrap="square">
            <a:spAutoFit/>
          </a:bodyPr>
          <a:lstStyle/>
          <a:p>
            <a:pPr algn="ctr"/>
            <a:r>
              <a:rPr lang="en-US" sz="6600" b="1" u="sng" dirty="0">
                <a:solidFill>
                  <a:srgbClr val="0066FF"/>
                </a:solidFill>
              </a:rPr>
              <a:t>Please Note #2</a:t>
            </a:r>
          </a:p>
        </p:txBody>
      </p:sp>
    </p:spTree>
    <p:extLst>
      <p:ext uri="{BB962C8B-B14F-4D97-AF65-F5344CB8AC3E}">
        <p14:creationId xmlns:p14="http://schemas.microsoft.com/office/powerpoint/2010/main" val="259012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506738" y="920621"/>
            <a:ext cx="10979770" cy="1877437"/>
          </a:xfrm>
          <a:prstGeom prst="rect">
            <a:avLst/>
          </a:prstGeom>
          <a:noFill/>
        </p:spPr>
        <p:txBody>
          <a:bodyPr wrap="square" rtlCol="0">
            <a:spAutoFit/>
          </a:bodyPr>
          <a:lstStyle/>
          <a:p>
            <a:pPr algn="ctr"/>
            <a:r>
              <a:rPr lang="en-US" sz="3200" b="1" u="sng" dirty="0"/>
              <a:t>Adding a Landing Gear Alarm Test Button</a:t>
            </a:r>
          </a:p>
          <a:p>
            <a:pPr marL="742950" lvl="1" indent="-285750">
              <a:buFont typeface="Arial" panose="020B0604020202020204" pitchFamily="34" charset="0"/>
              <a:buChar char="•"/>
            </a:pPr>
            <a:endParaRPr lang="en-US" sz="1200" dirty="0"/>
          </a:p>
          <a:p>
            <a:pPr marL="742950" lvl="1" indent="-285750">
              <a:buFont typeface="Arial" panose="020B0604020202020204" pitchFamily="34" charset="0"/>
              <a:buChar char="•"/>
            </a:pPr>
            <a:r>
              <a:rPr lang="en-US" sz="2400" dirty="0"/>
              <a:t>It is </a:t>
            </a:r>
            <a:r>
              <a:rPr lang="en-US" sz="2400" u="sng" dirty="0"/>
              <a:t>always best</a:t>
            </a:r>
            <a:r>
              <a:rPr lang="en-US" sz="2400" dirty="0"/>
              <a:t> to test the system by opening the airbrakes while cycling the landing gear.  However, you may want to add a momentary type test button that bypasses both of the magnetic switches for testing purposes.</a:t>
            </a:r>
          </a:p>
        </p:txBody>
      </p:sp>
      <p:grpSp>
        <p:nvGrpSpPr>
          <p:cNvPr id="87" name="Group 86">
            <a:extLst>
              <a:ext uri="{FF2B5EF4-FFF2-40B4-BE49-F238E27FC236}">
                <a16:creationId xmlns:a16="http://schemas.microsoft.com/office/drawing/2014/main" id="{64ECB024-F93D-E5B3-1595-768464A40A43}"/>
              </a:ext>
            </a:extLst>
          </p:cNvPr>
          <p:cNvGrpSpPr/>
          <p:nvPr/>
        </p:nvGrpSpPr>
        <p:grpSpPr>
          <a:xfrm>
            <a:off x="4907587" y="3061086"/>
            <a:ext cx="1877921" cy="3009418"/>
            <a:chOff x="4861330" y="3195347"/>
            <a:chExt cx="1877921" cy="3009418"/>
          </a:xfrm>
        </p:grpSpPr>
        <p:cxnSp>
          <p:nvCxnSpPr>
            <p:cNvPr id="48" name="Straight Connector 47">
              <a:extLst>
                <a:ext uri="{FF2B5EF4-FFF2-40B4-BE49-F238E27FC236}">
                  <a16:creationId xmlns:a16="http://schemas.microsoft.com/office/drawing/2014/main" id="{6A49DE5E-6B45-2DE2-5A1D-D5E035E052F0}"/>
                </a:ext>
              </a:extLst>
            </p:cNvPr>
            <p:cNvCxnSpPr>
              <a:cxnSpLocks/>
            </p:cNvCxnSpPr>
            <p:nvPr/>
          </p:nvCxnSpPr>
          <p:spPr>
            <a:xfrm flipV="1">
              <a:off x="5037376" y="3195347"/>
              <a:ext cx="44526" cy="30094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0" name="Picture 49" descr="A picture containing indoor, black, metal, red&#10;&#10;Description automatically generated">
              <a:extLst>
                <a:ext uri="{FF2B5EF4-FFF2-40B4-BE49-F238E27FC236}">
                  <a16:creationId xmlns:a16="http://schemas.microsoft.com/office/drawing/2014/main" id="{A2DC5FCD-585E-95E7-A3DF-DF1DCA2DD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04234">
              <a:off x="5070354" y="4083285"/>
              <a:ext cx="529270" cy="947317"/>
            </a:xfrm>
            <a:prstGeom prst="rect">
              <a:avLst/>
            </a:prstGeom>
          </p:spPr>
        </p:pic>
        <p:sp>
          <p:nvSpPr>
            <p:cNvPr id="52" name="TextBox 51">
              <a:extLst>
                <a:ext uri="{FF2B5EF4-FFF2-40B4-BE49-F238E27FC236}">
                  <a16:creationId xmlns:a16="http://schemas.microsoft.com/office/drawing/2014/main" id="{769A3DA8-61B9-F335-3957-ABE28B069240}"/>
                </a:ext>
              </a:extLst>
            </p:cNvPr>
            <p:cNvSpPr txBox="1"/>
            <p:nvPr/>
          </p:nvSpPr>
          <p:spPr>
            <a:xfrm>
              <a:off x="5197866" y="3664987"/>
              <a:ext cx="1541385" cy="461665"/>
            </a:xfrm>
            <a:prstGeom prst="rect">
              <a:avLst/>
            </a:prstGeom>
            <a:noFill/>
          </p:spPr>
          <p:txBody>
            <a:bodyPr wrap="square">
              <a:spAutoFit/>
            </a:bodyPr>
            <a:lstStyle/>
            <a:p>
              <a:r>
                <a:rPr lang="en-US" sz="1200" dirty="0"/>
                <a:t>Momentary </a:t>
              </a:r>
            </a:p>
            <a:p>
              <a:r>
                <a:rPr lang="en-US" sz="1200" dirty="0"/>
                <a:t>Test Button </a:t>
              </a:r>
            </a:p>
          </p:txBody>
        </p:sp>
      </p:grpSp>
      <p:grpSp>
        <p:nvGrpSpPr>
          <p:cNvPr id="88" name="Group 87">
            <a:extLst>
              <a:ext uri="{FF2B5EF4-FFF2-40B4-BE49-F238E27FC236}">
                <a16:creationId xmlns:a16="http://schemas.microsoft.com/office/drawing/2014/main" id="{1632D0A9-0299-FE6A-33C8-9EAEBAC7BCCE}"/>
              </a:ext>
            </a:extLst>
          </p:cNvPr>
          <p:cNvGrpSpPr/>
          <p:nvPr/>
        </p:nvGrpSpPr>
        <p:grpSpPr>
          <a:xfrm>
            <a:off x="1975404" y="2767633"/>
            <a:ext cx="7154460" cy="3497982"/>
            <a:chOff x="2036950" y="3116498"/>
            <a:chExt cx="7154460" cy="3497982"/>
          </a:xfrm>
        </p:grpSpPr>
        <p:cxnSp>
          <p:nvCxnSpPr>
            <p:cNvPr id="89" name="Straight Connector 88">
              <a:extLst>
                <a:ext uri="{FF2B5EF4-FFF2-40B4-BE49-F238E27FC236}">
                  <a16:creationId xmlns:a16="http://schemas.microsoft.com/office/drawing/2014/main" id="{D406EF59-3C87-F2EC-BCC0-2061BED95F67}"/>
                </a:ext>
              </a:extLst>
            </p:cNvPr>
            <p:cNvCxnSpPr>
              <a:cxnSpLocks/>
            </p:cNvCxnSpPr>
            <p:nvPr/>
          </p:nvCxnSpPr>
          <p:spPr>
            <a:xfrm>
              <a:off x="2144257" y="6388117"/>
              <a:ext cx="20068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E99E1DB-20E0-0728-06E4-9CEF97D474B3}"/>
                </a:ext>
              </a:extLst>
            </p:cNvPr>
            <p:cNvCxnSpPr>
              <a:cxnSpLocks/>
            </p:cNvCxnSpPr>
            <p:nvPr/>
          </p:nvCxnSpPr>
          <p:spPr>
            <a:xfrm flipV="1">
              <a:off x="2162281" y="4950999"/>
              <a:ext cx="16202" cy="14710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0504313-DE18-47F3-7082-17633A9F5B24}"/>
                </a:ext>
              </a:extLst>
            </p:cNvPr>
            <p:cNvCxnSpPr>
              <a:cxnSpLocks/>
              <a:stCxn id="121" idx="2"/>
            </p:cNvCxnSpPr>
            <p:nvPr/>
          </p:nvCxnSpPr>
          <p:spPr>
            <a:xfrm flipV="1">
              <a:off x="2170383" y="3409951"/>
              <a:ext cx="16202" cy="1471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E818F5-6F47-9227-1664-3BB1F7298042}"/>
                </a:ext>
              </a:extLst>
            </p:cNvPr>
            <p:cNvCxnSpPr>
              <a:cxnSpLocks/>
            </p:cNvCxnSpPr>
            <p:nvPr/>
          </p:nvCxnSpPr>
          <p:spPr>
            <a:xfrm>
              <a:off x="4031672" y="6402771"/>
              <a:ext cx="3424337" cy="192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D8ABBA1-CD78-7780-12DE-0D9320EC040F}"/>
                </a:ext>
              </a:extLst>
            </p:cNvPr>
            <p:cNvCxnSpPr>
              <a:cxnSpLocks/>
            </p:cNvCxnSpPr>
            <p:nvPr/>
          </p:nvCxnSpPr>
          <p:spPr>
            <a:xfrm flipH="1" flipV="1">
              <a:off x="9151423" y="3392052"/>
              <a:ext cx="39987" cy="3029969"/>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5079D80-2405-92FA-B426-4D3330C6E0E5}"/>
                </a:ext>
              </a:extLst>
            </p:cNvPr>
            <p:cNvCxnSpPr>
              <a:cxnSpLocks/>
            </p:cNvCxnSpPr>
            <p:nvPr/>
          </p:nvCxnSpPr>
          <p:spPr>
            <a:xfrm>
              <a:off x="2186585" y="3418377"/>
              <a:ext cx="5069281" cy="18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5F9A93A-5FDB-1D13-8965-CA4C3F87E5E5}"/>
                </a:ext>
              </a:extLst>
            </p:cNvPr>
            <p:cNvCxnSpPr>
              <a:cxnSpLocks/>
            </p:cNvCxnSpPr>
            <p:nvPr/>
          </p:nvCxnSpPr>
          <p:spPr>
            <a:xfrm flipV="1">
              <a:off x="7590421" y="3419298"/>
              <a:ext cx="1580995" cy="11143"/>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5ADB379-5058-FB33-A202-0FEBB1E313BB}"/>
                </a:ext>
              </a:extLst>
            </p:cNvPr>
            <p:cNvCxnSpPr>
              <a:cxnSpLocks/>
            </p:cNvCxnSpPr>
            <p:nvPr/>
          </p:nvCxnSpPr>
          <p:spPr>
            <a:xfrm flipV="1">
              <a:off x="7816361" y="6415334"/>
              <a:ext cx="1375049" cy="1338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3E667405-4C23-9DE1-36AD-AAE62B82D134}"/>
                </a:ext>
              </a:extLst>
            </p:cNvPr>
            <p:cNvGrpSpPr/>
            <p:nvPr/>
          </p:nvGrpSpPr>
          <p:grpSpPr>
            <a:xfrm>
              <a:off x="6578629" y="4796087"/>
              <a:ext cx="1829271" cy="1228921"/>
              <a:chOff x="4208261" y="4653749"/>
              <a:chExt cx="1355888" cy="910901"/>
            </a:xfrm>
          </p:grpSpPr>
          <p:pic>
            <p:nvPicPr>
              <p:cNvPr id="128" name="Picture 127">
                <a:extLst>
                  <a:ext uri="{FF2B5EF4-FFF2-40B4-BE49-F238E27FC236}">
                    <a16:creationId xmlns:a16="http://schemas.microsoft.com/office/drawing/2014/main" id="{A578CF88-696B-02D9-0FF1-2DD5858D6C41}"/>
                  </a:ext>
                </a:extLst>
              </p:cNvPr>
              <p:cNvPicPr>
                <a:picLocks noChangeAspect="1"/>
              </p:cNvPicPr>
              <p:nvPr/>
            </p:nvPicPr>
            <p:blipFill>
              <a:blip r:embed="rId3"/>
              <a:stretch>
                <a:fillRect/>
              </a:stretch>
            </p:blipFill>
            <p:spPr>
              <a:xfrm>
                <a:off x="4219748" y="4653749"/>
                <a:ext cx="1324401" cy="910901"/>
              </a:xfrm>
              <a:prstGeom prst="rect">
                <a:avLst/>
              </a:prstGeom>
              <a:ln w="19050">
                <a:solidFill>
                  <a:schemeClr val="tx1"/>
                </a:solidFill>
              </a:ln>
            </p:spPr>
          </p:pic>
          <p:sp>
            <p:nvSpPr>
              <p:cNvPr id="129" name="TextBox 128">
                <a:extLst>
                  <a:ext uri="{FF2B5EF4-FFF2-40B4-BE49-F238E27FC236}">
                    <a16:creationId xmlns:a16="http://schemas.microsoft.com/office/drawing/2014/main" id="{B2D78F0B-F744-D708-B3D5-CF939F6AFB35}"/>
                  </a:ext>
                </a:extLst>
              </p:cNvPr>
              <p:cNvSpPr txBox="1"/>
              <p:nvPr/>
            </p:nvSpPr>
            <p:spPr>
              <a:xfrm>
                <a:off x="4208261" y="4658439"/>
                <a:ext cx="1355888" cy="232908"/>
              </a:xfrm>
              <a:prstGeom prst="rect">
                <a:avLst/>
              </a:prstGeom>
              <a:noFill/>
              <a:ln>
                <a:noFill/>
              </a:ln>
            </p:spPr>
            <p:txBody>
              <a:bodyPr wrap="square" rtlCol="0">
                <a:spAutoFit/>
              </a:bodyPr>
              <a:lstStyle/>
              <a:p>
                <a:pPr algn="ctr"/>
                <a:r>
                  <a:rPr lang="en-US" sz="1400" b="1" dirty="0"/>
                  <a:t>Landing Gear Switch</a:t>
                </a:r>
              </a:p>
            </p:txBody>
          </p:sp>
        </p:grpSp>
        <p:grpSp>
          <p:nvGrpSpPr>
            <p:cNvPr id="98" name="Group 97">
              <a:extLst>
                <a:ext uri="{FF2B5EF4-FFF2-40B4-BE49-F238E27FC236}">
                  <a16:creationId xmlns:a16="http://schemas.microsoft.com/office/drawing/2014/main" id="{4A59E6C9-BAD7-4ABD-7093-D9946C5984EF}"/>
                </a:ext>
              </a:extLst>
            </p:cNvPr>
            <p:cNvGrpSpPr/>
            <p:nvPr/>
          </p:nvGrpSpPr>
          <p:grpSpPr>
            <a:xfrm>
              <a:off x="6576975" y="3541822"/>
              <a:ext cx="1786791" cy="960538"/>
              <a:chOff x="3173501" y="2863710"/>
              <a:chExt cx="1786791" cy="960538"/>
            </a:xfrm>
          </p:grpSpPr>
          <p:pic>
            <p:nvPicPr>
              <p:cNvPr id="126" name="Picture 125" descr="A picture containing grass, outdoor, plane, aircraft&#10;&#10;Description automatically generated">
                <a:extLst>
                  <a:ext uri="{FF2B5EF4-FFF2-40B4-BE49-F238E27FC236}">
                    <a16:creationId xmlns:a16="http://schemas.microsoft.com/office/drawing/2014/main" id="{BA1A349F-4559-266B-B752-E8F02DECE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501" y="2905937"/>
                <a:ext cx="1786791" cy="918311"/>
              </a:xfrm>
              <a:prstGeom prst="rect">
                <a:avLst/>
              </a:prstGeom>
              <a:ln>
                <a:solidFill>
                  <a:schemeClr val="tx1"/>
                </a:solidFill>
              </a:ln>
            </p:spPr>
          </p:pic>
          <p:sp>
            <p:nvSpPr>
              <p:cNvPr id="127" name="TextBox 126">
                <a:extLst>
                  <a:ext uri="{FF2B5EF4-FFF2-40B4-BE49-F238E27FC236}">
                    <a16:creationId xmlns:a16="http://schemas.microsoft.com/office/drawing/2014/main" id="{00748EC8-E6CF-38BB-0B1B-CE3EE520DA98}"/>
                  </a:ext>
                </a:extLst>
              </p:cNvPr>
              <p:cNvSpPr txBox="1"/>
              <p:nvPr/>
            </p:nvSpPr>
            <p:spPr>
              <a:xfrm>
                <a:off x="3568477" y="2863710"/>
                <a:ext cx="1351524" cy="307777"/>
              </a:xfrm>
              <a:prstGeom prst="rect">
                <a:avLst/>
              </a:prstGeom>
              <a:noFill/>
            </p:spPr>
            <p:txBody>
              <a:bodyPr wrap="none" rtlCol="0">
                <a:spAutoFit/>
              </a:bodyPr>
              <a:lstStyle/>
              <a:p>
                <a:pPr algn="ctr"/>
                <a:r>
                  <a:rPr lang="en-US" sz="1400" b="1" dirty="0">
                    <a:solidFill>
                      <a:schemeClr val="bg1"/>
                    </a:solidFill>
                  </a:rPr>
                  <a:t>Airbrake Switch</a:t>
                </a:r>
              </a:p>
            </p:txBody>
          </p:sp>
        </p:grpSp>
        <p:grpSp>
          <p:nvGrpSpPr>
            <p:cNvPr id="99" name="Group 98">
              <a:extLst>
                <a:ext uri="{FF2B5EF4-FFF2-40B4-BE49-F238E27FC236}">
                  <a16:creationId xmlns:a16="http://schemas.microsoft.com/office/drawing/2014/main" id="{D62685AA-25C9-D0D0-3A27-9FF829C2A836}"/>
                </a:ext>
              </a:extLst>
            </p:cNvPr>
            <p:cNvGrpSpPr/>
            <p:nvPr/>
          </p:nvGrpSpPr>
          <p:grpSpPr>
            <a:xfrm>
              <a:off x="3619007" y="5881676"/>
              <a:ext cx="1064232" cy="732804"/>
              <a:chOff x="2007908" y="8059219"/>
              <a:chExt cx="1064232" cy="732804"/>
            </a:xfrm>
          </p:grpSpPr>
          <p:pic>
            <p:nvPicPr>
              <p:cNvPr id="124" name="Picture 123">
                <a:extLst>
                  <a:ext uri="{FF2B5EF4-FFF2-40B4-BE49-F238E27FC236}">
                    <a16:creationId xmlns:a16="http://schemas.microsoft.com/office/drawing/2014/main" id="{24432D5F-EE8F-9C24-A8B3-9BF021C4B437}"/>
                  </a:ext>
                </a:extLst>
              </p:cNvPr>
              <p:cNvPicPr>
                <a:picLocks noChangeAspect="1"/>
              </p:cNvPicPr>
              <p:nvPr/>
            </p:nvPicPr>
            <p:blipFill>
              <a:blip r:embed="rId5"/>
              <a:stretch>
                <a:fillRect/>
              </a:stretch>
            </p:blipFill>
            <p:spPr>
              <a:xfrm>
                <a:off x="2007908" y="8059219"/>
                <a:ext cx="1064232" cy="732804"/>
              </a:xfrm>
              <a:prstGeom prst="rect">
                <a:avLst/>
              </a:prstGeom>
            </p:spPr>
          </p:pic>
          <p:sp>
            <p:nvSpPr>
              <p:cNvPr id="125" name="TextBox 124">
                <a:extLst>
                  <a:ext uri="{FF2B5EF4-FFF2-40B4-BE49-F238E27FC236}">
                    <a16:creationId xmlns:a16="http://schemas.microsoft.com/office/drawing/2014/main" id="{B14A785B-F1D8-4674-4EC0-4FA07DA5255D}"/>
                  </a:ext>
                </a:extLst>
              </p:cNvPr>
              <p:cNvSpPr txBox="1"/>
              <p:nvPr/>
            </p:nvSpPr>
            <p:spPr>
              <a:xfrm>
                <a:off x="2113107" y="8415802"/>
                <a:ext cx="853835" cy="307777"/>
              </a:xfrm>
              <a:prstGeom prst="rect">
                <a:avLst/>
              </a:prstGeom>
              <a:noFill/>
            </p:spPr>
            <p:txBody>
              <a:bodyPr wrap="square" rtlCol="0">
                <a:spAutoFit/>
              </a:bodyPr>
              <a:lstStyle/>
              <a:p>
                <a:pPr algn="ctr"/>
                <a:r>
                  <a:rPr lang="en-US" sz="1400" b="1" dirty="0">
                    <a:solidFill>
                      <a:schemeClr val="bg1"/>
                    </a:solidFill>
                    <a:sym typeface="Wingdings" panose="05000000000000000000" pitchFamily="2" charset="2"/>
                  </a:rPr>
                  <a:t>Battery</a:t>
                </a:r>
                <a:endParaRPr lang="en-US" sz="1400" b="1" dirty="0">
                  <a:solidFill>
                    <a:schemeClr val="bg1"/>
                  </a:solidFill>
                </a:endParaRPr>
              </a:p>
            </p:txBody>
          </p:sp>
        </p:grpSp>
        <p:grpSp>
          <p:nvGrpSpPr>
            <p:cNvPr id="100" name="Group 99">
              <a:extLst>
                <a:ext uri="{FF2B5EF4-FFF2-40B4-BE49-F238E27FC236}">
                  <a16:creationId xmlns:a16="http://schemas.microsoft.com/office/drawing/2014/main" id="{2BBD1979-0A05-CE1C-9A5E-3C5D3CBD5EFD}"/>
                </a:ext>
              </a:extLst>
            </p:cNvPr>
            <p:cNvGrpSpPr/>
            <p:nvPr/>
          </p:nvGrpSpPr>
          <p:grpSpPr>
            <a:xfrm>
              <a:off x="2036950" y="4012329"/>
              <a:ext cx="922035" cy="1560617"/>
              <a:chOff x="567203" y="3490252"/>
              <a:chExt cx="922035" cy="1560617"/>
            </a:xfrm>
          </p:grpSpPr>
          <p:grpSp>
            <p:nvGrpSpPr>
              <p:cNvPr id="118" name="Group 117">
                <a:extLst>
                  <a:ext uri="{FF2B5EF4-FFF2-40B4-BE49-F238E27FC236}">
                    <a16:creationId xmlns:a16="http://schemas.microsoft.com/office/drawing/2014/main" id="{0112EE82-B422-687B-B857-C4CE5078B6F7}"/>
                  </a:ext>
                </a:extLst>
              </p:cNvPr>
              <p:cNvGrpSpPr/>
              <p:nvPr/>
            </p:nvGrpSpPr>
            <p:grpSpPr>
              <a:xfrm flipH="1">
                <a:off x="567203" y="4010029"/>
                <a:ext cx="883571" cy="1040840"/>
                <a:chOff x="1891726" y="4324854"/>
                <a:chExt cx="883571" cy="1040840"/>
              </a:xfrm>
            </p:grpSpPr>
            <p:sp>
              <p:nvSpPr>
                <p:cNvPr id="122" name="Isosceles Triangle 121">
                  <a:extLst>
                    <a:ext uri="{FF2B5EF4-FFF2-40B4-BE49-F238E27FC236}">
                      <a16:creationId xmlns:a16="http://schemas.microsoft.com/office/drawing/2014/main" id="{ECD5F1A6-BC1E-DAB5-68AE-E7C44277FFA6}"/>
                    </a:ext>
                  </a:extLst>
                </p:cNvPr>
                <p:cNvSpPr/>
                <p:nvPr/>
              </p:nvSpPr>
              <p:spPr>
                <a:xfrm rot="5400000">
                  <a:off x="1792546" y="4424034"/>
                  <a:ext cx="1040840" cy="8424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EF5AC17-B61B-BC86-216B-A41FB15C05E6}"/>
                    </a:ext>
                  </a:extLst>
                </p:cNvPr>
                <p:cNvSpPr/>
                <p:nvPr/>
              </p:nvSpPr>
              <p:spPr>
                <a:xfrm>
                  <a:off x="2494176" y="4501272"/>
                  <a:ext cx="281121" cy="641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TextBox 118">
                <a:extLst>
                  <a:ext uri="{FF2B5EF4-FFF2-40B4-BE49-F238E27FC236}">
                    <a16:creationId xmlns:a16="http://schemas.microsoft.com/office/drawing/2014/main" id="{6DD1AEF0-DDEA-D7B4-8310-10125D6ED818}"/>
                  </a:ext>
                </a:extLst>
              </p:cNvPr>
              <p:cNvSpPr txBox="1"/>
              <p:nvPr/>
            </p:nvSpPr>
            <p:spPr>
              <a:xfrm>
                <a:off x="743521" y="3490252"/>
                <a:ext cx="745717" cy="646331"/>
              </a:xfrm>
              <a:prstGeom prst="rect">
                <a:avLst/>
              </a:prstGeom>
              <a:noFill/>
            </p:spPr>
            <p:txBody>
              <a:bodyPr wrap="none" rtlCol="0">
                <a:spAutoFit/>
              </a:bodyPr>
              <a:lstStyle/>
              <a:p>
                <a:pPr algn="ctr"/>
                <a:r>
                  <a:rPr lang="en-US" dirty="0">
                    <a:sym typeface="Wingdings" panose="05000000000000000000" pitchFamily="2" charset="2"/>
                  </a:rPr>
                  <a:t>Alarm</a:t>
                </a:r>
              </a:p>
              <a:p>
                <a:pPr algn="ctr"/>
                <a:r>
                  <a:rPr lang="en-US" dirty="0">
                    <a:sym typeface="Wingdings" panose="05000000000000000000" pitchFamily="2" charset="2"/>
                  </a:rPr>
                  <a:t>Horn</a:t>
                </a:r>
                <a:endParaRPr lang="en-US" dirty="0"/>
              </a:p>
            </p:txBody>
          </p:sp>
          <p:sp>
            <p:nvSpPr>
              <p:cNvPr id="120" name="TextBox 119">
                <a:extLst>
                  <a:ext uri="{FF2B5EF4-FFF2-40B4-BE49-F238E27FC236}">
                    <a16:creationId xmlns:a16="http://schemas.microsoft.com/office/drawing/2014/main" id="{4620681E-B44D-B67A-3589-3EDD1B9F946A}"/>
                  </a:ext>
                </a:extLst>
              </p:cNvPr>
              <p:cNvSpPr txBox="1"/>
              <p:nvPr/>
            </p:nvSpPr>
            <p:spPr>
              <a:xfrm>
                <a:off x="576958" y="4566709"/>
                <a:ext cx="261610" cy="276999"/>
              </a:xfrm>
              <a:prstGeom prst="rect">
                <a:avLst/>
              </a:prstGeom>
              <a:noFill/>
            </p:spPr>
            <p:txBody>
              <a:bodyPr wrap="none" rtlCol="0">
                <a:spAutoFit/>
              </a:bodyPr>
              <a:lstStyle/>
              <a:p>
                <a:pPr algn="ctr"/>
                <a:r>
                  <a:rPr lang="en-US" sz="1200" dirty="0">
                    <a:solidFill>
                      <a:srgbClr val="FF0000"/>
                    </a:solidFill>
                  </a:rPr>
                  <a:t>+</a:t>
                </a:r>
              </a:p>
            </p:txBody>
          </p:sp>
          <p:sp>
            <p:nvSpPr>
              <p:cNvPr id="121" name="TextBox 120">
                <a:extLst>
                  <a:ext uri="{FF2B5EF4-FFF2-40B4-BE49-F238E27FC236}">
                    <a16:creationId xmlns:a16="http://schemas.microsoft.com/office/drawing/2014/main" id="{AAF14760-2A55-788B-25EA-C4DD9DD000A5}"/>
                  </a:ext>
                </a:extLst>
              </p:cNvPr>
              <p:cNvSpPr txBox="1"/>
              <p:nvPr/>
            </p:nvSpPr>
            <p:spPr>
              <a:xfrm>
                <a:off x="569830" y="4081897"/>
                <a:ext cx="261611" cy="276999"/>
              </a:xfrm>
              <a:prstGeom prst="rect">
                <a:avLst/>
              </a:prstGeom>
              <a:noFill/>
            </p:spPr>
            <p:txBody>
              <a:bodyPr wrap="none" rtlCol="0">
                <a:spAutoFit/>
              </a:bodyPr>
              <a:lstStyle/>
              <a:p>
                <a:pPr algn="ctr"/>
                <a:r>
                  <a:rPr lang="en-US" sz="1200" dirty="0"/>
                  <a:t>_</a:t>
                </a:r>
              </a:p>
            </p:txBody>
          </p:sp>
        </p:grpSp>
        <p:grpSp>
          <p:nvGrpSpPr>
            <p:cNvPr id="101" name="Group 100">
              <a:extLst>
                <a:ext uri="{FF2B5EF4-FFF2-40B4-BE49-F238E27FC236}">
                  <a16:creationId xmlns:a16="http://schemas.microsoft.com/office/drawing/2014/main" id="{5624AB9C-7E23-8730-6D8D-ACE996549664}"/>
                </a:ext>
              </a:extLst>
            </p:cNvPr>
            <p:cNvGrpSpPr/>
            <p:nvPr/>
          </p:nvGrpSpPr>
          <p:grpSpPr>
            <a:xfrm>
              <a:off x="7204201" y="3116498"/>
              <a:ext cx="472830" cy="368247"/>
              <a:chOff x="7453974" y="2603987"/>
              <a:chExt cx="472830" cy="368247"/>
            </a:xfrm>
          </p:grpSpPr>
          <p:sp>
            <p:nvSpPr>
              <p:cNvPr id="114" name="Oval 113">
                <a:extLst>
                  <a:ext uri="{FF2B5EF4-FFF2-40B4-BE49-F238E27FC236}">
                    <a16:creationId xmlns:a16="http://schemas.microsoft.com/office/drawing/2014/main" id="{374D6237-3124-4283-6D3B-121FDB9FCFA2}"/>
                  </a:ext>
                </a:extLst>
              </p:cNvPr>
              <p:cNvSpPr/>
              <p:nvPr/>
            </p:nvSpPr>
            <p:spPr>
              <a:xfrm>
                <a:off x="745397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B181B28-92AD-EEEA-DA92-F8C9957001D9}"/>
                  </a:ext>
                </a:extLst>
              </p:cNvPr>
              <p:cNvSpPr/>
              <p:nvPr/>
            </p:nvSpPr>
            <p:spPr>
              <a:xfrm>
                <a:off x="779679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38B73D17-9179-DF52-8D28-862307B5A8C6}"/>
                  </a:ext>
                </a:extLst>
              </p:cNvPr>
              <p:cNvCxnSpPr/>
              <p:nvPr/>
            </p:nvCxnSpPr>
            <p:spPr>
              <a:xfrm>
                <a:off x="7453974" y="2754349"/>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BA81933-7402-0F41-6D6A-78F1DF7066A1}"/>
                  </a:ext>
                </a:extLst>
              </p:cNvPr>
              <p:cNvCxnSpPr/>
              <p:nvPr/>
            </p:nvCxnSpPr>
            <p:spPr>
              <a:xfrm flipV="1">
                <a:off x="7685579" y="2603987"/>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CD3F30A2-F206-ABB9-A58C-C28FFA397EB9}"/>
                </a:ext>
              </a:extLst>
            </p:cNvPr>
            <p:cNvGrpSpPr/>
            <p:nvPr/>
          </p:nvGrpSpPr>
          <p:grpSpPr>
            <a:xfrm>
              <a:off x="7397603" y="6111351"/>
              <a:ext cx="485956" cy="359455"/>
              <a:chOff x="7453974" y="2612779"/>
              <a:chExt cx="485956" cy="359455"/>
            </a:xfrm>
          </p:grpSpPr>
          <p:sp>
            <p:nvSpPr>
              <p:cNvPr id="110" name="Oval 109">
                <a:extLst>
                  <a:ext uri="{FF2B5EF4-FFF2-40B4-BE49-F238E27FC236}">
                    <a16:creationId xmlns:a16="http://schemas.microsoft.com/office/drawing/2014/main" id="{5B31405E-7DDB-B318-91AE-CF30DBCA8965}"/>
                  </a:ext>
                </a:extLst>
              </p:cNvPr>
              <p:cNvSpPr/>
              <p:nvPr/>
            </p:nvSpPr>
            <p:spPr>
              <a:xfrm>
                <a:off x="745397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0603D02D-2F43-246B-64B1-B1911D4B1E7E}"/>
                  </a:ext>
                </a:extLst>
              </p:cNvPr>
              <p:cNvSpPr/>
              <p:nvPr/>
            </p:nvSpPr>
            <p:spPr>
              <a:xfrm>
                <a:off x="779679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69684D57-C0CD-8371-06D1-51134DCE6D02}"/>
                  </a:ext>
                </a:extLst>
              </p:cNvPr>
              <p:cNvCxnSpPr/>
              <p:nvPr/>
            </p:nvCxnSpPr>
            <p:spPr>
              <a:xfrm>
                <a:off x="7467100" y="2763141"/>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FF2610E-9870-6C5C-02B3-D2BB81907F54}"/>
                  </a:ext>
                </a:extLst>
              </p:cNvPr>
              <p:cNvCxnSpPr/>
              <p:nvPr/>
            </p:nvCxnSpPr>
            <p:spPr>
              <a:xfrm flipV="1">
                <a:off x="7698705" y="2612779"/>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Lightning Bolt 102">
              <a:extLst>
                <a:ext uri="{FF2B5EF4-FFF2-40B4-BE49-F238E27FC236}">
                  <a16:creationId xmlns:a16="http://schemas.microsoft.com/office/drawing/2014/main" id="{0E6D4FB2-8A47-2A19-E87E-5977AEE95F7E}"/>
                </a:ext>
              </a:extLst>
            </p:cNvPr>
            <p:cNvSpPr/>
            <p:nvPr/>
          </p:nvSpPr>
          <p:spPr>
            <a:xfrm rot="454669" flipV="1">
              <a:off x="3115643" y="4553670"/>
              <a:ext cx="842480" cy="4848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ightning Bolt 103">
              <a:extLst>
                <a:ext uri="{FF2B5EF4-FFF2-40B4-BE49-F238E27FC236}">
                  <a16:creationId xmlns:a16="http://schemas.microsoft.com/office/drawing/2014/main" id="{3052CD3D-DA05-1B61-158A-0011F054BE74}"/>
                </a:ext>
              </a:extLst>
            </p:cNvPr>
            <p:cNvSpPr/>
            <p:nvPr/>
          </p:nvSpPr>
          <p:spPr>
            <a:xfrm rot="20642166">
              <a:off x="3138765" y="5060762"/>
              <a:ext cx="842480" cy="4848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CF0BA748-0CD5-7D0E-4A5A-B427D00CD1F6}"/>
                </a:ext>
              </a:extLst>
            </p:cNvPr>
            <p:cNvSpPr txBox="1"/>
            <p:nvPr/>
          </p:nvSpPr>
          <p:spPr>
            <a:xfrm>
              <a:off x="2764317" y="4813154"/>
              <a:ext cx="1229825" cy="461665"/>
            </a:xfrm>
            <a:prstGeom prst="rect">
              <a:avLst/>
            </a:prstGeom>
            <a:solidFill>
              <a:srgbClr val="FF0000"/>
            </a:solidFill>
            <a:ln>
              <a:noFill/>
            </a:ln>
          </p:spPr>
          <p:txBody>
            <a:bodyPr wrap="none" rtlCol="0">
              <a:spAutoFit/>
            </a:bodyPr>
            <a:lstStyle/>
            <a:p>
              <a:pPr algn="ctr"/>
              <a:r>
                <a:rPr lang="en-US" sz="2400" b="1" dirty="0">
                  <a:solidFill>
                    <a:schemeClr val="bg1"/>
                  </a:solidFill>
                  <a:sym typeface="Wingdings" panose="05000000000000000000" pitchFamily="2" charset="2"/>
                </a:rPr>
                <a:t>ALARM!</a:t>
              </a:r>
              <a:endParaRPr lang="en-US" sz="2400" b="1" dirty="0">
                <a:solidFill>
                  <a:schemeClr val="bg1"/>
                </a:solidFill>
              </a:endParaRPr>
            </a:p>
          </p:txBody>
        </p:sp>
        <p:sp>
          <p:nvSpPr>
            <p:cNvPr id="106" name="TextBox 105">
              <a:extLst>
                <a:ext uri="{FF2B5EF4-FFF2-40B4-BE49-F238E27FC236}">
                  <a16:creationId xmlns:a16="http://schemas.microsoft.com/office/drawing/2014/main" id="{4CB4212B-CDDC-2CC5-5A74-3C421631CA73}"/>
                </a:ext>
              </a:extLst>
            </p:cNvPr>
            <p:cNvSpPr txBox="1"/>
            <p:nvPr/>
          </p:nvSpPr>
          <p:spPr>
            <a:xfrm>
              <a:off x="2250387" y="6018785"/>
              <a:ext cx="904799" cy="369332"/>
            </a:xfrm>
            <a:prstGeom prst="rect">
              <a:avLst/>
            </a:prstGeom>
            <a:noFill/>
          </p:spPr>
          <p:txBody>
            <a:bodyPr wrap="none" rtlCol="0">
              <a:spAutoFit/>
            </a:bodyPr>
            <a:lstStyle/>
            <a:p>
              <a:pPr algn="ctr"/>
              <a:r>
                <a:rPr lang="en-US" b="1" dirty="0"/>
                <a:t>Ground</a:t>
              </a:r>
            </a:p>
          </p:txBody>
        </p:sp>
        <p:sp>
          <p:nvSpPr>
            <p:cNvPr id="107" name="TextBox 106">
              <a:extLst>
                <a:ext uri="{FF2B5EF4-FFF2-40B4-BE49-F238E27FC236}">
                  <a16:creationId xmlns:a16="http://schemas.microsoft.com/office/drawing/2014/main" id="{C0078E7A-2166-D767-28CE-C7ACB4062261}"/>
                </a:ext>
              </a:extLst>
            </p:cNvPr>
            <p:cNvSpPr txBox="1"/>
            <p:nvPr/>
          </p:nvSpPr>
          <p:spPr>
            <a:xfrm>
              <a:off x="3788466" y="3436377"/>
              <a:ext cx="794256" cy="369332"/>
            </a:xfrm>
            <a:prstGeom prst="rect">
              <a:avLst/>
            </a:prstGeom>
            <a:noFill/>
          </p:spPr>
          <p:txBody>
            <a:bodyPr wrap="none" rtlCol="0">
              <a:spAutoFit/>
            </a:bodyPr>
            <a:lstStyle/>
            <a:p>
              <a:pPr algn="ctr"/>
              <a:r>
                <a:rPr lang="en-US" b="1" dirty="0">
                  <a:solidFill>
                    <a:srgbClr val="FF0000"/>
                  </a:solidFill>
                </a:rPr>
                <a:t>Power</a:t>
              </a:r>
            </a:p>
          </p:txBody>
        </p:sp>
        <p:sp>
          <p:nvSpPr>
            <p:cNvPr id="108" name="TextBox 107">
              <a:extLst>
                <a:ext uri="{FF2B5EF4-FFF2-40B4-BE49-F238E27FC236}">
                  <a16:creationId xmlns:a16="http://schemas.microsoft.com/office/drawing/2014/main" id="{5938AC60-933F-BDBC-A0D5-EA23FD5D737B}"/>
                </a:ext>
              </a:extLst>
            </p:cNvPr>
            <p:cNvSpPr txBox="1"/>
            <p:nvPr/>
          </p:nvSpPr>
          <p:spPr>
            <a:xfrm>
              <a:off x="5532586" y="6043064"/>
              <a:ext cx="794256" cy="369332"/>
            </a:xfrm>
            <a:prstGeom prst="rect">
              <a:avLst/>
            </a:prstGeom>
            <a:noFill/>
          </p:spPr>
          <p:txBody>
            <a:bodyPr wrap="none" rtlCol="0">
              <a:spAutoFit/>
            </a:bodyPr>
            <a:lstStyle/>
            <a:p>
              <a:pPr algn="ctr"/>
              <a:r>
                <a:rPr lang="en-US" b="1" dirty="0">
                  <a:solidFill>
                    <a:srgbClr val="FF0000"/>
                  </a:solidFill>
                </a:rPr>
                <a:t>Power</a:t>
              </a:r>
            </a:p>
          </p:txBody>
        </p:sp>
      </p:grpSp>
      <p:sp>
        <p:nvSpPr>
          <p:cNvPr id="2" name="TextBox 1">
            <a:extLst>
              <a:ext uri="{FF2B5EF4-FFF2-40B4-BE49-F238E27FC236}">
                <a16:creationId xmlns:a16="http://schemas.microsoft.com/office/drawing/2014/main" id="{54BBF00C-A57D-FE93-C5BB-B66AF1B3269F}"/>
              </a:ext>
            </a:extLst>
          </p:cNvPr>
          <p:cNvSpPr txBox="1"/>
          <p:nvPr/>
        </p:nvSpPr>
        <p:spPr>
          <a:xfrm>
            <a:off x="718913" y="56634"/>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dirty="0"/>
              <a:t>TESTTING A LANDING GEAR WARNING SYSTEM</a:t>
            </a:r>
          </a:p>
        </p:txBody>
      </p:sp>
    </p:spTree>
    <p:extLst>
      <p:ext uri="{BB962C8B-B14F-4D97-AF65-F5344CB8AC3E}">
        <p14:creationId xmlns:p14="http://schemas.microsoft.com/office/powerpoint/2010/main" val="2682426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F60A-0B4D-E078-5111-31E546EE182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8769BB8-2C04-A408-3D90-FD0B6FBB5715}"/>
              </a:ext>
            </a:extLst>
          </p:cNvPr>
          <p:cNvSpPr txBox="1"/>
          <p:nvPr/>
        </p:nvSpPr>
        <p:spPr>
          <a:xfrm>
            <a:off x="1095206" y="2729807"/>
            <a:ext cx="9712049" cy="1754326"/>
          </a:xfrm>
          <a:prstGeom prst="rect">
            <a:avLst/>
          </a:prstGeom>
          <a:noFill/>
        </p:spPr>
        <p:txBody>
          <a:bodyPr wrap="square">
            <a:spAutoFit/>
          </a:bodyPr>
          <a:lstStyle/>
          <a:p>
            <a:pPr algn="ctr"/>
            <a:r>
              <a:rPr lang="en-US" sz="5400" b="1" dirty="0">
                <a:solidFill>
                  <a:schemeClr val="accent2">
                    <a:lumMod val="50000"/>
                  </a:schemeClr>
                </a:solidFill>
              </a:rPr>
              <a:t>TESTING A LANDING GEAR WARNING SYSTEM</a:t>
            </a:r>
          </a:p>
        </p:txBody>
      </p:sp>
      <p:pic>
        <p:nvPicPr>
          <p:cNvPr id="2" name="Picture 1">
            <a:extLst>
              <a:ext uri="{FF2B5EF4-FFF2-40B4-BE49-F238E27FC236}">
                <a16:creationId xmlns:a16="http://schemas.microsoft.com/office/drawing/2014/main" id="{E5A7A929-F960-8792-7EC4-26907E25219F}"/>
              </a:ext>
            </a:extLst>
          </p:cNvPr>
          <p:cNvPicPr>
            <a:picLocks noChangeAspect="1"/>
          </p:cNvPicPr>
          <p:nvPr/>
        </p:nvPicPr>
        <p:blipFill>
          <a:blip r:embed="rId2"/>
          <a:stretch>
            <a:fillRect/>
          </a:stretch>
        </p:blipFill>
        <p:spPr>
          <a:xfrm>
            <a:off x="8352692" y="186400"/>
            <a:ext cx="2759436" cy="1781292"/>
          </a:xfrm>
          <a:prstGeom prst="rect">
            <a:avLst/>
          </a:prstGeom>
          <a:ln w="19050">
            <a:solidFill>
              <a:schemeClr val="tx1"/>
            </a:solidFill>
          </a:ln>
        </p:spPr>
      </p:pic>
      <p:pic>
        <p:nvPicPr>
          <p:cNvPr id="3" name="Picture 2">
            <a:extLst>
              <a:ext uri="{FF2B5EF4-FFF2-40B4-BE49-F238E27FC236}">
                <a16:creationId xmlns:a16="http://schemas.microsoft.com/office/drawing/2014/main" id="{AF0C93E8-A5CD-72C6-0CA1-0447FD25D63B}"/>
              </a:ext>
            </a:extLst>
          </p:cNvPr>
          <p:cNvPicPr>
            <a:picLocks noChangeAspect="1"/>
          </p:cNvPicPr>
          <p:nvPr/>
        </p:nvPicPr>
        <p:blipFill>
          <a:blip r:embed="rId3"/>
          <a:stretch>
            <a:fillRect/>
          </a:stretch>
        </p:blipFill>
        <p:spPr>
          <a:xfrm>
            <a:off x="593774" y="371027"/>
            <a:ext cx="4136142" cy="1412037"/>
          </a:xfrm>
          <a:prstGeom prst="rect">
            <a:avLst/>
          </a:prstGeom>
          <a:ln w="28575">
            <a:solidFill>
              <a:schemeClr val="tx1"/>
            </a:solidFill>
          </a:ln>
        </p:spPr>
      </p:pic>
    </p:spTree>
    <p:extLst>
      <p:ext uri="{BB962C8B-B14F-4D97-AF65-F5344CB8AC3E}">
        <p14:creationId xmlns:p14="http://schemas.microsoft.com/office/powerpoint/2010/main" val="2031226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339960" y="817834"/>
            <a:ext cx="11350033" cy="5632311"/>
          </a:xfrm>
          <a:prstGeom prst="rect">
            <a:avLst/>
          </a:prstGeom>
          <a:noFill/>
        </p:spPr>
        <p:txBody>
          <a:bodyPr wrap="square" rtlCol="0">
            <a:spAutoFit/>
          </a:bodyPr>
          <a:lstStyle/>
          <a:p>
            <a:pPr algn="ctr"/>
            <a:r>
              <a:rPr lang="en-US" sz="3600" b="1" u="sng" dirty="0"/>
              <a:t>Testing the Trial Gear Warning System</a:t>
            </a:r>
          </a:p>
          <a:p>
            <a:pPr marL="742950" lvl="1" indent="-285750">
              <a:buFont typeface="Arial" panose="020B0604020202020204" pitchFamily="34" charset="0"/>
              <a:buChar char="•"/>
            </a:pPr>
            <a:endParaRPr lang="en-US" sz="1200" dirty="0"/>
          </a:p>
          <a:p>
            <a:pPr marL="742950" lvl="1" indent="-285750">
              <a:buFont typeface="Arial" panose="020B0604020202020204" pitchFamily="34" charset="0"/>
              <a:buChar char="•"/>
            </a:pPr>
            <a:r>
              <a:rPr lang="en-US" sz="2400" dirty="0"/>
              <a:t>Place the fuselage on a cradle to allow the gear to be easily raised and lowered</a:t>
            </a:r>
          </a:p>
          <a:p>
            <a:pPr marL="742950" lvl="1" indent="-285750">
              <a:buFont typeface="Arial" panose="020B0604020202020204" pitchFamily="34" charset="0"/>
              <a:buChar char="•"/>
            </a:pPr>
            <a:r>
              <a:rPr lang="en-US" sz="2400" dirty="0"/>
              <a:t>Fully assemble the glider (wings, </a:t>
            </a:r>
            <a:r>
              <a:rPr lang="en-US" sz="2400" dirty="0" err="1"/>
              <a:t>etc</a:t>
            </a:r>
            <a:r>
              <a:rPr lang="en-US" sz="2400" dirty="0"/>
              <a:t>) for correct linkage movement</a:t>
            </a:r>
          </a:p>
          <a:p>
            <a:pPr marL="742950" lvl="1" indent="-285750">
              <a:buFont typeface="Arial" panose="020B0604020202020204" pitchFamily="34" charset="0"/>
              <a:buChar char="•"/>
            </a:pPr>
            <a:r>
              <a:rPr lang="en-US" sz="2400" dirty="0"/>
              <a:t>Test sequence;</a:t>
            </a:r>
          </a:p>
          <a:p>
            <a:pPr marL="1371600" lvl="2" indent="-457200">
              <a:buFont typeface="+mj-lt"/>
              <a:buAutoNum type="arabicPeriod"/>
            </a:pPr>
            <a:r>
              <a:rPr lang="en-US" sz="2400" dirty="0"/>
              <a:t>Lower the gear and move the airbrakes to both open &amp; closed positions                                                </a:t>
            </a:r>
            <a:r>
              <a:rPr lang="en-US" sz="2400" b="1" dirty="0">
                <a:solidFill>
                  <a:srgbClr val="008000"/>
                </a:solidFill>
              </a:rPr>
              <a:t>The alarm horn should </a:t>
            </a:r>
            <a:r>
              <a:rPr lang="en-US" sz="2400" b="1" u="sng" dirty="0">
                <a:solidFill>
                  <a:srgbClr val="008000"/>
                </a:solidFill>
              </a:rPr>
              <a:t>not</a:t>
            </a:r>
            <a:r>
              <a:rPr lang="en-US" sz="2400" b="1" dirty="0">
                <a:solidFill>
                  <a:srgbClr val="008000"/>
                </a:solidFill>
              </a:rPr>
              <a:t> sound</a:t>
            </a:r>
          </a:p>
          <a:p>
            <a:pPr marL="1371600" lvl="2" indent="-457200">
              <a:buFont typeface="+mj-lt"/>
              <a:buAutoNum type="arabicPeriod"/>
            </a:pPr>
            <a:r>
              <a:rPr lang="en-US" sz="2400" dirty="0"/>
              <a:t>Raise the gear and close the airbrakes                                                                       </a:t>
            </a:r>
            <a:r>
              <a:rPr lang="en-US" sz="2400" b="1" dirty="0">
                <a:solidFill>
                  <a:srgbClr val="008000"/>
                </a:solidFill>
              </a:rPr>
              <a:t>The alarm horn should </a:t>
            </a:r>
            <a:r>
              <a:rPr lang="en-US" sz="2400" b="1" u="sng" dirty="0">
                <a:solidFill>
                  <a:srgbClr val="008000"/>
                </a:solidFill>
              </a:rPr>
              <a:t>not</a:t>
            </a:r>
            <a:r>
              <a:rPr lang="en-US" sz="2400" b="1" dirty="0">
                <a:solidFill>
                  <a:srgbClr val="008000"/>
                </a:solidFill>
              </a:rPr>
              <a:t> sound</a:t>
            </a:r>
          </a:p>
          <a:p>
            <a:pPr marL="1371600" lvl="2" indent="-457200">
              <a:buFont typeface="+mj-lt"/>
              <a:buAutoNum type="arabicPeriod"/>
            </a:pPr>
            <a:r>
              <a:rPr lang="en-US" sz="2400" dirty="0"/>
              <a:t>Raise the gear and open the airbrakes                                                                     </a:t>
            </a:r>
            <a:r>
              <a:rPr lang="en-US" sz="2400" b="1" dirty="0">
                <a:solidFill>
                  <a:srgbClr val="FF0000"/>
                </a:solidFill>
              </a:rPr>
              <a:t>The alarm horn </a:t>
            </a:r>
            <a:r>
              <a:rPr lang="en-US" sz="2400" b="1" u="sng" dirty="0">
                <a:solidFill>
                  <a:srgbClr val="FF0000"/>
                </a:solidFill>
              </a:rPr>
              <a:t>MUST SOUND</a:t>
            </a:r>
          </a:p>
          <a:p>
            <a:pPr marL="744538" lvl="1" indent="-287338">
              <a:buFont typeface="Arial" panose="020B0604020202020204" pitchFamily="34" charset="0"/>
              <a:buChar char="•"/>
            </a:pPr>
            <a:r>
              <a:rPr lang="en-US" sz="2400" dirty="0"/>
              <a:t>Adjustments if needed</a:t>
            </a:r>
          </a:p>
          <a:p>
            <a:pPr marL="1201738" lvl="2" indent="-287338">
              <a:buFont typeface="Arial" panose="020B0604020202020204" pitchFamily="34" charset="0"/>
              <a:buChar char="•"/>
            </a:pPr>
            <a:r>
              <a:rPr lang="en-US" dirty="0"/>
              <a:t>Type of switched used (normally open or normally closed)</a:t>
            </a:r>
          </a:p>
          <a:p>
            <a:pPr marL="1201738" lvl="2" indent="-287338">
              <a:buFont typeface="Arial" panose="020B0604020202020204" pitchFamily="34" charset="0"/>
              <a:buChar char="•"/>
            </a:pPr>
            <a:r>
              <a:rPr lang="en-US" dirty="0"/>
              <a:t>Wiring of switches to the battery and/or alarm horn.</a:t>
            </a:r>
          </a:p>
          <a:p>
            <a:pPr marL="1201738" lvl="2" indent="-287338">
              <a:buFont typeface="Arial" panose="020B0604020202020204" pitchFamily="34" charset="0"/>
              <a:buChar char="•"/>
            </a:pPr>
            <a:r>
              <a:rPr lang="en-US" dirty="0"/>
              <a:t>Positions of the switches and/or magnets</a:t>
            </a:r>
          </a:p>
          <a:p>
            <a:pPr marL="1201738" lvl="2" indent="-287338">
              <a:buFont typeface="Arial" panose="020B0604020202020204" pitchFamily="34" charset="0"/>
              <a:buChar char="•"/>
            </a:pPr>
            <a:r>
              <a:rPr lang="en-US" dirty="0"/>
              <a:t>Retest until correct.</a:t>
            </a:r>
          </a:p>
        </p:txBody>
      </p:sp>
      <p:sp>
        <p:nvSpPr>
          <p:cNvPr id="2" name="TextBox 1">
            <a:extLst>
              <a:ext uri="{FF2B5EF4-FFF2-40B4-BE49-F238E27FC236}">
                <a16:creationId xmlns:a16="http://schemas.microsoft.com/office/drawing/2014/main" id="{C198797F-B007-C040-F39C-AFE722D13722}"/>
              </a:ext>
            </a:extLst>
          </p:cNvPr>
          <p:cNvSpPr txBox="1"/>
          <p:nvPr/>
        </p:nvSpPr>
        <p:spPr>
          <a:xfrm>
            <a:off x="718913" y="56634"/>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a:t>IMPLEMENTING </a:t>
            </a:r>
            <a:r>
              <a:rPr lang="en-US" sz="3600" dirty="0"/>
              <a:t>A LANDING GEAR WARNING SYSTEM</a:t>
            </a:r>
          </a:p>
        </p:txBody>
      </p:sp>
    </p:spTree>
    <p:extLst>
      <p:ext uri="{BB962C8B-B14F-4D97-AF65-F5344CB8AC3E}">
        <p14:creationId xmlns:p14="http://schemas.microsoft.com/office/powerpoint/2010/main" val="2847641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987A1-100B-FD92-633C-761A85DC81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CA6490-0BA5-0A0A-690C-AF9E4576669E}"/>
              </a:ext>
            </a:extLst>
          </p:cNvPr>
          <p:cNvSpPr txBox="1"/>
          <p:nvPr/>
        </p:nvSpPr>
        <p:spPr>
          <a:xfrm>
            <a:off x="5188221" y="193726"/>
            <a:ext cx="7800900" cy="1200329"/>
          </a:xfrm>
          <a:prstGeom prst="rect">
            <a:avLst/>
          </a:prstGeom>
          <a:noFill/>
        </p:spPr>
        <p:txBody>
          <a:bodyPr wrap="square" rtlCol="0">
            <a:spAutoFit/>
          </a:bodyPr>
          <a:lstStyle/>
          <a:p>
            <a:pPr algn="ctr"/>
            <a:r>
              <a:rPr lang="en-US" sz="3600" b="1" u="sng" dirty="0"/>
              <a:t>Flow Chart for Testing </a:t>
            </a:r>
          </a:p>
          <a:p>
            <a:pPr algn="ctr"/>
            <a:r>
              <a:rPr lang="en-US" sz="3600" b="1" u="sng" dirty="0"/>
              <a:t>A Gear Warning System</a:t>
            </a:r>
          </a:p>
        </p:txBody>
      </p:sp>
      <p:sp>
        <p:nvSpPr>
          <p:cNvPr id="6" name="Rectangle 5">
            <a:extLst>
              <a:ext uri="{FF2B5EF4-FFF2-40B4-BE49-F238E27FC236}">
                <a16:creationId xmlns:a16="http://schemas.microsoft.com/office/drawing/2014/main" id="{86F5910E-33DE-90CB-0762-17955E5CE381}"/>
              </a:ext>
            </a:extLst>
          </p:cNvPr>
          <p:cNvSpPr/>
          <p:nvPr/>
        </p:nvSpPr>
        <p:spPr>
          <a:xfrm>
            <a:off x="933165" y="7147951"/>
            <a:ext cx="1400537" cy="983848"/>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ALARM!</a:t>
            </a:r>
          </a:p>
        </p:txBody>
      </p:sp>
      <p:grpSp>
        <p:nvGrpSpPr>
          <p:cNvPr id="92" name="Group 91">
            <a:extLst>
              <a:ext uri="{FF2B5EF4-FFF2-40B4-BE49-F238E27FC236}">
                <a16:creationId xmlns:a16="http://schemas.microsoft.com/office/drawing/2014/main" id="{EC1B4AEF-4EF0-D331-FE75-8DF50AE31549}"/>
              </a:ext>
            </a:extLst>
          </p:cNvPr>
          <p:cNvGrpSpPr/>
          <p:nvPr/>
        </p:nvGrpSpPr>
        <p:grpSpPr>
          <a:xfrm>
            <a:off x="119152" y="762280"/>
            <a:ext cx="11529186" cy="5188299"/>
            <a:chOff x="67824" y="1352196"/>
            <a:chExt cx="11529186" cy="5188299"/>
          </a:xfrm>
        </p:grpSpPr>
        <p:sp>
          <p:nvSpPr>
            <p:cNvPr id="5" name="Diamond 4">
              <a:extLst>
                <a:ext uri="{FF2B5EF4-FFF2-40B4-BE49-F238E27FC236}">
                  <a16:creationId xmlns:a16="http://schemas.microsoft.com/office/drawing/2014/main" id="{B6BEA20D-4D69-E947-1FFA-EDD8F0D046BB}"/>
                </a:ext>
              </a:extLst>
            </p:cNvPr>
            <p:cNvSpPr/>
            <p:nvPr/>
          </p:nvSpPr>
          <p:spPr>
            <a:xfrm>
              <a:off x="3428659" y="4798505"/>
              <a:ext cx="2083442" cy="1741990"/>
            </a:xfrm>
            <a:prstGeom prst="diamond">
              <a:avLst/>
            </a:prstGeom>
            <a:gradFill>
              <a:gsLst>
                <a:gs pos="0">
                  <a:schemeClr val="accent1">
                    <a:lumMod val="89000"/>
                  </a:schemeClr>
                </a:gs>
                <a:gs pos="35000">
                  <a:schemeClr val="accent1">
                    <a:lumMod val="89000"/>
                  </a:schemeClr>
                </a:gs>
                <a:gs pos="69000">
                  <a:schemeClr val="accent1">
                    <a:lumMod val="75000"/>
                  </a:schemeClr>
                </a:gs>
                <a:gs pos="97000">
                  <a:schemeClr val="accent1">
                    <a:lumMod val="70000"/>
                  </a:schemeClr>
                </a:gs>
              </a:gsLs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Air Brake Status?</a:t>
              </a:r>
            </a:p>
          </p:txBody>
        </p:sp>
        <p:sp>
          <p:nvSpPr>
            <p:cNvPr id="9" name="Diamond 8">
              <a:extLst>
                <a:ext uri="{FF2B5EF4-FFF2-40B4-BE49-F238E27FC236}">
                  <a16:creationId xmlns:a16="http://schemas.microsoft.com/office/drawing/2014/main" id="{460E0606-E9D5-F0AD-DD62-A21FFE4C5C08}"/>
                </a:ext>
              </a:extLst>
            </p:cNvPr>
            <p:cNvSpPr/>
            <p:nvPr/>
          </p:nvSpPr>
          <p:spPr>
            <a:xfrm>
              <a:off x="3439336" y="1352196"/>
              <a:ext cx="2083442" cy="1741990"/>
            </a:xfrm>
            <a:prstGeom prst="diamond">
              <a:avLst/>
            </a:prstGeom>
            <a:gradFill flip="none" rotWithShape="1">
              <a:gsLst>
                <a:gs pos="0">
                  <a:schemeClr val="accent1">
                    <a:lumMod val="89000"/>
                  </a:schemeClr>
                </a:gs>
                <a:gs pos="35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Gear </a:t>
              </a:r>
            </a:p>
            <a:p>
              <a:pPr algn="ctr"/>
              <a:r>
                <a:rPr lang="en-US" sz="2400" b="1" dirty="0">
                  <a:solidFill>
                    <a:schemeClr val="bg1"/>
                  </a:solidFill>
                </a:rPr>
                <a:t>Status?</a:t>
              </a:r>
            </a:p>
          </p:txBody>
        </p:sp>
        <p:sp>
          <p:nvSpPr>
            <p:cNvPr id="11" name="TextBox 10">
              <a:extLst>
                <a:ext uri="{FF2B5EF4-FFF2-40B4-BE49-F238E27FC236}">
                  <a16:creationId xmlns:a16="http://schemas.microsoft.com/office/drawing/2014/main" id="{F121ADF5-07C0-4854-752D-96A874125E2F}"/>
                </a:ext>
              </a:extLst>
            </p:cNvPr>
            <p:cNvSpPr txBox="1"/>
            <p:nvPr/>
          </p:nvSpPr>
          <p:spPr>
            <a:xfrm>
              <a:off x="5467751" y="5102608"/>
              <a:ext cx="878767" cy="461665"/>
            </a:xfrm>
            <a:prstGeom prst="rect">
              <a:avLst/>
            </a:prstGeom>
            <a:noFill/>
          </p:spPr>
          <p:txBody>
            <a:bodyPr wrap="none" rtlCol="0">
              <a:spAutoFit/>
            </a:bodyPr>
            <a:lstStyle/>
            <a:p>
              <a:pPr algn="ctr"/>
              <a:r>
                <a:rPr lang="en-US" sz="2400" b="1" dirty="0">
                  <a:solidFill>
                    <a:srgbClr val="FF3300"/>
                  </a:solidFill>
                  <a:effectLst>
                    <a:outerShdw blurRad="38100" dist="38100" dir="2700000" algn="tl">
                      <a:srgbClr val="000000">
                        <a:alpha val="43137"/>
                      </a:srgbClr>
                    </a:outerShdw>
                  </a:effectLst>
                </a:rPr>
                <a:t>Open</a:t>
              </a:r>
            </a:p>
          </p:txBody>
        </p:sp>
        <p:sp>
          <p:nvSpPr>
            <p:cNvPr id="12" name="TextBox 11">
              <a:extLst>
                <a:ext uri="{FF2B5EF4-FFF2-40B4-BE49-F238E27FC236}">
                  <a16:creationId xmlns:a16="http://schemas.microsoft.com/office/drawing/2014/main" id="{EB428633-06EC-B394-8D1E-0FE3A6459518}"/>
                </a:ext>
              </a:extLst>
            </p:cNvPr>
            <p:cNvSpPr txBox="1"/>
            <p:nvPr/>
          </p:nvSpPr>
          <p:spPr>
            <a:xfrm>
              <a:off x="2529805" y="5113213"/>
              <a:ext cx="1032655" cy="461665"/>
            </a:xfrm>
            <a:prstGeom prst="rect">
              <a:avLst/>
            </a:prstGeom>
            <a:noFill/>
          </p:spPr>
          <p:txBody>
            <a:bodyPr wrap="none" rtlCol="0">
              <a:spAutoFit/>
            </a:bodyPr>
            <a:lstStyle/>
            <a:p>
              <a:pPr algn="ctr"/>
              <a:r>
                <a:rPr lang="en-US" sz="2400" b="1" dirty="0">
                  <a:solidFill>
                    <a:srgbClr val="00B050"/>
                  </a:solidFill>
                </a:rPr>
                <a:t>Closed</a:t>
              </a:r>
            </a:p>
          </p:txBody>
        </p:sp>
        <p:sp>
          <p:nvSpPr>
            <p:cNvPr id="13" name="TextBox 12">
              <a:extLst>
                <a:ext uri="{FF2B5EF4-FFF2-40B4-BE49-F238E27FC236}">
                  <a16:creationId xmlns:a16="http://schemas.microsoft.com/office/drawing/2014/main" id="{BE4C4EED-1B2E-8FAB-552C-FC2541B02E9E}"/>
                </a:ext>
              </a:extLst>
            </p:cNvPr>
            <p:cNvSpPr txBox="1"/>
            <p:nvPr/>
          </p:nvSpPr>
          <p:spPr>
            <a:xfrm>
              <a:off x="2694600" y="1705447"/>
              <a:ext cx="937501" cy="461665"/>
            </a:xfrm>
            <a:prstGeom prst="rect">
              <a:avLst/>
            </a:prstGeom>
            <a:noFill/>
          </p:spPr>
          <p:txBody>
            <a:bodyPr wrap="none" rtlCol="0">
              <a:spAutoFit/>
            </a:bodyPr>
            <a:lstStyle/>
            <a:p>
              <a:pPr algn="ctr"/>
              <a:r>
                <a:rPr lang="en-US" sz="2400" b="1" dirty="0">
                  <a:solidFill>
                    <a:srgbClr val="00B050"/>
                  </a:solidFill>
                </a:rPr>
                <a:t>Down</a:t>
              </a:r>
            </a:p>
          </p:txBody>
        </p:sp>
        <p:sp>
          <p:nvSpPr>
            <p:cNvPr id="14" name="TextBox 13">
              <a:extLst>
                <a:ext uri="{FF2B5EF4-FFF2-40B4-BE49-F238E27FC236}">
                  <a16:creationId xmlns:a16="http://schemas.microsoft.com/office/drawing/2014/main" id="{B9C4E38A-B543-8C40-937A-F23B56CFA3A9}"/>
                </a:ext>
              </a:extLst>
            </p:cNvPr>
            <p:cNvSpPr txBox="1"/>
            <p:nvPr/>
          </p:nvSpPr>
          <p:spPr>
            <a:xfrm>
              <a:off x="5423751" y="1671049"/>
              <a:ext cx="550151" cy="461665"/>
            </a:xfrm>
            <a:prstGeom prst="rect">
              <a:avLst/>
            </a:prstGeom>
            <a:noFill/>
          </p:spPr>
          <p:txBody>
            <a:bodyPr wrap="none" rtlCol="0">
              <a:spAutoFit/>
            </a:bodyPr>
            <a:lstStyle/>
            <a:p>
              <a:pPr algn="ctr"/>
              <a:r>
                <a:rPr lang="en-US" sz="2400" b="1" dirty="0">
                  <a:solidFill>
                    <a:srgbClr val="FF6600"/>
                  </a:solidFill>
                  <a:effectLst>
                    <a:outerShdw blurRad="38100" dist="38100" dir="2700000" algn="tl">
                      <a:srgbClr val="000000">
                        <a:alpha val="43137"/>
                      </a:srgbClr>
                    </a:outerShdw>
                  </a:effectLst>
                </a:rPr>
                <a:t>Up</a:t>
              </a:r>
            </a:p>
          </p:txBody>
        </p:sp>
        <p:sp>
          <p:nvSpPr>
            <p:cNvPr id="15" name="Rectangle 14">
              <a:extLst>
                <a:ext uri="{FF2B5EF4-FFF2-40B4-BE49-F238E27FC236}">
                  <a16:creationId xmlns:a16="http://schemas.microsoft.com/office/drawing/2014/main" id="{A61F5310-0132-96DD-C1B8-2FC790E92F9C}"/>
                </a:ext>
              </a:extLst>
            </p:cNvPr>
            <p:cNvSpPr/>
            <p:nvPr/>
          </p:nvSpPr>
          <p:spPr>
            <a:xfrm>
              <a:off x="1743588" y="3726352"/>
              <a:ext cx="1541579" cy="44047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NO ALARM!</a:t>
              </a:r>
            </a:p>
          </p:txBody>
        </p:sp>
        <p:cxnSp>
          <p:nvCxnSpPr>
            <p:cNvPr id="19" name="Connector: Elbow 18">
              <a:extLst>
                <a:ext uri="{FF2B5EF4-FFF2-40B4-BE49-F238E27FC236}">
                  <a16:creationId xmlns:a16="http://schemas.microsoft.com/office/drawing/2014/main" id="{BA262BF6-510B-48BF-92D8-205897864E48}"/>
                </a:ext>
              </a:extLst>
            </p:cNvPr>
            <p:cNvCxnSpPr>
              <a:cxnSpLocks/>
              <a:stCxn id="33" idx="1"/>
              <a:endCxn id="15" idx="3"/>
            </p:cNvCxnSpPr>
            <p:nvPr/>
          </p:nvCxnSpPr>
          <p:spPr>
            <a:xfrm rot="10800000" flipV="1">
              <a:off x="3285168" y="3946255"/>
              <a:ext cx="2764539" cy="332"/>
            </a:xfrm>
            <a:prstGeom prst="bentConnector3">
              <a:avLst>
                <a:gd name="adj1" fmla="val 50000"/>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D5A2AE8-2613-7663-54DB-5C9FB33C6316}"/>
                </a:ext>
              </a:extLst>
            </p:cNvPr>
            <p:cNvCxnSpPr>
              <a:cxnSpLocks/>
              <a:stCxn id="9" idx="3"/>
              <a:endCxn id="33" idx="0"/>
            </p:cNvCxnSpPr>
            <p:nvPr/>
          </p:nvCxnSpPr>
          <p:spPr>
            <a:xfrm>
              <a:off x="5522778" y="2223191"/>
              <a:ext cx="1568649" cy="852069"/>
            </a:xfrm>
            <a:prstGeom prst="bentConnector2">
              <a:avLst/>
            </a:prstGeom>
            <a:ln w="762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BAC359E-A60B-266A-813F-9B561C4243D0}"/>
                </a:ext>
              </a:extLst>
            </p:cNvPr>
            <p:cNvCxnSpPr>
              <a:cxnSpLocks/>
              <a:stCxn id="5" idx="3"/>
              <a:endCxn id="33" idx="2"/>
            </p:cNvCxnSpPr>
            <p:nvPr/>
          </p:nvCxnSpPr>
          <p:spPr>
            <a:xfrm flipV="1">
              <a:off x="5512101" y="4817250"/>
              <a:ext cx="1579326" cy="852250"/>
            </a:xfrm>
            <a:prstGeom prst="bentConnector2">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3" name="Diamond 32">
              <a:extLst>
                <a:ext uri="{FF2B5EF4-FFF2-40B4-BE49-F238E27FC236}">
                  <a16:creationId xmlns:a16="http://schemas.microsoft.com/office/drawing/2014/main" id="{30BE29B4-2B88-D287-34BF-B637EA53486F}"/>
                </a:ext>
              </a:extLst>
            </p:cNvPr>
            <p:cNvSpPr/>
            <p:nvPr/>
          </p:nvSpPr>
          <p:spPr>
            <a:xfrm>
              <a:off x="6049706" y="3075260"/>
              <a:ext cx="2083442" cy="1741990"/>
            </a:xfrm>
            <a:prstGeom prst="diamond">
              <a:avLst/>
            </a:prstGeom>
            <a:solidFill>
              <a:srgbClr val="FF99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Gear Up </a:t>
              </a:r>
              <a:r>
                <a:rPr lang="en-US" b="1" i="1" u="sng" dirty="0">
                  <a:solidFill>
                    <a:schemeClr val="tx1"/>
                  </a:solidFill>
                  <a:effectLst>
                    <a:outerShdw blurRad="38100" dist="38100" dir="2700000" algn="tl">
                      <a:srgbClr val="000000">
                        <a:alpha val="43137"/>
                      </a:srgbClr>
                    </a:outerShdw>
                  </a:effectLst>
                </a:rPr>
                <a:t>AND</a:t>
              </a:r>
              <a:r>
                <a:rPr lang="en-US" b="1" i="1" dirty="0">
                  <a:solidFill>
                    <a:schemeClr val="tx1"/>
                  </a:solidFill>
                </a:rPr>
                <a:t> Airbrake Open??</a:t>
              </a:r>
            </a:p>
          </p:txBody>
        </p:sp>
        <p:sp>
          <p:nvSpPr>
            <p:cNvPr id="40" name="TextBox 39">
              <a:extLst>
                <a:ext uri="{FF2B5EF4-FFF2-40B4-BE49-F238E27FC236}">
                  <a16:creationId xmlns:a16="http://schemas.microsoft.com/office/drawing/2014/main" id="{E69E59A5-A00E-FB01-FC16-913AADE4F9CC}"/>
                </a:ext>
              </a:extLst>
            </p:cNvPr>
            <p:cNvSpPr txBox="1"/>
            <p:nvPr/>
          </p:nvSpPr>
          <p:spPr>
            <a:xfrm>
              <a:off x="8085749" y="3287889"/>
              <a:ext cx="1491313"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YES! </a:t>
              </a:r>
            </a:p>
          </p:txBody>
        </p:sp>
        <p:sp>
          <p:nvSpPr>
            <p:cNvPr id="41" name="TextBox 40">
              <a:extLst>
                <a:ext uri="{FF2B5EF4-FFF2-40B4-BE49-F238E27FC236}">
                  <a16:creationId xmlns:a16="http://schemas.microsoft.com/office/drawing/2014/main" id="{9E01BEAD-2F8D-D000-C0F6-CDCF40F0539B}"/>
                </a:ext>
              </a:extLst>
            </p:cNvPr>
            <p:cNvSpPr txBox="1"/>
            <p:nvPr/>
          </p:nvSpPr>
          <p:spPr>
            <a:xfrm>
              <a:off x="5518245" y="3474198"/>
              <a:ext cx="595035" cy="461665"/>
            </a:xfrm>
            <a:prstGeom prst="rect">
              <a:avLst/>
            </a:prstGeom>
            <a:noFill/>
          </p:spPr>
          <p:txBody>
            <a:bodyPr wrap="none" rtlCol="0">
              <a:spAutoFit/>
            </a:bodyPr>
            <a:lstStyle/>
            <a:p>
              <a:pPr algn="ctr"/>
              <a:r>
                <a:rPr lang="en-US" sz="2400" b="1" dirty="0">
                  <a:solidFill>
                    <a:srgbClr val="00B050"/>
                  </a:solidFill>
                  <a:effectLst>
                    <a:outerShdw blurRad="38100" dist="38100" dir="2700000" algn="tl">
                      <a:srgbClr val="000000">
                        <a:alpha val="43137"/>
                      </a:srgbClr>
                    </a:outerShdw>
                  </a:effectLst>
                </a:rPr>
                <a:t>NO</a:t>
              </a:r>
            </a:p>
          </p:txBody>
        </p:sp>
        <p:cxnSp>
          <p:nvCxnSpPr>
            <p:cNvPr id="43" name="Straight Arrow Connector 42">
              <a:extLst>
                <a:ext uri="{FF2B5EF4-FFF2-40B4-BE49-F238E27FC236}">
                  <a16:creationId xmlns:a16="http://schemas.microsoft.com/office/drawing/2014/main" id="{8EA7618B-CEDA-6104-F557-691879F2A23D}"/>
                </a:ext>
              </a:extLst>
            </p:cNvPr>
            <p:cNvCxnSpPr>
              <a:cxnSpLocks/>
              <a:stCxn id="33" idx="3"/>
              <a:endCxn id="65" idx="3"/>
            </p:cNvCxnSpPr>
            <p:nvPr/>
          </p:nvCxnSpPr>
          <p:spPr>
            <a:xfrm flipV="1">
              <a:off x="8133148" y="3934221"/>
              <a:ext cx="1538655" cy="120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616D57B2-36E3-19FB-13F7-C3CDC3ACB472}"/>
                </a:ext>
              </a:extLst>
            </p:cNvPr>
            <p:cNvGrpSpPr/>
            <p:nvPr/>
          </p:nvGrpSpPr>
          <p:grpSpPr>
            <a:xfrm>
              <a:off x="9671803" y="3437104"/>
              <a:ext cx="1925207" cy="1040840"/>
              <a:chOff x="338809" y="3534656"/>
              <a:chExt cx="1925207" cy="1040840"/>
            </a:xfrm>
          </p:grpSpPr>
          <p:grpSp>
            <p:nvGrpSpPr>
              <p:cNvPr id="66" name="Group 65">
                <a:extLst>
                  <a:ext uri="{FF2B5EF4-FFF2-40B4-BE49-F238E27FC236}">
                    <a16:creationId xmlns:a16="http://schemas.microsoft.com/office/drawing/2014/main" id="{E354CA26-808B-6156-C3DB-E42CDDA397FA}"/>
                  </a:ext>
                </a:extLst>
              </p:cNvPr>
              <p:cNvGrpSpPr/>
              <p:nvPr/>
            </p:nvGrpSpPr>
            <p:grpSpPr>
              <a:xfrm>
                <a:off x="338809" y="3534656"/>
                <a:ext cx="883570" cy="1040840"/>
                <a:chOff x="340620" y="4697030"/>
                <a:chExt cx="883570" cy="1040840"/>
              </a:xfrm>
            </p:grpSpPr>
            <p:sp>
              <p:nvSpPr>
                <p:cNvPr id="64" name="Isosceles Triangle 63">
                  <a:extLst>
                    <a:ext uri="{FF2B5EF4-FFF2-40B4-BE49-F238E27FC236}">
                      <a16:creationId xmlns:a16="http://schemas.microsoft.com/office/drawing/2014/main" id="{86CB0764-4125-3E68-78B5-43D775432F8D}"/>
                    </a:ext>
                  </a:extLst>
                </p:cNvPr>
                <p:cNvSpPr/>
                <p:nvPr/>
              </p:nvSpPr>
              <p:spPr>
                <a:xfrm rot="16200000" flipH="1">
                  <a:off x="282531" y="4796210"/>
                  <a:ext cx="1040840" cy="84247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376FF1F-B2C9-516E-05F2-ADF82013C344}"/>
                    </a:ext>
                  </a:extLst>
                </p:cNvPr>
                <p:cNvSpPr/>
                <p:nvPr/>
              </p:nvSpPr>
              <p:spPr>
                <a:xfrm flipH="1">
                  <a:off x="340620" y="4873448"/>
                  <a:ext cx="281121" cy="64139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FF0A5E8C-76FA-BE9C-FC78-0EF752AAA4FB}"/>
                  </a:ext>
                </a:extLst>
              </p:cNvPr>
              <p:cNvGrpSpPr/>
              <p:nvPr/>
            </p:nvGrpSpPr>
            <p:grpSpPr>
              <a:xfrm>
                <a:off x="1034191" y="3554445"/>
                <a:ext cx="1229825" cy="991923"/>
                <a:chOff x="1185355" y="4699579"/>
                <a:chExt cx="1229825" cy="991923"/>
              </a:xfrm>
            </p:grpSpPr>
            <p:sp>
              <p:nvSpPr>
                <p:cNvPr id="58" name="Lightning Bolt 57">
                  <a:extLst>
                    <a:ext uri="{FF2B5EF4-FFF2-40B4-BE49-F238E27FC236}">
                      <a16:creationId xmlns:a16="http://schemas.microsoft.com/office/drawing/2014/main" id="{8EE9B50F-70A8-C786-2103-71AFEA431F7B}"/>
                    </a:ext>
                  </a:extLst>
                </p:cNvPr>
                <p:cNvSpPr/>
                <p:nvPr/>
              </p:nvSpPr>
              <p:spPr>
                <a:xfrm rot="454669" flipV="1">
                  <a:off x="1536681" y="4699579"/>
                  <a:ext cx="842480" cy="48483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ightning Bolt 58">
                  <a:extLst>
                    <a:ext uri="{FF2B5EF4-FFF2-40B4-BE49-F238E27FC236}">
                      <a16:creationId xmlns:a16="http://schemas.microsoft.com/office/drawing/2014/main" id="{70456F06-06D5-F0FF-E2B8-8553F2F37051}"/>
                    </a:ext>
                  </a:extLst>
                </p:cNvPr>
                <p:cNvSpPr/>
                <p:nvPr/>
              </p:nvSpPr>
              <p:spPr>
                <a:xfrm rot="20642166">
                  <a:off x="1559803" y="5206671"/>
                  <a:ext cx="842480" cy="48483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DFB760B-320E-C6F2-A611-573FC57D9877}"/>
                    </a:ext>
                  </a:extLst>
                </p:cNvPr>
                <p:cNvSpPr txBox="1"/>
                <p:nvPr/>
              </p:nvSpPr>
              <p:spPr>
                <a:xfrm>
                  <a:off x="1185355" y="4959063"/>
                  <a:ext cx="1229825" cy="461665"/>
                </a:xfrm>
                <a:prstGeom prst="rect">
                  <a:avLst/>
                </a:prstGeom>
                <a:solidFill>
                  <a:srgbClr val="FF0000"/>
                </a:solidFill>
                <a:ln>
                  <a:solidFill>
                    <a:schemeClr val="tx1"/>
                  </a:solidFill>
                </a:ln>
              </p:spPr>
              <p:txBody>
                <a:bodyPr wrap="none" rtlCol="0">
                  <a:spAutoFit/>
                </a:bodyPr>
                <a:lstStyle/>
                <a:p>
                  <a:pPr algn="ctr"/>
                  <a:r>
                    <a:rPr lang="en-US" sz="2400" b="1" dirty="0">
                      <a:solidFill>
                        <a:schemeClr val="bg1"/>
                      </a:solidFill>
                      <a:sym typeface="Wingdings" panose="05000000000000000000" pitchFamily="2" charset="2"/>
                    </a:rPr>
                    <a:t>ALARM!</a:t>
                  </a:r>
                  <a:endParaRPr lang="en-US" sz="2400" b="1" dirty="0">
                    <a:solidFill>
                      <a:schemeClr val="bg1"/>
                    </a:solidFill>
                  </a:endParaRPr>
                </a:p>
              </p:txBody>
            </p:sp>
          </p:grpSp>
        </p:grpSp>
        <p:sp>
          <p:nvSpPr>
            <p:cNvPr id="76" name="Oval 75">
              <a:extLst>
                <a:ext uri="{FF2B5EF4-FFF2-40B4-BE49-F238E27FC236}">
                  <a16:creationId xmlns:a16="http://schemas.microsoft.com/office/drawing/2014/main" id="{583EF1BC-9569-2F00-269F-0CBC3455FD3E}"/>
                </a:ext>
              </a:extLst>
            </p:cNvPr>
            <p:cNvSpPr/>
            <p:nvPr/>
          </p:nvSpPr>
          <p:spPr>
            <a:xfrm>
              <a:off x="67824" y="3628072"/>
              <a:ext cx="1400537" cy="734169"/>
            </a:xfrm>
            <a:prstGeom prst="ellips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START</a:t>
              </a:r>
            </a:p>
            <a:p>
              <a:pPr algn="ctr"/>
              <a:r>
                <a:rPr lang="en-US" sz="2400" dirty="0"/>
                <a:t>Here</a:t>
              </a:r>
            </a:p>
          </p:txBody>
        </p:sp>
        <p:cxnSp>
          <p:nvCxnSpPr>
            <p:cNvPr id="78" name="Connector: Elbow 77">
              <a:extLst>
                <a:ext uri="{FF2B5EF4-FFF2-40B4-BE49-F238E27FC236}">
                  <a16:creationId xmlns:a16="http://schemas.microsoft.com/office/drawing/2014/main" id="{8A491701-55A9-E880-8615-410AA656576B}"/>
                </a:ext>
              </a:extLst>
            </p:cNvPr>
            <p:cNvCxnSpPr>
              <a:cxnSpLocks/>
              <a:stCxn id="76" idx="0"/>
              <a:endCxn id="9" idx="0"/>
            </p:cNvCxnSpPr>
            <p:nvPr/>
          </p:nvCxnSpPr>
          <p:spPr>
            <a:xfrm rot="5400000" flipH="1" flipV="1">
              <a:off x="1486637" y="633652"/>
              <a:ext cx="2275876" cy="3712964"/>
            </a:xfrm>
            <a:prstGeom prst="bentConnector3">
              <a:avLst>
                <a:gd name="adj1" fmla="val 115624"/>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6E93FF0D-2572-9531-12B2-E7821E079777}"/>
                </a:ext>
              </a:extLst>
            </p:cNvPr>
            <p:cNvCxnSpPr>
              <a:cxnSpLocks/>
              <a:stCxn id="76" idx="4"/>
              <a:endCxn id="5" idx="2"/>
            </p:cNvCxnSpPr>
            <p:nvPr/>
          </p:nvCxnSpPr>
          <p:spPr>
            <a:xfrm rot="16200000" flipH="1">
              <a:off x="1530109" y="3600224"/>
              <a:ext cx="2178254" cy="3702287"/>
            </a:xfrm>
            <a:prstGeom prst="bentConnector3">
              <a:avLst>
                <a:gd name="adj1" fmla="val 118658"/>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B820617F-A851-712F-09F2-C88B50EF774A}"/>
                </a:ext>
              </a:extLst>
            </p:cNvPr>
            <p:cNvCxnSpPr>
              <a:cxnSpLocks/>
              <a:stCxn id="5" idx="1"/>
              <a:endCxn id="15" idx="2"/>
            </p:cNvCxnSpPr>
            <p:nvPr/>
          </p:nvCxnSpPr>
          <p:spPr>
            <a:xfrm rot="10800000">
              <a:off x="2514379" y="4166822"/>
              <a:ext cx="914281" cy="1502678"/>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28B406E1-ECA0-6B3E-799C-B386BA8C1A62}"/>
                </a:ext>
              </a:extLst>
            </p:cNvPr>
            <p:cNvCxnSpPr>
              <a:cxnSpLocks/>
              <a:stCxn id="9" idx="1"/>
              <a:endCxn id="15" idx="0"/>
            </p:cNvCxnSpPr>
            <p:nvPr/>
          </p:nvCxnSpPr>
          <p:spPr>
            <a:xfrm rot="10800000" flipV="1">
              <a:off x="2514378" y="2223190"/>
              <a:ext cx="924958" cy="1503161"/>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062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275506-4D79-9440-0E26-55A4FBC48315}"/>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to Beginning 3">
            <a:hlinkClick r:id="rId2" action="ppaction://hlinksldjump" highlightClick="1"/>
            <a:extLst>
              <a:ext uri="{FF2B5EF4-FFF2-40B4-BE49-F238E27FC236}">
                <a16:creationId xmlns:a16="http://schemas.microsoft.com/office/drawing/2014/main" id="{F510EE24-8BB9-5F4B-43AD-5FA6A3AEA6FE}"/>
              </a:ext>
            </a:extLst>
          </p:cNvPr>
          <p:cNvSpPr/>
          <p:nvPr/>
        </p:nvSpPr>
        <p:spPr>
          <a:xfrm>
            <a:off x="332509" y="1537854"/>
            <a:ext cx="5250873" cy="3782291"/>
          </a:xfrm>
          <a:prstGeom prst="actionButtonBeginning">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Click Here to </a:t>
            </a:r>
          </a:p>
          <a:p>
            <a:pPr algn="ctr"/>
            <a:r>
              <a:rPr lang="en-US" sz="6600" dirty="0"/>
              <a:t>Repeat </a:t>
            </a:r>
          </a:p>
          <a:p>
            <a:pPr algn="ctr"/>
            <a:r>
              <a:rPr lang="en-US" sz="6600" dirty="0"/>
              <a:t>Animation</a:t>
            </a:r>
            <a:endParaRPr lang="en-US" sz="3600" dirty="0"/>
          </a:p>
        </p:txBody>
      </p:sp>
      <p:sp>
        <p:nvSpPr>
          <p:cNvPr id="3" name="Action Button: Go to Beginning 2">
            <a:hlinkClick r:id="" action="ppaction://hlinkshowjump?jump=endshow" highlightClick="1"/>
            <a:extLst>
              <a:ext uri="{FF2B5EF4-FFF2-40B4-BE49-F238E27FC236}">
                <a16:creationId xmlns:a16="http://schemas.microsoft.com/office/drawing/2014/main" id="{AFCF3E21-48E3-82FC-1168-D75E464FA42C}"/>
              </a:ext>
            </a:extLst>
          </p:cNvPr>
          <p:cNvSpPr/>
          <p:nvPr/>
        </p:nvSpPr>
        <p:spPr>
          <a:xfrm>
            <a:off x="6165272" y="1565563"/>
            <a:ext cx="5472546" cy="3782291"/>
          </a:xfrm>
          <a:prstGeom prst="actionButtonBeginning">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Click Here to </a:t>
            </a:r>
          </a:p>
          <a:p>
            <a:pPr algn="ctr"/>
            <a:r>
              <a:rPr lang="en-US" sz="6600" dirty="0">
                <a:solidFill>
                  <a:schemeClr val="tx1"/>
                </a:solidFill>
              </a:rPr>
              <a:t>End</a:t>
            </a:r>
          </a:p>
          <a:p>
            <a:pPr algn="ctr"/>
            <a:r>
              <a:rPr lang="en-US" sz="6600" dirty="0">
                <a:solidFill>
                  <a:schemeClr val="tx1"/>
                </a:solidFill>
              </a:rPr>
              <a:t>Presentation</a:t>
            </a:r>
            <a:endParaRPr lang="en-US" sz="3600" dirty="0">
              <a:solidFill>
                <a:schemeClr val="tx1"/>
              </a:solidFill>
            </a:endParaRPr>
          </a:p>
        </p:txBody>
      </p:sp>
    </p:spTree>
    <p:extLst>
      <p:ext uri="{BB962C8B-B14F-4D97-AF65-F5344CB8AC3E}">
        <p14:creationId xmlns:p14="http://schemas.microsoft.com/office/powerpoint/2010/main" val="700131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2204"/>
            <a:ext cx="9144000" cy="1143000"/>
          </a:xfrm>
        </p:spPr>
        <p:txBody>
          <a:bodyPr/>
          <a:lstStyle/>
          <a:p>
            <a:pPr algn="ctr"/>
            <a:r>
              <a:rPr lang="en-US" sz="4800" dirty="0">
                <a:solidFill>
                  <a:srgbClr val="0000FF"/>
                </a:solidFill>
                <a:effectLst>
                  <a:outerShdw blurRad="38100" dist="38100" dir="2700000" algn="tl">
                    <a:srgbClr val="C0C0C0"/>
                  </a:outerShdw>
                </a:effectLst>
                <a:latin typeface="Arial" charset="0"/>
                <a:ea typeface="+mn-ea"/>
                <a:cs typeface="+mn-cs"/>
              </a:rPr>
              <a:t>See My Other Presentations</a:t>
            </a:r>
          </a:p>
        </p:txBody>
      </p:sp>
      <p:sp>
        <p:nvSpPr>
          <p:cNvPr id="5" name="Rectangle 4">
            <a:extLst>
              <a:ext uri="{FF2B5EF4-FFF2-40B4-BE49-F238E27FC236}">
                <a16:creationId xmlns:a16="http://schemas.microsoft.com/office/drawing/2014/main" id="{CE38A3E7-BE03-4E47-B552-6C618E28B88D}"/>
              </a:ext>
            </a:extLst>
          </p:cNvPr>
          <p:cNvSpPr/>
          <p:nvPr/>
        </p:nvSpPr>
        <p:spPr>
          <a:xfrm>
            <a:off x="3164428" y="5473857"/>
            <a:ext cx="5863144" cy="461665"/>
          </a:xfrm>
          <a:prstGeom prst="rect">
            <a:avLst/>
          </a:prstGeom>
          <a:solidFill>
            <a:srgbClr val="99CCFF"/>
          </a:solidFill>
          <a:ln>
            <a:solidFill>
              <a:srgbClr val="0000FF"/>
            </a:solidFill>
          </a:ln>
        </p:spPr>
        <p:txBody>
          <a:bodyPr wrap="none">
            <a:spAutoFit/>
          </a:bodyPr>
          <a:lstStyle/>
          <a:p>
            <a:pPr algn="ctr"/>
            <a:r>
              <a:rPr lang="en-US" sz="2400" dirty="0">
                <a:solidFill>
                  <a:srgbClr val="0000FF"/>
                </a:solidFill>
                <a:effectLst>
                  <a:outerShdw blurRad="38100" dist="38100" dir="2700000" algn="tl">
                    <a:srgbClr val="000000">
                      <a:alpha val="43137"/>
                    </a:srgbClr>
                  </a:outerShdw>
                </a:effectLst>
              </a:rPr>
              <a:t> </a:t>
            </a:r>
            <a:r>
              <a:rPr lang="en-US" sz="2400" dirty="0">
                <a:solidFill>
                  <a:srgbClr val="0000FF"/>
                </a:solidFill>
                <a:effectLst>
                  <a:outerShdw blurRad="38100" dist="38100" dir="2700000" algn="tl">
                    <a:srgbClr val="000000">
                      <a:alpha val="43137"/>
                    </a:srgbClr>
                  </a:outerShdw>
                </a:effectLst>
                <a:hlinkClick r:id="rId2"/>
              </a:rPr>
              <a:t>http://aviation.derosaweb.net/presentations</a:t>
            </a:r>
            <a:endParaRPr lang="en-US" sz="2400" dirty="0">
              <a:solidFill>
                <a:srgbClr val="0000FF"/>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6B962E96-29A2-4D49-BACD-A7A4EBE05BAE}"/>
              </a:ext>
            </a:extLst>
          </p:cNvPr>
          <p:cNvSpPr/>
          <p:nvPr/>
        </p:nvSpPr>
        <p:spPr>
          <a:xfrm>
            <a:off x="4006133" y="6046142"/>
            <a:ext cx="4179734" cy="461665"/>
          </a:xfrm>
          <a:prstGeom prst="rect">
            <a:avLst/>
          </a:prstGeom>
          <a:solidFill>
            <a:srgbClr val="99CCFF"/>
          </a:solidFill>
          <a:ln>
            <a:solidFill>
              <a:srgbClr val="0000FF"/>
            </a:solidFill>
          </a:ln>
        </p:spPr>
        <p:txBody>
          <a:bodyPr wrap="none">
            <a:spAutoFit/>
          </a:bodyPr>
          <a:lstStyle/>
          <a:p>
            <a:pPr algn="ctr"/>
            <a:r>
              <a:rPr lang="en-US" sz="2400" dirty="0">
                <a:solidFill>
                  <a:srgbClr val="0000FF"/>
                </a:solidFill>
                <a:effectLst>
                  <a:outerShdw blurRad="38100" dist="38100" dir="2700000" algn="tl">
                    <a:srgbClr val="000000">
                      <a:alpha val="43137"/>
                    </a:srgbClr>
                  </a:outerShdw>
                </a:effectLst>
              </a:rPr>
              <a:t> Let me know of any comments!</a:t>
            </a:r>
          </a:p>
        </p:txBody>
      </p:sp>
      <p:sp>
        <p:nvSpPr>
          <p:cNvPr id="9" name="Content Placeholder 2">
            <a:extLst>
              <a:ext uri="{FF2B5EF4-FFF2-40B4-BE49-F238E27FC236}">
                <a16:creationId xmlns:a16="http://schemas.microsoft.com/office/drawing/2014/main" id="{FF944F68-B04C-C383-A0E9-5F79715923BB}"/>
              </a:ext>
            </a:extLst>
          </p:cNvPr>
          <p:cNvSpPr txBox="1">
            <a:spLocks/>
          </p:cNvSpPr>
          <p:nvPr/>
        </p:nvSpPr>
        <p:spPr>
          <a:xfrm>
            <a:off x="1676401" y="902560"/>
            <a:ext cx="6460951" cy="45704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cs typeface="Calibri" panose="020F0502020204030204" pitchFamily="34" charset="0"/>
              </a:rPr>
              <a:t>Glider Electrical Wiring</a:t>
            </a:r>
          </a:p>
          <a:p>
            <a:r>
              <a:rPr lang="en-US" sz="2400" dirty="0">
                <a:latin typeface="Calibri" panose="020F0502020204030204" pitchFamily="34" charset="0"/>
                <a:cs typeface="Calibri" panose="020F0502020204030204" pitchFamily="34" charset="0"/>
              </a:rPr>
              <a:t>Transceiver Troubleshooting</a:t>
            </a:r>
          </a:p>
          <a:p>
            <a:r>
              <a:rPr lang="en-US" sz="2400" dirty="0">
                <a:latin typeface="Calibri" panose="020F0502020204030204" pitchFamily="34" charset="0"/>
                <a:cs typeface="Calibri" panose="020F0502020204030204" pitchFamily="34" charset="0"/>
              </a:rPr>
              <a:t>Oxygen Systems</a:t>
            </a:r>
          </a:p>
          <a:p>
            <a:r>
              <a:rPr lang="en-US" sz="2400" dirty="0">
                <a:latin typeface="Calibri" panose="020F0502020204030204" pitchFamily="34" charset="0"/>
                <a:cs typeface="Calibri" panose="020F0502020204030204" pitchFamily="34" charset="0"/>
              </a:rPr>
              <a:t>Working with Glider Air Lines </a:t>
            </a:r>
          </a:p>
          <a:p>
            <a:r>
              <a:rPr lang="en-US" sz="2400" dirty="0">
                <a:latin typeface="Calibri" panose="020F0502020204030204" pitchFamily="34" charset="0"/>
                <a:cs typeface="Calibri" panose="020F0502020204030204" pitchFamily="34" charset="0"/>
              </a:rPr>
              <a:t>Trailer Wiring &amp; LED Lighting</a:t>
            </a:r>
          </a:p>
          <a:p>
            <a:r>
              <a:rPr lang="en-US" sz="2400" dirty="0">
                <a:latin typeface="Calibri" panose="020F0502020204030204" pitchFamily="34" charset="0"/>
                <a:cs typeface="Calibri" panose="020F0502020204030204" pitchFamily="34" charset="0"/>
              </a:rPr>
              <a:t>Trailer Chains</a:t>
            </a:r>
          </a:p>
          <a:p>
            <a:r>
              <a:rPr lang="en-US" sz="2400" dirty="0">
                <a:latin typeface="Calibri" panose="020F0502020204030204" pitchFamily="34" charset="0"/>
                <a:cs typeface="Calibri" panose="020F0502020204030204" pitchFamily="34" charset="0"/>
              </a:rPr>
              <a:t>Soaring Pilot Relief Systems</a:t>
            </a:r>
          </a:p>
          <a:p>
            <a:r>
              <a:rPr lang="en-US" sz="2400" dirty="0">
                <a:latin typeface="Calibri" panose="020F0502020204030204" pitchFamily="34" charset="0"/>
                <a:cs typeface="Calibri" panose="020F0502020204030204" pitchFamily="34" charset="0"/>
              </a:rPr>
              <a:t>Battery Testing</a:t>
            </a:r>
          </a:p>
          <a:p>
            <a:r>
              <a:rPr lang="en-US" sz="2400" dirty="0">
                <a:latin typeface="Calibri" panose="020F0502020204030204" pitchFamily="34" charset="0"/>
                <a:cs typeface="Calibri" panose="020F0502020204030204" pitchFamily="34" charset="0"/>
              </a:rPr>
              <a:t>Emergency Location Devices </a:t>
            </a:r>
          </a:p>
          <a:p>
            <a:r>
              <a:rPr lang="en-US" sz="2400" dirty="0">
                <a:latin typeface="Calibri" panose="020F0502020204030204" pitchFamily="34" charset="0"/>
                <a:cs typeface="Calibri" panose="020F0502020204030204" pitchFamily="34" charset="0"/>
              </a:rPr>
              <a:t>Survival Kits</a:t>
            </a:r>
          </a:p>
        </p:txBody>
      </p:sp>
      <p:sp>
        <p:nvSpPr>
          <p:cNvPr id="10" name="Content Placeholder 2">
            <a:extLst>
              <a:ext uri="{FF2B5EF4-FFF2-40B4-BE49-F238E27FC236}">
                <a16:creationId xmlns:a16="http://schemas.microsoft.com/office/drawing/2014/main" id="{841603BA-1596-8B0A-A123-5BF83AC4058E}"/>
              </a:ext>
            </a:extLst>
          </p:cNvPr>
          <p:cNvSpPr txBox="1">
            <a:spLocks/>
          </p:cNvSpPr>
          <p:nvPr/>
        </p:nvSpPr>
        <p:spPr bwMode="auto">
          <a:xfrm>
            <a:off x="6274942" y="902561"/>
            <a:ext cx="4393058" cy="4007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Spar Alignment Tool</a:t>
            </a:r>
          </a:p>
          <a:p>
            <a:pPr>
              <a:buFont typeface="Arial" panose="020B0604020202020204" pitchFamily="34" charset="0"/>
              <a:buChar char="•"/>
            </a:pPr>
            <a:r>
              <a:rPr lang="en-US" sz="2400" kern="0" dirty="0" err="1">
                <a:latin typeface="Calibri" panose="020F0502020204030204" pitchFamily="34" charset="0"/>
                <a:cs typeface="Calibri" panose="020F0502020204030204" pitchFamily="34" charset="0"/>
              </a:rPr>
              <a:t>L’Hotellier</a:t>
            </a:r>
            <a:r>
              <a:rPr lang="en-US" sz="2400" kern="0" dirty="0">
                <a:latin typeface="Calibri" panose="020F0502020204030204" pitchFamily="34" charset="0"/>
                <a:cs typeface="Calibri" panose="020F0502020204030204" pitchFamily="34" charset="0"/>
              </a:rPr>
              <a:t> Fittings</a:t>
            </a:r>
          </a:p>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Carbon Fiber Panels</a:t>
            </a:r>
          </a:p>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IGC Filename Decoding</a:t>
            </a:r>
          </a:p>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Blanik L-23 Strut Work</a:t>
            </a:r>
          </a:p>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Removing Painted Lettering</a:t>
            </a:r>
          </a:p>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Open Glider Network</a:t>
            </a:r>
          </a:p>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Instrument Knob Extensions</a:t>
            </a:r>
          </a:p>
          <a:p>
            <a:pPr>
              <a:buFont typeface="Arial" panose="020B0604020202020204" pitchFamily="34" charset="0"/>
              <a:buChar char="•"/>
            </a:pPr>
            <a:r>
              <a:rPr lang="en-US" sz="2400" kern="0" dirty="0">
                <a:latin typeface="Calibri" panose="020F0502020204030204" pitchFamily="34" charset="0"/>
                <a:cs typeface="Calibri" panose="020F0502020204030204" pitchFamily="34" charset="0"/>
              </a:rPr>
              <a:t>Landing Gear Warning Systems </a:t>
            </a:r>
          </a:p>
        </p:txBody>
      </p:sp>
    </p:spTree>
    <p:extLst>
      <p:ext uri="{BB962C8B-B14F-4D97-AF65-F5344CB8AC3E}">
        <p14:creationId xmlns:p14="http://schemas.microsoft.com/office/powerpoint/2010/main" val="412513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713E6-6257-7CC6-6CBE-3E88800304A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C45F453-7BD4-1FBE-0015-724C0A73F6D5}"/>
              </a:ext>
            </a:extLst>
          </p:cNvPr>
          <p:cNvSpPr txBox="1"/>
          <p:nvPr/>
        </p:nvSpPr>
        <p:spPr>
          <a:xfrm>
            <a:off x="1239974" y="1967692"/>
            <a:ext cx="9712049" cy="1200329"/>
          </a:xfrm>
          <a:prstGeom prst="rect">
            <a:avLst/>
          </a:prstGeom>
          <a:noFill/>
        </p:spPr>
        <p:txBody>
          <a:bodyPr wrap="square">
            <a:spAutoFit/>
          </a:bodyPr>
          <a:lstStyle/>
          <a:p>
            <a:pPr algn="ctr"/>
            <a:r>
              <a:rPr lang="en-US" sz="7200" b="1" u="sng" dirty="0">
                <a:solidFill>
                  <a:srgbClr val="0070C0"/>
                </a:solidFill>
              </a:rPr>
              <a:t>Table of Contents</a:t>
            </a:r>
          </a:p>
        </p:txBody>
      </p:sp>
      <p:pic>
        <p:nvPicPr>
          <p:cNvPr id="4" name="Picture 3">
            <a:extLst>
              <a:ext uri="{FF2B5EF4-FFF2-40B4-BE49-F238E27FC236}">
                <a16:creationId xmlns:a16="http://schemas.microsoft.com/office/drawing/2014/main" id="{5AE8CF56-0A98-BB39-A3A6-68AB9B23BB4A}"/>
              </a:ext>
            </a:extLst>
          </p:cNvPr>
          <p:cNvPicPr>
            <a:picLocks noChangeAspect="1"/>
          </p:cNvPicPr>
          <p:nvPr/>
        </p:nvPicPr>
        <p:blipFill>
          <a:blip r:embed="rId2"/>
          <a:stretch>
            <a:fillRect/>
          </a:stretch>
        </p:blipFill>
        <p:spPr>
          <a:xfrm>
            <a:off x="8352692" y="186400"/>
            <a:ext cx="2759436" cy="1781292"/>
          </a:xfrm>
          <a:prstGeom prst="rect">
            <a:avLst/>
          </a:prstGeom>
          <a:ln w="19050">
            <a:solidFill>
              <a:schemeClr val="tx1"/>
            </a:solidFill>
          </a:ln>
        </p:spPr>
      </p:pic>
      <p:pic>
        <p:nvPicPr>
          <p:cNvPr id="5" name="Picture 4">
            <a:extLst>
              <a:ext uri="{FF2B5EF4-FFF2-40B4-BE49-F238E27FC236}">
                <a16:creationId xmlns:a16="http://schemas.microsoft.com/office/drawing/2014/main" id="{CB8CF55F-93E1-61F0-6954-53C9A7416C2E}"/>
              </a:ext>
            </a:extLst>
          </p:cNvPr>
          <p:cNvPicPr>
            <a:picLocks noChangeAspect="1"/>
          </p:cNvPicPr>
          <p:nvPr/>
        </p:nvPicPr>
        <p:blipFill>
          <a:blip r:embed="rId3"/>
          <a:stretch>
            <a:fillRect/>
          </a:stretch>
        </p:blipFill>
        <p:spPr>
          <a:xfrm>
            <a:off x="593774" y="371027"/>
            <a:ext cx="4136142" cy="1412037"/>
          </a:xfrm>
          <a:prstGeom prst="rect">
            <a:avLst/>
          </a:prstGeom>
          <a:ln w="28575">
            <a:solidFill>
              <a:schemeClr val="tx1"/>
            </a:solidFill>
          </a:ln>
        </p:spPr>
      </p:pic>
      <p:sp>
        <p:nvSpPr>
          <p:cNvPr id="2" name="TextBox 1">
            <a:extLst>
              <a:ext uri="{FF2B5EF4-FFF2-40B4-BE49-F238E27FC236}">
                <a16:creationId xmlns:a16="http://schemas.microsoft.com/office/drawing/2014/main" id="{F5C5BCC1-4D60-002C-C3DF-CC30F9A37D8A}"/>
              </a:ext>
            </a:extLst>
          </p:cNvPr>
          <p:cNvSpPr txBox="1"/>
          <p:nvPr/>
        </p:nvSpPr>
        <p:spPr>
          <a:xfrm>
            <a:off x="1470167" y="3118042"/>
            <a:ext cx="9251661" cy="3477875"/>
          </a:xfrm>
          <a:prstGeom prst="rect">
            <a:avLst/>
          </a:prstGeom>
          <a:noFill/>
        </p:spPr>
        <p:txBody>
          <a:bodyPr wrap="square">
            <a:spAutoFit/>
          </a:bodyPr>
          <a:lstStyle/>
          <a:p>
            <a:pPr marL="685800" indent="-685800">
              <a:buFont typeface="Arial" panose="020B0604020202020204" pitchFamily="34" charset="0"/>
              <a:buChar char="•"/>
            </a:pPr>
            <a:r>
              <a:rPr lang="en-US" sz="4400" b="1" dirty="0">
                <a:solidFill>
                  <a:schemeClr val="accent2">
                    <a:lumMod val="50000"/>
                  </a:schemeClr>
                </a:solidFill>
              </a:rPr>
              <a:t>Learning How Gear Warning Works</a:t>
            </a:r>
          </a:p>
          <a:p>
            <a:pPr marL="685800" indent="-685800">
              <a:buFont typeface="Arial" panose="020B0604020202020204" pitchFamily="34" charset="0"/>
              <a:buChar char="•"/>
            </a:pPr>
            <a:r>
              <a:rPr lang="en-US" sz="4400" b="1" dirty="0">
                <a:solidFill>
                  <a:schemeClr val="accent2">
                    <a:lumMod val="50000"/>
                  </a:schemeClr>
                </a:solidFill>
              </a:rPr>
              <a:t>Gear Warning Animation</a:t>
            </a:r>
          </a:p>
          <a:p>
            <a:pPr marL="685800" indent="-685800">
              <a:buFont typeface="Arial" panose="020B0604020202020204" pitchFamily="34" charset="0"/>
              <a:buChar char="•"/>
            </a:pPr>
            <a:r>
              <a:rPr lang="en-US" sz="4400" b="1" dirty="0">
                <a:solidFill>
                  <a:schemeClr val="accent2">
                    <a:lumMod val="50000"/>
                  </a:schemeClr>
                </a:solidFill>
              </a:rPr>
              <a:t>Hardware Devices</a:t>
            </a:r>
          </a:p>
          <a:p>
            <a:pPr marL="685800" indent="-685800">
              <a:buFont typeface="Arial" panose="020B0604020202020204" pitchFamily="34" charset="0"/>
              <a:buChar char="•"/>
            </a:pPr>
            <a:r>
              <a:rPr lang="en-US" sz="4400" b="1" dirty="0">
                <a:solidFill>
                  <a:schemeClr val="accent2">
                    <a:lumMod val="50000"/>
                  </a:schemeClr>
                </a:solidFill>
              </a:rPr>
              <a:t>Implementation</a:t>
            </a:r>
          </a:p>
          <a:p>
            <a:pPr marL="685800" indent="-685800">
              <a:buFont typeface="Arial" panose="020B0604020202020204" pitchFamily="34" charset="0"/>
              <a:buChar char="•"/>
            </a:pPr>
            <a:r>
              <a:rPr lang="en-US" sz="4400" b="1" dirty="0">
                <a:solidFill>
                  <a:schemeClr val="accent2">
                    <a:lumMod val="50000"/>
                  </a:schemeClr>
                </a:solidFill>
              </a:rPr>
              <a:t>Testing the System</a:t>
            </a:r>
          </a:p>
        </p:txBody>
      </p:sp>
    </p:spTree>
    <p:extLst>
      <p:ext uri="{BB962C8B-B14F-4D97-AF65-F5344CB8AC3E}">
        <p14:creationId xmlns:p14="http://schemas.microsoft.com/office/powerpoint/2010/main" val="325208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5F7B-294E-1F10-9CC3-E62BB0FB6C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498CC33-5391-16A8-DE2F-D989DC3E58BC}"/>
              </a:ext>
            </a:extLst>
          </p:cNvPr>
          <p:cNvPicPr>
            <a:picLocks noChangeAspect="1"/>
          </p:cNvPicPr>
          <p:nvPr/>
        </p:nvPicPr>
        <p:blipFill>
          <a:blip r:embed="rId2"/>
          <a:stretch>
            <a:fillRect/>
          </a:stretch>
        </p:blipFill>
        <p:spPr>
          <a:xfrm>
            <a:off x="8352692" y="186400"/>
            <a:ext cx="2759436" cy="1781292"/>
          </a:xfrm>
          <a:prstGeom prst="rect">
            <a:avLst/>
          </a:prstGeom>
          <a:ln w="19050">
            <a:solidFill>
              <a:schemeClr val="tx1"/>
            </a:solidFill>
          </a:ln>
        </p:spPr>
      </p:pic>
      <p:pic>
        <p:nvPicPr>
          <p:cNvPr id="5" name="Picture 4">
            <a:extLst>
              <a:ext uri="{FF2B5EF4-FFF2-40B4-BE49-F238E27FC236}">
                <a16:creationId xmlns:a16="http://schemas.microsoft.com/office/drawing/2014/main" id="{3565E096-0A99-A237-DB85-71BC9E31A2C1}"/>
              </a:ext>
            </a:extLst>
          </p:cNvPr>
          <p:cNvPicPr>
            <a:picLocks noChangeAspect="1"/>
          </p:cNvPicPr>
          <p:nvPr/>
        </p:nvPicPr>
        <p:blipFill>
          <a:blip r:embed="rId3"/>
          <a:stretch>
            <a:fillRect/>
          </a:stretch>
        </p:blipFill>
        <p:spPr>
          <a:xfrm>
            <a:off x="593774" y="371027"/>
            <a:ext cx="4136142" cy="1412037"/>
          </a:xfrm>
          <a:prstGeom prst="rect">
            <a:avLst/>
          </a:prstGeom>
          <a:ln w="28575">
            <a:solidFill>
              <a:schemeClr val="tx1"/>
            </a:solidFill>
          </a:ln>
        </p:spPr>
      </p:pic>
      <p:sp>
        <p:nvSpPr>
          <p:cNvPr id="2" name="TextBox 1">
            <a:extLst>
              <a:ext uri="{FF2B5EF4-FFF2-40B4-BE49-F238E27FC236}">
                <a16:creationId xmlns:a16="http://schemas.microsoft.com/office/drawing/2014/main" id="{6EE33EA9-18F1-63B6-35DD-992989E50395}"/>
              </a:ext>
            </a:extLst>
          </p:cNvPr>
          <p:cNvSpPr txBox="1"/>
          <p:nvPr/>
        </p:nvSpPr>
        <p:spPr>
          <a:xfrm>
            <a:off x="1400079" y="2782394"/>
            <a:ext cx="9712049" cy="2585323"/>
          </a:xfrm>
          <a:prstGeom prst="rect">
            <a:avLst/>
          </a:prstGeom>
          <a:noFill/>
        </p:spPr>
        <p:txBody>
          <a:bodyPr wrap="square">
            <a:spAutoFit/>
          </a:bodyPr>
          <a:lstStyle/>
          <a:p>
            <a:pPr algn="ctr"/>
            <a:r>
              <a:rPr lang="en-US" sz="5400" b="1" dirty="0">
                <a:solidFill>
                  <a:schemeClr val="accent2">
                    <a:lumMod val="50000"/>
                  </a:schemeClr>
                </a:solidFill>
              </a:rPr>
              <a:t>LEARNING HOW A </a:t>
            </a:r>
          </a:p>
          <a:p>
            <a:pPr algn="ctr"/>
            <a:r>
              <a:rPr lang="en-US" sz="5400" b="1" dirty="0">
                <a:solidFill>
                  <a:schemeClr val="accent2">
                    <a:lumMod val="50000"/>
                  </a:schemeClr>
                </a:solidFill>
              </a:rPr>
              <a:t>LANDING GEAR </a:t>
            </a:r>
          </a:p>
          <a:p>
            <a:pPr algn="ctr"/>
            <a:r>
              <a:rPr lang="en-US" sz="5400" b="1" dirty="0">
                <a:solidFill>
                  <a:schemeClr val="accent2">
                    <a:lumMod val="50000"/>
                  </a:schemeClr>
                </a:solidFill>
              </a:rPr>
              <a:t>WARNING SYSTEM WORKS</a:t>
            </a:r>
          </a:p>
        </p:txBody>
      </p:sp>
    </p:spTree>
    <p:extLst>
      <p:ext uri="{BB962C8B-B14F-4D97-AF65-F5344CB8AC3E}">
        <p14:creationId xmlns:p14="http://schemas.microsoft.com/office/powerpoint/2010/main" val="75626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708583" y="1013268"/>
            <a:ext cx="10400075"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basic electrical circuit for a landing gear warning system is </a:t>
            </a:r>
            <a:r>
              <a:rPr lang="en-US" sz="2000" b="1" u="sng" dirty="0"/>
              <a:t>very simple indeed</a:t>
            </a:r>
            <a:r>
              <a:rPr lang="en-US" sz="2000" dirty="0"/>
              <a:t>. </a:t>
            </a:r>
          </a:p>
          <a:p>
            <a:pPr marL="285750" indent="-285750">
              <a:buFont typeface="Arial" panose="020B0604020202020204" pitchFamily="34" charset="0"/>
              <a:buChar char="•"/>
            </a:pPr>
            <a:r>
              <a:rPr lang="en-US" sz="2000" dirty="0"/>
              <a:t>The circuit consists only of a battery, some wires, two switches, and an alarm horn.  See the circuit diagram below.</a:t>
            </a:r>
          </a:p>
          <a:p>
            <a:pPr marL="285750" indent="-285750">
              <a:buFont typeface="Arial" panose="020B0604020202020204" pitchFamily="34" charset="0"/>
              <a:buChar char="•"/>
            </a:pPr>
            <a:r>
              <a:rPr lang="en-US" sz="2000" dirty="0"/>
              <a:t>For each phase of flight (launch, airborne and landing) the two switches (gear and airbrake) are either </a:t>
            </a:r>
            <a:r>
              <a:rPr lang="en-US" sz="2000" b="1" dirty="0"/>
              <a:t>ON</a:t>
            </a:r>
            <a:r>
              <a:rPr lang="en-US" sz="2000" dirty="0"/>
              <a:t> (closed) or </a:t>
            </a:r>
            <a:r>
              <a:rPr lang="en-US" sz="2000" b="1" dirty="0"/>
              <a:t>OFF</a:t>
            </a:r>
            <a:r>
              <a:rPr lang="en-US" sz="2000" dirty="0"/>
              <a:t> (open).  </a:t>
            </a:r>
          </a:p>
          <a:p>
            <a:pPr marL="285750" indent="-285750">
              <a:buFont typeface="Arial" panose="020B0604020202020204" pitchFamily="34" charset="0"/>
              <a:buChar char="•"/>
            </a:pPr>
            <a:r>
              <a:rPr lang="en-US" sz="2000" dirty="0"/>
              <a:t>If </a:t>
            </a:r>
            <a:r>
              <a:rPr lang="en-US" sz="2000" b="1" dirty="0"/>
              <a:t>both</a:t>
            </a:r>
            <a:r>
              <a:rPr lang="en-US" sz="2000" dirty="0"/>
              <a:t> switches are </a:t>
            </a:r>
            <a:r>
              <a:rPr lang="en-US" sz="2000" b="1" dirty="0"/>
              <a:t>ON</a:t>
            </a:r>
            <a:r>
              <a:rPr lang="en-US" sz="2000" dirty="0"/>
              <a:t> (closed) then an alarm will sound.</a:t>
            </a:r>
          </a:p>
          <a:p>
            <a:pPr marL="285750" indent="-285750">
              <a:buFont typeface="Arial" panose="020B0604020202020204" pitchFamily="34" charset="0"/>
              <a:buChar char="•"/>
            </a:pPr>
            <a:r>
              <a:rPr lang="en-US" sz="2000" dirty="0"/>
              <a:t>See an </a:t>
            </a:r>
            <a:r>
              <a:rPr lang="en-US" sz="2000" b="1" u="sng" dirty="0"/>
              <a:t>animation of this sequence</a:t>
            </a:r>
            <a:r>
              <a:rPr lang="en-US" sz="2000" b="1" dirty="0"/>
              <a:t> </a:t>
            </a:r>
            <a:r>
              <a:rPr lang="en-US" sz="2000" dirty="0"/>
              <a:t>of the operation in a later slide.</a:t>
            </a:r>
          </a:p>
        </p:txBody>
      </p:sp>
      <p:grpSp>
        <p:nvGrpSpPr>
          <p:cNvPr id="48" name="Group 47">
            <a:extLst>
              <a:ext uri="{FF2B5EF4-FFF2-40B4-BE49-F238E27FC236}">
                <a16:creationId xmlns:a16="http://schemas.microsoft.com/office/drawing/2014/main" id="{5F793688-F66D-5583-B3C7-21843F24CE13}"/>
              </a:ext>
            </a:extLst>
          </p:cNvPr>
          <p:cNvGrpSpPr/>
          <p:nvPr/>
        </p:nvGrpSpPr>
        <p:grpSpPr>
          <a:xfrm>
            <a:off x="10966106" y="7260310"/>
            <a:ext cx="472830" cy="388916"/>
            <a:chOff x="7437543" y="2558169"/>
            <a:chExt cx="472830" cy="388916"/>
          </a:xfrm>
        </p:grpSpPr>
        <p:sp>
          <p:nvSpPr>
            <p:cNvPr id="50" name="Oval 49">
              <a:extLst>
                <a:ext uri="{FF2B5EF4-FFF2-40B4-BE49-F238E27FC236}">
                  <a16:creationId xmlns:a16="http://schemas.microsoft.com/office/drawing/2014/main" id="{A4E0CE77-279D-FB27-B431-0760DEFA83CD}"/>
                </a:ext>
              </a:extLst>
            </p:cNvPr>
            <p:cNvSpPr/>
            <p:nvPr/>
          </p:nvSpPr>
          <p:spPr>
            <a:xfrm>
              <a:off x="7437543" y="2817075"/>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57DF3EA-E1E4-997C-82C2-0446B03BD03E}"/>
                </a:ext>
              </a:extLst>
            </p:cNvPr>
            <p:cNvSpPr/>
            <p:nvPr/>
          </p:nvSpPr>
          <p:spPr>
            <a:xfrm>
              <a:off x="7780363" y="2817075"/>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0587AB24-87F5-81FB-54A5-329FF0D24CD5}"/>
                </a:ext>
              </a:extLst>
            </p:cNvPr>
            <p:cNvCxnSpPr/>
            <p:nvPr/>
          </p:nvCxnSpPr>
          <p:spPr>
            <a:xfrm>
              <a:off x="7437543" y="2708531"/>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97AF0BC-5593-C740-2F98-E8334C590E4E}"/>
                </a:ext>
              </a:extLst>
            </p:cNvPr>
            <p:cNvCxnSpPr/>
            <p:nvPr/>
          </p:nvCxnSpPr>
          <p:spPr>
            <a:xfrm flipV="1">
              <a:off x="7669148" y="2558169"/>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C55DAEE-B3B1-75D4-ABE1-8B3D842D58D3}"/>
              </a:ext>
            </a:extLst>
          </p:cNvPr>
          <p:cNvGrpSpPr/>
          <p:nvPr/>
        </p:nvGrpSpPr>
        <p:grpSpPr>
          <a:xfrm>
            <a:off x="2036950" y="3186836"/>
            <a:ext cx="7154460" cy="3427644"/>
            <a:chOff x="2036950" y="3186836"/>
            <a:chExt cx="7154460" cy="3427644"/>
          </a:xfrm>
        </p:grpSpPr>
        <p:cxnSp>
          <p:nvCxnSpPr>
            <p:cNvPr id="9" name="Straight Connector 8">
              <a:extLst>
                <a:ext uri="{FF2B5EF4-FFF2-40B4-BE49-F238E27FC236}">
                  <a16:creationId xmlns:a16="http://schemas.microsoft.com/office/drawing/2014/main" id="{27C53DF3-9C3D-1811-0A70-C33CADA7BAFA}"/>
                </a:ext>
              </a:extLst>
            </p:cNvPr>
            <p:cNvCxnSpPr>
              <a:cxnSpLocks/>
            </p:cNvCxnSpPr>
            <p:nvPr/>
          </p:nvCxnSpPr>
          <p:spPr>
            <a:xfrm>
              <a:off x="2144257" y="6388117"/>
              <a:ext cx="20068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371BDFC-ABAC-3BB0-E3DB-2978D5EB3D85}"/>
                </a:ext>
              </a:extLst>
            </p:cNvPr>
            <p:cNvCxnSpPr>
              <a:cxnSpLocks/>
            </p:cNvCxnSpPr>
            <p:nvPr/>
          </p:nvCxnSpPr>
          <p:spPr>
            <a:xfrm flipV="1">
              <a:off x="2162281" y="4950999"/>
              <a:ext cx="16202" cy="14710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0ACE5E-E310-0074-629D-4FC6FF47FCAE}"/>
                </a:ext>
              </a:extLst>
            </p:cNvPr>
            <p:cNvCxnSpPr>
              <a:cxnSpLocks/>
              <a:stCxn id="46" idx="2"/>
            </p:cNvCxnSpPr>
            <p:nvPr/>
          </p:nvCxnSpPr>
          <p:spPr>
            <a:xfrm flipV="1">
              <a:off x="2170383" y="3409951"/>
              <a:ext cx="16202" cy="1471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98B808-F9C0-635B-0A35-F102CAA83224}"/>
                </a:ext>
              </a:extLst>
            </p:cNvPr>
            <p:cNvCxnSpPr>
              <a:cxnSpLocks/>
            </p:cNvCxnSpPr>
            <p:nvPr/>
          </p:nvCxnSpPr>
          <p:spPr>
            <a:xfrm>
              <a:off x="4031672" y="6402771"/>
              <a:ext cx="3424337" cy="192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0F6C55-0EAF-9722-51E5-A837B46C796E}"/>
                </a:ext>
              </a:extLst>
            </p:cNvPr>
            <p:cNvCxnSpPr>
              <a:cxnSpLocks/>
            </p:cNvCxnSpPr>
            <p:nvPr/>
          </p:nvCxnSpPr>
          <p:spPr>
            <a:xfrm flipH="1" flipV="1">
              <a:off x="9151423" y="3392052"/>
              <a:ext cx="39987" cy="30299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E51DE81-F673-2E65-85D3-80DD6E159567}"/>
                </a:ext>
              </a:extLst>
            </p:cNvPr>
            <p:cNvCxnSpPr>
              <a:cxnSpLocks/>
            </p:cNvCxnSpPr>
            <p:nvPr/>
          </p:nvCxnSpPr>
          <p:spPr>
            <a:xfrm>
              <a:off x="2186585" y="3418377"/>
              <a:ext cx="5069281" cy="18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160E9FC-5406-8E0F-F570-1D6406D3FFE9}"/>
                </a:ext>
              </a:extLst>
            </p:cNvPr>
            <p:cNvCxnSpPr>
              <a:cxnSpLocks/>
            </p:cNvCxnSpPr>
            <p:nvPr/>
          </p:nvCxnSpPr>
          <p:spPr>
            <a:xfrm flipV="1">
              <a:off x="7590421" y="3419298"/>
              <a:ext cx="1580995" cy="11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69287D7-9790-140A-AE89-B553A336DE39}"/>
                </a:ext>
              </a:extLst>
            </p:cNvPr>
            <p:cNvCxnSpPr>
              <a:cxnSpLocks/>
            </p:cNvCxnSpPr>
            <p:nvPr/>
          </p:nvCxnSpPr>
          <p:spPr>
            <a:xfrm flipV="1">
              <a:off x="7816361" y="6415334"/>
              <a:ext cx="1375049" cy="133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C70DC1C4-17B9-E672-9FB8-015E19CCC614}"/>
                </a:ext>
              </a:extLst>
            </p:cNvPr>
            <p:cNvGrpSpPr/>
            <p:nvPr/>
          </p:nvGrpSpPr>
          <p:grpSpPr>
            <a:xfrm>
              <a:off x="6578629" y="4802412"/>
              <a:ext cx="1829271" cy="1277141"/>
              <a:chOff x="4208261" y="4658439"/>
              <a:chExt cx="1355888" cy="946643"/>
            </a:xfrm>
          </p:grpSpPr>
          <p:pic>
            <p:nvPicPr>
              <p:cNvPr id="76" name="Picture 75">
                <a:extLst>
                  <a:ext uri="{FF2B5EF4-FFF2-40B4-BE49-F238E27FC236}">
                    <a16:creationId xmlns:a16="http://schemas.microsoft.com/office/drawing/2014/main" id="{29DFBCBB-7431-439E-FF99-1F1E97CDD5A3}"/>
                  </a:ext>
                </a:extLst>
              </p:cNvPr>
              <p:cNvPicPr>
                <a:picLocks noChangeAspect="1"/>
              </p:cNvPicPr>
              <p:nvPr/>
            </p:nvPicPr>
            <p:blipFill>
              <a:blip r:embed="rId2"/>
              <a:stretch>
                <a:fillRect/>
              </a:stretch>
            </p:blipFill>
            <p:spPr>
              <a:xfrm>
                <a:off x="4213422" y="4694181"/>
                <a:ext cx="1324401" cy="910901"/>
              </a:xfrm>
              <a:prstGeom prst="rect">
                <a:avLst/>
              </a:prstGeom>
              <a:ln w="19050">
                <a:solidFill>
                  <a:schemeClr val="tx1"/>
                </a:solidFill>
              </a:ln>
            </p:spPr>
          </p:pic>
          <p:sp>
            <p:nvSpPr>
              <p:cNvPr id="77" name="TextBox 76">
                <a:extLst>
                  <a:ext uri="{FF2B5EF4-FFF2-40B4-BE49-F238E27FC236}">
                    <a16:creationId xmlns:a16="http://schemas.microsoft.com/office/drawing/2014/main" id="{B233C651-7056-D61E-6327-0506BC53951A}"/>
                  </a:ext>
                </a:extLst>
              </p:cNvPr>
              <p:cNvSpPr txBox="1"/>
              <p:nvPr/>
            </p:nvSpPr>
            <p:spPr>
              <a:xfrm>
                <a:off x="4208261" y="4658439"/>
                <a:ext cx="1355888" cy="232908"/>
              </a:xfrm>
              <a:prstGeom prst="rect">
                <a:avLst/>
              </a:prstGeom>
              <a:noFill/>
              <a:ln>
                <a:noFill/>
              </a:ln>
            </p:spPr>
            <p:txBody>
              <a:bodyPr wrap="square" rtlCol="0">
                <a:spAutoFit/>
              </a:bodyPr>
              <a:lstStyle/>
              <a:p>
                <a:pPr algn="ctr"/>
                <a:r>
                  <a:rPr lang="en-US" sz="1400" b="1" dirty="0"/>
                  <a:t>Landing Gear Switch</a:t>
                </a:r>
              </a:p>
            </p:txBody>
          </p:sp>
        </p:grpSp>
        <p:grpSp>
          <p:nvGrpSpPr>
            <p:cNvPr id="85" name="Group 84">
              <a:extLst>
                <a:ext uri="{FF2B5EF4-FFF2-40B4-BE49-F238E27FC236}">
                  <a16:creationId xmlns:a16="http://schemas.microsoft.com/office/drawing/2014/main" id="{E065065A-529A-E198-BEB4-0ED7F108CFEA}"/>
                </a:ext>
              </a:extLst>
            </p:cNvPr>
            <p:cNvGrpSpPr/>
            <p:nvPr/>
          </p:nvGrpSpPr>
          <p:grpSpPr>
            <a:xfrm>
              <a:off x="6576975" y="3541822"/>
              <a:ext cx="1786791" cy="960538"/>
              <a:chOff x="3173501" y="2863710"/>
              <a:chExt cx="1786791" cy="960538"/>
            </a:xfrm>
          </p:grpSpPr>
          <p:pic>
            <p:nvPicPr>
              <p:cNvPr id="86" name="Picture 85" descr="A picture containing grass, outdoor, plane, aircraft&#10;&#10;Description automatically generated">
                <a:extLst>
                  <a:ext uri="{FF2B5EF4-FFF2-40B4-BE49-F238E27FC236}">
                    <a16:creationId xmlns:a16="http://schemas.microsoft.com/office/drawing/2014/main" id="{4EFE11C6-4072-458B-7205-3863D63D0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501" y="2905937"/>
                <a:ext cx="1786791" cy="918311"/>
              </a:xfrm>
              <a:prstGeom prst="rect">
                <a:avLst/>
              </a:prstGeom>
              <a:ln>
                <a:solidFill>
                  <a:schemeClr val="tx1"/>
                </a:solidFill>
              </a:ln>
            </p:spPr>
          </p:pic>
          <p:sp>
            <p:nvSpPr>
              <p:cNvPr id="87" name="TextBox 86">
                <a:extLst>
                  <a:ext uri="{FF2B5EF4-FFF2-40B4-BE49-F238E27FC236}">
                    <a16:creationId xmlns:a16="http://schemas.microsoft.com/office/drawing/2014/main" id="{438BB073-1174-ABDD-30D6-51F4C45733D0}"/>
                  </a:ext>
                </a:extLst>
              </p:cNvPr>
              <p:cNvSpPr txBox="1"/>
              <p:nvPr/>
            </p:nvSpPr>
            <p:spPr>
              <a:xfrm>
                <a:off x="3568477" y="2863710"/>
                <a:ext cx="1351524" cy="307777"/>
              </a:xfrm>
              <a:prstGeom prst="rect">
                <a:avLst/>
              </a:prstGeom>
              <a:noFill/>
            </p:spPr>
            <p:txBody>
              <a:bodyPr wrap="none" rtlCol="0">
                <a:spAutoFit/>
              </a:bodyPr>
              <a:lstStyle/>
              <a:p>
                <a:pPr algn="ctr"/>
                <a:r>
                  <a:rPr lang="en-US" sz="1400" b="1" dirty="0">
                    <a:solidFill>
                      <a:schemeClr val="bg1"/>
                    </a:solidFill>
                  </a:rPr>
                  <a:t>Airbrake Switch</a:t>
                </a:r>
              </a:p>
            </p:txBody>
          </p:sp>
        </p:grpSp>
        <p:grpSp>
          <p:nvGrpSpPr>
            <p:cNvPr id="34" name="Group 33">
              <a:extLst>
                <a:ext uri="{FF2B5EF4-FFF2-40B4-BE49-F238E27FC236}">
                  <a16:creationId xmlns:a16="http://schemas.microsoft.com/office/drawing/2014/main" id="{5F008550-F165-9431-FE15-763D1517F62B}"/>
                </a:ext>
              </a:extLst>
            </p:cNvPr>
            <p:cNvGrpSpPr/>
            <p:nvPr/>
          </p:nvGrpSpPr>
          <p:grpSpPr>
            <a:xfrm>
              <a:off x="3619007" y="5881676"/>
              <a:ext cx="1064232" cy="732804"/>
              <a:chOff x="2007908" y="8059219"/>
              <a:chExt cx="1064232" cy="732804"/>
            </a:xfrm>
          </p:grpSpPr>
          <p:pic>
            <p:nvPicPr>
              <p:cNvPr id="39" name="Picture 38">
                <a:extLst>
                  <a:ext uri="{FF2B5EF4-FFF2-40B4-BE49-F238E27FC236}">
                    <a16:creationId xmlns:a16="http://schemas.microsoft.com/office/drawing/2014/main" id="{894978C5-EB67-DC4F-4AFB-4B45BDD39E23}"/>
                  </a:ext>
                </a:extLst>
              </p:cNvPr>
              <p:cNvPicPr>
                <a:picLocks noChangeAspect="1"/>
              </p:cNvPicPr>
              <p:nvPr/>
            </p:nvPicPr>
            <p:blipFill>
              <a:blip r:embed="rId4"/>
              <a:stretch>
                <a:fillRect/>
              </a:stretch>
            </p:blipFill>
            <p:spPr>
              <a:xfrm>
                <a:off x="2007908" y="8059219"/>
                <a:ext cx="1064232" cy="732804"/>
              </a:xfrm>
              <a:prstGeom prst="rect">
                <a:avLst/>
              </a:prstGeom>
            </p:spPr>
          </p:pic>
          <p:sp>
            <p:nvSpPr>
              <p:cNvPr id="40" name="TextBox 39">
                <a:extLst>
                  <a:ext uri="{FF2B5EF4-FFF2-40B4-BE49-F238E27FC236}">
                    <a16:creationId xmlns:a16="http://schemas.microsoft.com/office/drawing/2014/main" id="{E01DCE41-96CC-C754-0FC3-D6D2051FE402}"/>
                  </a:ext>
                </a:extLst>
              </p:cNvPr>
              <p:cNvSpPr txBox="1"/>
              <p:nvPr/>
            </p:nvSpPr>
            <p:spPr>
              <a:xfrm>
                <a:off x="2113107" y="8415802"/>
                <a:ext cx="853835" cy="307777"/>
              </a:xfrm>
              <a:prstGeom prst="rect">
                <a:avLst/>
              </a:prstGeom>
              <a:noFill/>
            </p:spPr>
            <p:txBody>
              <a:bodyPr wrap="square" rtlCol="0">
                <a:spAutoFit/>
              </a:bodyPr>
              <a:lstStyle/>
              <a:p>
                <a:pPr algn="ctr"/>
                <a:r>
                  <a:rPr lang="en-US" sz="1400" b="1" dirty="0">
                    <a:solidFill>
                      <a:schemeClr val="bg1"/>
                    </a:solidFill>
                    <a:sym typeface="Wingdings" panose="05000000000000000000" pitchFamily="2" charset="2"/>
                  </a:rPr>
                  <a:t>Battery</a:t>
                </a:r>
                <a:endParaRPr lang="en-US" sz="1400" b="1" dirty="0">
                  <a:solidFill>
                    <a:schemeClr val="bg1"/>
                  </a:solidFill>
                </a:endParaRPr>
              </a:p>
            </p:txBody>
          </p:sp>
        </p:grpSp>
        <p:grpSp>
          <p:nvGrpSpPr>
            <p:cNvPr id="41" name="Group 40">
              <a:extLst>
                <a:ext uri="{FF2B5EF4-FFF2-40B4-BE49-F238E27FC236}">
                  <a16:creationId xmlns:a16="http://schemas.microsoft.com/office/drawing/2014/main" id="{D3A16E7C-A35C-E9E6-1178-24DDFDA11098}"/>
                </a:ext>
              </a:extLst>
            </p:cNvPr>
            <p:cNvGrpSpPr/>
            <p:nvPr/>
          </p:nvGrpSpPr>
          <p:grpSpPr>
            <a:xfrm>
              <a:off x="2036950" y="4012329"/>
              <a:ext cx="922035" cy="1560617"/>
              <a:chOff x="567203" y="3490252"/>
              <a:chExt cx="922035" cy="1560617"/>
            </a:xfrm>
          </p:grpSpPr>
          <p:grpSp>
            <p:nvGrpSpPr>
              <p:cNvPr id="42" name="Group 41">
                <a:extLst>
                  <a:ext uri="{FF2B5EF4-FFF2-40B4-BE49-F238E27FC236}">
                    <a16:creationId xmlns:a16="http://schemas.microsoft.com/office/drawing/2014/main" id="{384217A7-F23A-E74E-2E4F-36A4984D84D5}"/>
                  </a:ext>
                </a:extLst>
              </p:cNvPr>
              <p:cNvGrpSpPr/>
              <p:nvPr/>
            </p:nvGrpSpPr>
            <p:grpSpPr>
              <a:xfrm flipH="1">
                <a:off x="567203" y="4010029"/>
                <a:ext cx="883571" cy="1040840"/>
                <a:chOff x="1891726" y="4324854"/>
                <a:chExt cx="883571" cy="1040840"/>
              </a:xfrm>
            </p:grpSpPr>
            <p:sp>
              <p:nvSpPr>
                <p:cNvPr id="49" name="Isosceles Triangle 48">
                  <a:extLst>
                    <a:ext uri="{FF2B5EF4-FFF2-40B4-BE49-F238E27FC236}">
                      <a16:creationId xmlns:a16="http://schemas.microsoft.com/office/drawing/2014/main" id="{924E0A16-E9A1-C5C0-47BA-8259A2AB6F55}"/>
                    </a:ext>
                  </a:extLst>
                </p:cNvPr>
                <p:cNvSpPr/>
                <p:nvPr/>
              </p:nvSpPr>
              <p:spPr>
                <a:xfrm rot="5400000">
                  <a:off x="1792546" y="4424034"/>
                  <a:ext cx="1040840" cy="8424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82AA3A6-34C8-5DED-DBDA-F864D8C610B9}"/>
                    </a:ext>
                  </a:extLst>
                </p:cNvPr>
                <p:cNvSpPr/>
                <p:nvPr/>
              </p:nvSpPr>
              <p:spPr>
                <a:xfrm>
                  <a:off x="2494176" y="4501272"/>
                  <a:ext cx="281121" cy="641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6D63B943-84DB-3D67-C779-BFA8C02A8364}"/>
                  </a:ext>
                </a:extLst>
              </p:cNvPr>
              <p:cNvSpPr txBox="1"/>
              <p:nvPr/>
            </p:nvSpPr>
            <p:spPr>
              <a:xfrm>
                <a:off x="743521" y="3490252"/>
                <a:ext cx="745717" cy="646331"/>
              </a:xfrm>
              <a:prstGeom prst="rect">
                <a:avLst/>
              </a:prstGeom>
              <a:noFill/>
            </p:spPr>
            <p:txBody>
              <a:bodyPr wrap="none" rtlCol="0">
                <a:spAutoFit/>
              </a:bodyPr>
              <a:lstStyle/>
              <a:p>
                <a:pPr algn="ctr"/>
                <a:r>
                  <a:rPr lang="en-US" dirty="0">
                    <a:sym typeface="Wingdings" panose="05000000000000000000" pitchFamily="2" charset="2"/>
                  </a:rPr>
                  <a:t>Alarm</a:t>
                </a:r>
              </a:p>
              <a:p>
                <a:pPr algn="ctr"/>
                <a:r>
                  <a:rPr lang="en-US" dirty="0">
                    <a:sym typeface="Wingdings" panose="05000000000000000000" pitchFamily="2" charset="2"/>
                  </a:rPr>
                  <a:t>Horn</a:t>
                </a:r>
                <a:endParaRPr lang="en-US" dirty="0"/>
              </a:p>
            </p:txBody>
          </p:sp>
          <p:sp>
            <p:nvSpPr>
              <p:cNvPr id="44" name="TextBox 43">
                <a:extLst>
                  <a:ext uri="{FF2B5EF4-FFF2-40B4-BE49-F238E27FC236}">
                    <a16:creationId xmlns:a16="http://schemas.microsoft.com/office/drawing/2014/main" id="{7654592A-C3DF-489F-2AA4-42971FCF6935}"/>
                  </a:ext>
                </a:extLst>
              </p:cNvPr>
              <p:cNvSpPr txBox="1"/>
              <p:nvPr/>
            </p:nvSpPr>
            <p:spPr>
              <a:xfrm>
                <a:off x="576958" y="4566709"/>
                <a:ext cx="261610" cy="276999"/>
              </a:xfrm>
              <a:prstGeom prst="rect">
                <a:avLst/>
              </a:prstGeom>
              <a:noFill/>
            </p:spPr>
            <p:txBody>
              <a:bodyPr wrap="none" rtlCol="0">
                <a:spAutoFit/>
              </a:bodyPr>
              <a:lstStyle/>
              <a:p>
                <a:pPr algn="ctr"/>
                <a:r>
                  <a:rPr lang="en-US" sz="1200" dirty="0">
                    <a:solidFill>
                      <a:srgbClr val="FF0000"/>
                    </a:solidFill>
                  </a:rPr>
                  <a:t>+</a:t>
                </a:r>
              </a:p>
            </p:txBody>
          </p:sp>
          <p:sp>
            <p:nvSpPr>
              <p:cNvPr id="46" name="TextBox 45">
                <a:extLst>
                  <a:ext uri="{FF2B5EF4-FFF2-40B4-BE49-F238E27FC236}">
                    <a16:creationId xmlns:a16="http://schemas.microsoft.com/office/drawing/2014/main" id="{EF834BC6-10AE-AEC4-347F-B7CA8D5A8897}"/>
                  </a:ext>
                </a:extLst>
              </p:cNvPr>
              <p:cNvSpPr txBox="1"/>
              <p:nvPr/>
            </p:nvSpPr>
            <p:spPr>
              <a:xfrm>
                <a:off x="569830" y="4081897"/>
                <a:ext cx="261611" cy="276999"/>
              </a:xfrm>
              <a:prstGeom prst="rect">
                <a:avLst/>
              </a:prstGeom>
              <a:noFill/>
            </p:spPr>
            <p:txBody>
              <a:bodyPr wrap="none" rtlCol="0">
                <a:spAutoFit/>
              </a:bodyPr>
              <a:lstStyle/>
              <a:p>
                <a:pPr algn="ctr"/>
                <a:r>
                  <a:rPr lang="en-US" sz="1200" dirty="0"/>
                  <a:t>_</a:t>
                </a:r>
              </a:p>
            </p:txBody>
          </p:sp>
        </p:grpSp>
        <p:grpSp>
          <p:nvGrpSpPr>
            <p:cNvPr id="55" name="Group 54">
              <a:extLst>
                <a:ext uri="{FF2B5EF4-FFF2-40B4-BE49-F238E27FC236}">
                  <a16:creationId xmlns:a16="http://schemas.microsoft.com/office/drawing/2014/main" id="{22548D91-F7C8-9AB8-E847-513E60DF9A83}"/>
                </a:ext>
              </a:extLst>
            </p:cNvPr>
            <p:cNvGrpSpPr/>
            <p:nvPr/>
          </p:nvGrpSpPr>
          <p:grpSpPr>
            <a:xfrm>
              <a:off x="7204201" y="3186836"/>
              <a:ext cx="477164" cy="297909"/>
              <a:chOff x="7453974" y="2674325"/>
              <a:chExt cx="477164" cy="297909"/>
            </a:xfrm>
          </p:grpSpPr>
          <p:sp>
            <p:nvSpPr>
              <p:cNvPr id="57" name="Oval 56">
                <a:extLst>
                  <a:ext uri="{FF2B5EF4-FFF2-40B4-BE49-F238E27FC236}">
                    <a16:creationId xmlns:a16="http://schemas.microsoft.com/office/drawing/2014/main" id="{621EE96A-19D4-D97A-26C5-0161D7FBCA64}"/>
                  </a:ext>
                </a:extLst>
              </p:cNvPr>
              <p:cNvSpPr/>
              <p:nvPr/>
            </p:nvSpPr>
            <p:spPr>
              <a:xfrm>
                <a:off x="745397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21F10BC-CED2-53C5-9B32-942906528804}"/>
                  </a:ext>
                </a:extLst>
              </p:cNvPr>
              <p:cNvSpPr/>
              <p:nvPr/>
            </p:nvSpPr>
            <p:spPr>
              <a:xfrm>
                <a:off x="779679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8F2AE502-A815-19A9-D354-E7CBD30237C0}"/>
                  </a:ext>
                </a:extLst>
              </p:cNvPr>
              <p:cNvCxnSpPr/>
              <p:nvPr/>
            </p:nvCxnSpPr>
            <p:spPr>
              <a:xfrm>
                <a:off x="7458308" y="2824687"/>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DE2469-3898-B502-71A6-F6A50C7C3581}"/>
                  </a:ext>
                </a:extLst>
              </p:cNvPr>
              <p:cNvCxnSpPr/>
              <p:nvPr/>
            </p:nvCxnSpPr>
            <p:spPr>
              <a:xfrm flipV="1">
                <a:off x="7689913" y="2674325"/>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A8776D-4517-6120-55C6-2F191651C944}"/>
                </a:ext>
              </a:extLst>
            </p:cNvPr>
            <p:cNvGrpSpPr/>
            <p:nvPr/>
          </p:nvGrpSpPr>
          <p:grpSpPr>
            <a:xfrm>
              <a:off x="7397603" y="6172897"/>
              <a:ext cx="477164" cy="297909"/>
              <a:chOff x="7453974" y="2674325"/>
              <a:chExt cx="477164" cy="297909"/>
            </a:xfrm>
          </p:grpSpPr>
          <p:sp>
            <p:nvSpPr>
              <p:cNvPr id="38" name="Oval 37">
                <a:extLst>
                  <a:ext uri="{FF2B5EF4-FFF2-40B4-BE49-F238E27FC236}">
                    <a16:creationId xmlns:a16="http://schemas.microsoft.com/office/drawing/2014/main" id="{23F34555-35E8-7DF6-8719-8A2C8F11347C}"/>
                  </a:ext>
                </a:extLst>
              </p:cNvPr>
              <p:cNvSpPr/>
              <p:nvPr/>
            </p:nvSpPr>
            <p:spPr>
              <a:xfrm>
                <a:off x="745397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EDB1A53-00B5-C18B-BB46-B200FDD82208}"/>
                  </a:ext>
                </a:extLst>
              </p:cNvPr>
              <p:cNvSpPr/>
              <p:nvPr/>
            </p:nvSpPr>
            <p:spPr>
              <a:xfrm>
                <a:off x="7796794" y="2842224"/>
                <a:ext cx="130010" cy="1300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2158A7C2-7D83-33FD-616E-E4BC70848E4F}"/>
                  </a:ext>
                </a:extLst>
              </p:cNvPr>
              <p:cNvCxnSpPr/>
              <p:nvPr/>
            </p:nvCxnSpPr>
            <p:spPr>
              <a:xfrm>
                <a:off x="7458308" y="2824687"/>
                <a:ext cx="472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6EC9C2-CF31-AEBE-CB2A-4DC71070A818}"/>
                  </a:ext>
                </a:extLst>
              </p:cNvPr>
              <p:cNvCxnSpPr/>
              <p:nvPr/>
            </p:nvCxnSpPr>
            <p:spPr>
              <a:xfrm flipV="1">
                <a:off x="7689913" y="2674325"/>
                <a:ext cx="0" cy="15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Lightning Bolt 64">
              <a:extLst>
                <a:ext uri="{FF2B5EF4-FFF2-40B4-BE49-F238E27FC236}">
                  <a16:creationId xmlns:a16="http://schemas.microsoft.com/office/drawing/2014/main" id="{FEA14A4C-3320-23F9-0E1E-5EF1DFFD2EB7}"/>
                </a:ext>
              </a:extLst>
            </p:cNvPr>
            <p:cNvSpPr/>
            <p:nvPr/>
          </p:nvSpPr>
          <p:spPr>
            <a:xfrm rot="454669" flipV="1">
              <a:off x="3115643" y="4553670"/>
              <a:ext cx="842480" cy="4848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ightning Bolt 65">
              <a:extLst>
                <a:ext uri="{FF2B5EF4-FFF2-40B4-BE49-F238E27FC236}">
                  <a16:creationId xmlns:a16="http://schemas.microsoft.com/office/drawing/2014/main" id="{28A46DBF-D3FE-3354-4326-070D73186EB0}"/>
                </a:ext>
              </a:extLst>
            </p:cNvPr>
            <p:cNvSpPr/>
            <p:nvPr/>
          </p:nvSpPr>
          <p:spPr>
            <a:xfrm rot="20642166">
              <a:off x="3138765" y="5060762"/>
              <a:ext cx="842480" cy="4848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705B11FB-21CF-A5CB-D13A-8FAC5D75A215}"/>
                </a:ext>
              </a:extLst>
            </p:cNvPr>
            <p:cNvSpPr txBox="1"/>
            <p:nvPr/>
          </p:nvSpPr>
          <p:spPr>
            <a:xfrm>
              <a:off x="2764317" y="4813154"/>
              <a:ext cx="1229825" cy="461665"/>
            </a:xfrm>
            <a:prstGeom prst="rect">
              <a:avLst/>
            </a:prstGeom>
            <a:solidFill>
              <a:srgbClr val="FF0000"/>
            </a:solidFill>
            <a:ln>
              <a:noFill/>
            </a:ln>
          </p:spPr>
          <p:txBody>
            <a:bodyPr wrap="none" rtlCol="0">
              <a:spAutoFit/>
            </a:bodyPr>
            <a:lstStyle/>
            <a:p>
              <a:pPr algn="ctr"/>
              <a:r>
                <a:rPr lang="en-US" sz="2400" b="1" dirty="0">
                  <a:solidFill>
                    <a:schemeClr val="bg1"/>
                  </a:solidFill>
                  <a:sym typeface="Wingdings" panose="05000000000000000000" pitchFamily="2" charset="2"/>
                </a:rPr>
                <a:t>ALARM!</a:t>
              </a:r>
              <a:endParaRPr lang="en-US" sz="2400" b="1" dirty="0">
                <a:solidFill>
                  <a:schemeClr val="bg1"/>
                </a:solidFill>
              </a:endParaRPr>
            </a:p>
          </p:txBody>
        </p:sp>
        <p:sp>
          <p:nvSpPr>
            <p:cNvPr id="11" name="TextBox 10">
              <a:extLst>
                <a:ext uri="{FF2B5EF4-FFF2-40B4-BE49-F238E27FC236}">
                  <a16:creationId xmlns:a16="http://schemas.microsoft.com/office/drawing/2014/main" id="{1EDFE44E-8C8B-3361-8A75-D4690E55C2E0}"/>
                </a:ext>
              </a:extLst>
            </p:cNvPr>
            <p:cNvSpPr txBox="1"/>
            <p:nvPr/>
          </p:nvSpPr>
          <p:spPr>
            <a:xfrm>
              <a:off x="2250387" y="6018785"/>
              <a:ext cx="904799" cy="369332"/>
            </a:xfrm>
            <a:prstGeom prst="rect">
              <a:avLst/>
            </a:prstGeom>
            <a:noFill/>
          </p:spPr>
          <p:txBody>
            <a:bodyPr wrap="none" rtlCol="0">
              <a:spAutoFit/>
            </a:bodyPr>
            <a:lstStyle/>
            <a:p>
              <a:pPr algn="ctr"/>
              <a:r>
                <a:rPr lang="en-US" b="1" dirty="0"/>
                <a:t>Ground</a:t>
              </a:r>
            </a:p>
          </p:txBody>
        </p:sp>
        <p:sp>
          <p:nvSpPr>
            <p:cNvPr id="12" name="TextBox 11">
              <a:extLst>
                <a:ext uri="{FF2B5EF4-FFF2-40B4-BE49-F238E27FC236}">
                  <a16:creationId xmlns:a16="http://schemas.microsoft.com/office/drawing/2014/main" id="{6E176465-A8F2-E98A-5F7C-FE5D3798EFD0}"/>
                </a:ext>
              </a:extLst>
            </p:cNvPr>
            <p:cNvSpPr txBox="1"/>
            <p:nvPr/>
          </p:nvSpPr>
          <p:spPr>
            <a:xfrm>
              <a:off x="3788466" y="3436377"/>
              <a:ext cx="794256" cy="369332"/>
            </a:xfrm>
            <a:prstGeom prst="rect">
              <a:avLst/>
            </a:prstGeom>
            <a:noFill/>
          </p:spPr>
          <p:txBody>
            <a:bodyPr wrap="none" rtlCol="0">
              <a:spAutoFit/>
            </a:bodyPr>
            <a:lstStyle/>
            <a:p>
              <a:pPr algn="ctr"/>
              <a:r>
                <a:rPr lang="en-US" b="1" dirty="0">
                  <a:solidFill>
                    <a:srgbClr val="FF0000"/>
                  </a:solidFill>
                </a:rPr>
                <a:t>Power</a:t>
              </a:r>
            </a:p>
          </p:txBody>
        </p:sp>
        <p:sp>
          <p:nvSpPr>
            <p:cNvPr id="13" name="TextBox 12">
              <a:extLst>
                <a:ext uri="{FF2B5EF4-FFF2-40B4-BE49-F238E27FC236}">
                  <a16:creationId xmlns:a16="http://schemas.microsoft.com/office/drawing/2014/main" id="{F90CD7FC-9743-9320-9E36-C1016EF67C12}"/>
                </a:ext>
              </a:extLst>
            </p:cNvPr>
            <p:cNvSpPr txBox="1"/>
            <p:nvPr/>
          </p:nvSpPr>
          <p:spPr>
            <a:xfrm>
              <a:off x="5532586" y="6043064"/>
              <a:ext cx="794256" cy="369332"/>
            </a:xfrm>
            <a:prstGeom prst="rect">
              <a:avLst/>
            </a:prstGeom>
            <a:noFill/>
          </p:spPr>
          <p:txBody>
            <a:bodyPr wrap="none" rtlCol="0">
              <a:spAutoFit/>
            </a:bodyPr>
            <a:lstStyle/>
            <a:p>
              <a:pPr algn="ctr"/>
              <a:r>
                <a:rPr lang="en-US" b="1" dirty="0">
                  <a:solidFill>
                    <a:srgbClr val="FF0000"/>
                  </a:solidFill>
                </a:rPr>
                <a:t>Power</a:t>
              </a:r>
            </a:p>
          </p:txBody>
        </p:sp>
        <p:sp>
          <p:nvSpPr>
            <p:cNvPr id="14" name="TextBox 13">
              <a:extLst>
                <a:ext uri="{FF2B5EF4-FFF2-40B4-BE49-F238E27FC236}">
                  <a16:creationId xmlns:a16="http://schemas.microsoft.com/office/drawing/2014/main" id="{5E97E488-6BEF-1FE7-8B27-538C9E7C86E4}"/>
                </a:ext>
              </a:extLst>
            </p:cNvPr>
            <p:cNvSpPr txBox="1"/>
            <p:nvPr/>
          </p:nvSpPr>
          <p:spPr>
            <a:xfrm rot="16200000">
              <a:off x="8589895" y="4628488"/>
              <a:ext cx="794256" cy="369332"/>
            </a:xfrm>
            <a:prstGeom prst="rect">
              <a:avLst/>
            </a:prstGeom>
            <a:noFill/>
          </p:spPr>
          <p:txBody>
            <a:bodyPr wrap="none" rtlCol="0">
              <a:spAutoFit/>
            </a:bodyPr>
            <a:lstStyle/>
            <a:p>
              <a:pPr algn="ctr"/>
              <a:r>
                <a:rPr lang="en-US" b="1" dirty="0">
                  <a:solidFill>
                    <a:srgbClr val="FF0000"/>
                  </a:solidFill>
                </a:rPr>
                <a:t>Power</a:t>
              </a:r>
            </a:p>
          </p:txBody>
        </p:sp>
      </p:grpSp>
      <p:sp>
        <p:nvSpPr>
          <p:cNvPr id="2" name="TextBox 1">
            <a:extLst>
              <a:ext uri="{FF2B5EF4-FFF2-40B4-BE49-F238E27FC236}">
                <a16:creationId xmlns:a16="http://schemas.microsoft.com/office/drawing/2014/main" id="{886E5221-A2E6-C62A-58D0-098CB5592C32}"/>
              </a:ext>
            </a:extLst>
          </p:cNvPr>
          <p:cNvSpPr txBox="1"/>
          <p:nvPr/>
        </p:nvSpPr>
        <p:spPr>
          <a:xfrm>
            <a:off x="920566" y="232637"/>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Learning How Landing Gear Warning Systems Work</a:t>
            </a:r>
          </a:p>
        </p:txBody>
      </p:sp>
    </p:spTree>
    <p:extLst>
      <p:ext uri="{BB962C8B-B14F-4D97-AF65-F5344CB8AC3E}">
        <p14:creationId xmlns:p14="http://schemas.microsoft.com/office/powerpoint/2010/main" val="363924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10393-CADB-D2E0-AC7B-F89E539CB2C4}"/>
              </a:ext>
            </a:extLst>
          </p:cNvPr>
          <p:cNvSpPr txBox="1"/>
          <p:nvPr/>
        </p:nvSpPr>
        <p:spPr>
          <a:xfrm>
            <a:off x="199847" y="1015702"/>
            <a:ext cx="11792305"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u="sng" dirty="0"/>
              <a:t>The Basics</a:t>
            </a:r>
            <a:r>
              <a:rPr lang="en-US" sz="2800" b="1" dirty="0"/>
              <a:t> </a:t>
            </a:r>
            <a:r>
              <a:rPr lang="en-US" sz="2800" dirty="0"/>
              <a:t>- If the landing gear is retracted and the airbrakes are open at the </a:t>
            </a:r>
            <a:r>
              <a:rPr lang="en-US" sz="2800" u="sng" dirty="0"/>
              <a:t>same time</a:t>
            </a:r>
            <a:r>
              <a:rPr lang="en-US" sz="2800" dirty="0"/>
              <a:t> the </a:t>
            </a:r>
            <a:r>
              <a:rPr lang="en-US" sz="2800" b="1" u="sng" dirty="0">
                <a:solidFill>
                  <a:srgbClr val="FF0000"/>
                </a:solidFill>
              </a:rPr>
              <a:t>alarm must sound</a:t>
            </a:r>
            <a:endParaRPr lang="en-US" sz="2800" dirty="0"/>
          </a:p>
          <a:p>
            <a:pPr marL="285750" indent="-285750">
              <a:buFont typeface="Arial" panose="020B0604020202020204" pitchFamily="34" charset="0"/>
              <a:buChar char="•"/>
            </a:pPr>
            <a:r>
              <a:rPr lang="en-US" sz="2800" b="1" u="sng" dirty="0"/>
              <a:t>The Specifics </a:t>
            </a:r>
            <a:r>
              <a:rPr lang="en-US" sz="2800" dirty="0"/>
              <a:t>- The position of the switches are very important such that;</a:t>
            </a:r>
          </a:p>
          <a:p>
            <a:pPr marL="971550" lvl="1" indent="-514350">
              <a:buFont typeface="+mj-lt"/>
              <a:buAutoNum type="arabicPeriod"/>
            </a:pPr>
            <a:r>
              <a:rPr lang="en-US" sz="2800" dirty="0"/>
              <a:t>If the </a:t>
            </a:r>
            <a:r>
              <a:rPr lang="en-US" sz="2800" b="1" u="sng" dirty="0"/>
              <a:t>gear is retracted</a:t>
            </a:r>
            <a:r>
              <a:rPr lang="en-US" sz="2800" b="1" dirty="0"/>
              <a:t> </a:t>
            </a:r>
            <a:r>
              <a:rPr lang="en-US" sz="2800" dirty="0"/>
              <a:t>- even a </a:t>
            </a:r>
            <a:r>
              <a:rPr lang="en-US" sz="2800" u="sng" dirty="0"/>
              <a:t>small</a:t>
            </a:r>
            <a:r>
              <a:rPr lang="en-US" sz="2800" dirty="0"/>
              <a:t> amount - this will cause the associated </a:t>
            </a:r>
            <a:r>
              <a:rPr lang="en-US" sz="2800" b="1" u="sng" dirty="0"/>
              <a:t>power switch to close</a:t>
            </a:r>
            <a:r>
              <a:rPr lang="en-US" sz="2800" b="1" dirty="0"/>
              <a:t> </a:t>
            </a:r>
            <a:r>
              <a:rPr lang="en-US" sz="2800" dirty="0"/>
              <a:t>and to </a:t>
            </a:r>
            <a:r>
              <a:rPr lang="en-US" sz="2800" b="1" u="sng" dirty="0">
                <a:solidFill>
                  <a:srgbClr val="FF9933"/>
                </a:solidFill>
                <a:effectLst>
                  <a:outerShdw blurRad="38100" dist="38100" dir="2700000" algn="tl">
                    <a:srgbClr val="000000">
                      <a:alpha val="43137"/>
                    </a:srgbClr>
                  </a:outerShdw>
                </a:effectLst>
              </a:rPr>
              <a:t>“arm” the system* </a:t>
            </a:r>
          </a:p>
          <a:p>
            <a:pPr marL="971550" lvl="1" indent="-514350">
              <a:buFont typeface="+mj-lt"/>
              <a:buAutoNum type="arabicPeriod"/>
            </a:pPr>
            <a:r>
              <a:rPr lang="en-US" sz="2800" dirty="0"/>
              <a:t>If the </a:t>
            </a:r>
            <a:r>
              <a:rPr lang="en-US" sz="2800" b="1" u="sng" dirty="0"/>
              <a:t>airbrakes are opened</a:t>
            </a:r>
            <a:r>
              <a:rPr lang="en-US" sz="2800" b="1" dirty="0"/>
              <a:t> </a:t>
            </a:r>
            <a:r>
              <a:rPr lang="en-US" sz="2800" dirty="0"/>
              <a:t>- even a </a:t>
            </a:r>
            <a:r>
              <a:rPr lang="en-US" sz="2800" u="sng" dirty="0"/>
              <a:t>small</a:t>
            </a:r>
            <a:r>
              <a:rPr lang="en-US" sz="2800" dirty="0"/>
              <a:t> amount - this will cause the associated </a:t>
            </a:r>
            <a:r>
              <a:rPr lang="en-US" sz="2800" b="1" u="sng" dirty="0"/>
              <a:t>power switch to close</a:t>
            </a:r>
            <a:r>
              <a:rPr lang="en-US" sz="2800" dirty="0"/>
              <a:t> and to </a:t>
            </a:r>
            <a:r>
              <a:rPr lang="en-US" sz="2800" b="1" u="sng" dirty="0">
                <a:solidFill>
                  <a:srgbClr val="FF9933"/>
                </a:solidFill>
                <a:effectLst>
                  <a:outerShdw blurRad="38100" dist="38100" dir="2700000" algn="tl">
                    <a:srgbClr val="000000">
                      <a:alpha val="43137"/>
                    </a:srgbClr>
                  </a:outerShdw>
                </a:effectLst>
              </a:rPr>
              <a:t>“arm” the system*</a:t>
            </a:r>
          </a:p>
          <a:p>
            <a:pPr marL="514350" indent="-514350">
              <a:buFont typeface="Arial" panose="020B0604020202020204" pitchFamily="34" charset="0"/>
              <a:buChar char="•"/>
            </a:pPr>
            <a:r>
              <a:rPr lang="en-US" sz="2800" dirty="0"/>
              <a:t>If both #1 and #2 above are true (gear is retracted and airbrakes are open) then both warning switches are </a:t>
            </a:r>
            <a:r>
              <a:rPr lang="en-US" sz="2800" b="1" dirty="0">
                <a:solidFill>
                  <a:srgbClr val="FF9933"/>
                </a:solidFill>
                <a:effectLst>
                  <a:outerShdw blurRad="38100" dist="38100" dir="2700000" algn="tl">
                    <a:srgbClr val="000000">
                      <a:alpha val="43137"/>
                    </a:srgbClr>
                  </a:outerShdw>
                </a:effectLst>
              </a:rPr>
              <a:t>“armed” </a:t>
            </a:r>
            <a:r>
              <a:rPr lang="en-US" sz="2800" dirty="0"/>
              <a:t>(closed) and the </a:t>
            </a:r>
            <a:r>
              <a:rPr lang="en-US" sz="2800" b="1" u="sng" dirty="0">
                <a:solidFill>
                  <a:srgbClr val="FF0000"/>
                </a:solidFill>
              </a:rPr>
              <a:t>alarm will sound</a:t>
            </a:r>
            <a:endParaRPr lang="en-US" sz="2800" dirty="0"/>
          </a:p>
        </p:txBody>
      </p:sp>
      <p:sp>
        <p:nvSpPr>
          <p:cNvPr id="6" name="TextBox 5">
            <a:extLst>
              <a:ext uri="{FF2B5EF4-FFF2-40B4-BE49-F238E27FC236}">
                <a16:creationId xmlns:a16="http://schemas.microsoft.com/office/drawing/2014/main" id="{7640C873-7992-AD1E-2C21-3A3A5D84BF3E}"/>
              </a:ext>
            </a:extLst>
          </p:cNvPr>
          <p:cNvSpPr txBox="1"/>
          <p:nvPr/>
        </p:nvSpPr>
        <p:spPr>
          <a:xfrm>
            <a:off x="718913" y="216049"/>
            <a:ext cx="10350868" cy="646331"/>
          </a:xfrm>
          <a:prstGeom prst="rect">
            <a:avLst/>
          </a:prstGeom>
          <a:solidFill>
            <a:schemeClr val="bg1">
              <a:lumMod val="85000"/>
            </a:schemeClr>
          </a:solidFill>
          <a:ln>
            <a:solidFill>
              <a:schemeClr val="tx1"/>
            </a:solidFill>
          </a:ln>
        </p:spPr>
        <p:txBody>
          <a:bodyPr wrap="square">
            <a:spAutoFit/>
          </a:bodyPr>
          <a:lstStyle/>
          <a:p>
            <a:pPr algn="ctr"/>
            <a:r>
              <a:rPr lang="en-US" sz="3600" dirty="0"/>
              <a:t>Learning How Landing Gear Warning Systems Work</a:t>
            </a:r>
          </a:p>
        </p:txBody>
      </p:sp>
      <p:sp>
        <p:nvSpPr>
          <p:cNvPr id="2" name="TextBox 1">
            <a:extLst>
              <a:ext uri="{FF2B5EF4-FFF2-40B4-BE49-F238E27FC236}">
                <a16:creationId xmlns:a16="http://schemas.microsoft.com/office/drawing/2014/main" id="{CA453A50-748E-2CF1-2D5C-B06B66FE65E8}"/>
              </a:ext>
            </a:extLst>
          </p:cNvPr>
          <p:cNvSpPr txBox="1"/>
          <p:nvPr/>
        </p:nvSpPr>
        <p:spPr>
          <a:xfrm>
            <a:off x="775168" y="5139342"/>
            <a:ext cx="10111156" cy="1323439"/>
          </a:xfrm>
          <a:prstGeom prst="rect">
            <a:avLst/>
          </a:prstGeom>
          <a:noFill/>
          <a:ln w="38100">
            <a:solidFill>
              <a:srgbClr val="FF0000"/>
            </a:solidFill>
          </a:ln>
        </p:spPr>
        <p:txBody>
          <a:bodyPr wrap="square" rtlCol="0">
            <a:spAutoFit/>
          </a:bodyPr>
          <a:lstStyle/>
          <a:p>
            <a:pPr algn="ctr"/>
            <a:r>
              <a:rPr lang="en-US" sz="1600" dirty="0"/>
              <a:t>*What does </a:t>
            </a:r>
            <a:r>
              <a:rPr lang="en-US" sz="1600" b="1" dirty="0">
                <a:solidFill>
                  <a:srgbClr val="FF9933"/>
                </a:solidFill>
                <a:effectLst>
                  <a:outerShdw blurRad="38100" dist="38100" dir="2700000" algn="tl">
                    <a:srgbClr val="000000">
                      <a:alpha val="43137"/>
                    </a:srgbClr>
                  </a:outerShdw>
                </a:effectLst>
              </a:rPr>
              <a:t>“arm the system” </a:t>
            </a:r>
            <a:r>
              <a:rPr lang="en-US" sz="1600" dirty="0"/>
              <a:t>mean?  To </a:t>
            </a:r>
            <a:r>
              <a:rPr lang="en-US" sz="1600" dirty="0">
                <a:solidFill>
                  <a:srgbClr val="FF9933"/>
                </a:solidFill>
              </a:rPr>
              <a:t>“</a:t>
            </a:r>
            <a:r>
              <a:rPr lang="en-US" sz="1600" b="1" dirty="0">
                <a:solidFill>
                  <a:srgbClr val="FF9933"/>
                </a:solidFill>
                <a:effectLst>
                  <a:outerShdw blurRad="38100" dist="38100" dir="2700000" algn="tl">
                    <a:srgbClr val="000000">
                      <a:alpha val="43137"/>
                    </a:srgbClr>
                  </a:outerShdw>
                </a:effectLst>
              </a:rPr>
              <a:t>arm</a:t>
            </a:r>
            <a:r>
              <a:rPr lang="en-US" sz="1600" dirty="0">
                <a:solidFill>
                  <a:srgbClr val="FF9933"/>
                </a:solidFill>
              </a:rPr>
              <a:t>” </a:t>
            </a:r>
            <a:r>
              <a:rPr lang="en-US" sz="1600" dirty="0"/>
              <a:t>something is to initialize a control system to make it ready for action but </a:t>
            </a:r>
            <a:r>
              <a:rPr lang="en-US" sz="1600" b="1" u="sng" dirty="0"/>
              <a:t>not made able</a:t>
            </a:r>
            <a:r>
              <a:rPr lang="en-US" sz="1600" b="1" dirty="0"/>
              <a:t> </a:t>
            </a:r>
            <a:r>
              <a:rPr lang="en-US" sz="1600" dirty="0"/>
              <a:t>to take that action as yet.  Usually this is to prevent accidentally triggering an event.  </a:t>
            </a:r>
          </a:p>
          <a:p>
            <a:pPr algn="ctr"/>
            <a:endParaRPr lang="en-US" sz="1600" dirty="0"/>
          </a:p>
          <a:p>
            <a:pPr algn="ctr"/>
            <a:r>
              <a:rPr lang="en-US" sz="1600" b="1" dirty="0"/>
              <a:t>Example</a:t>
            </a:r>
            <a:r>
              <a:rPr lang="en-US" sz="1600" dirty="0"/>
              <a:t> – During a NASA missile launch the button launch is not</a:t>
            </a:r>
            <a:r>
              <a:rPr lang="en-US" sz="1600" b="1" dirty="0">
                <a:solidFill>
                  <a:srgbClr val="FFFF00"/>
                </a:solidFill>
              </a:rPr>
              <a:t> </a:t>
            </a:r>
            <a:r>
              <a:rPr lang="en-US" sz="1600" b="1" dirty="0">
                <a:solidFill>
                  <a:srgbClr val="FF9933"/>
                </a:solidFill>
              </a:rPr>
              <a:t>armed</a:t>
            </a:r>
            <a:r>
              <a:rPr lang="en-US" sz="1600" b="1" dirty="0">
                <a:solidFill>
                  <a:srgbClr val="FFFF00"/>
                </a:solidFill>
              </a:rPr>
              <a:t> </a:t>
            </a:r>
            <a:r>
              <a:rPr lang="en-US" sz="1600" dirty="0"/>
              <a:t>until just before launch.  </a:t>
            </a:r>
          </a:p>
          <a:p>
            <a:pPr algn="ctr"/>
            <a:r>
              <a:rPr lang="en-US" sz="1600" dirty="0"/>
              <a:t>Only at the last moment the button is connected to power (</a:t>
            </a:r>
            <a:r>
              <a:rPr lang="en-US" sz="1600" dirty="0">
                <a:solidFill>
                  <a:srgbClr val="FF9933"/>
                </a:solidFill>
                <a:effectLst>
                  <a:outerShdw blurRad="38100" dist="38100" dir="2700000" algn="tl">
                    <a:srgbClr val="000000">
                      <a:alpha val="43137"/>
                    </a:srgbClr>
                  </a:outerShdw>
                </a:effectLst>
              </a:rPr>
              <a:t>armed</a:t>
            </a:r>
            <a:r>
              <a:rPr lang="en-US" sz="1600" dirty="0"/>
              <a:t>) and only then pushing the launch button will work.</a:t>
            </a:r>
          </a:p>
        </p:txBody>
      </p:sp>
    </p:spTree>
    <p:extLst>
      <p:ext uri="{BB962C8B-B14F-4D97-AF65-F5344CB8AC3E}">
        <p14:creationId xmlns:p14="http://schemas.microsoft.com/office/powerpoint/2010/main" val="373105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D90BD-CD35-71F1-1FAF-BAFF50BDF9B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330D5A-C9F8-D6BF-90EB-B2495EB66056}"/>
              </a:ext>
            </a:extLst>
          </p:cNvPr>
          <p:cNvSpPr txBox="1"/>
          <p:nvPr/>
        </p:nvSpPr>
        <p:spPr>
          <a:xfrm>
            <a:off x="5232654" y="152743"/>
            <a:ext cx="7800900" cy="1200329"/>
          </a:xfrm>
          <a:prstGeom prst="rect">
            <a:avLst/>
          </a:prstGeom>
          <a:noFill/>
        </p:spPr>
        <p:txBody>
          <a:bodyPr wrap="square" rtlCol="0">
            <a:spAutoFit/>
          </a:bodyPr>
          <a:lstStyle/>
          <a:p>
            <a:pPr algn="ctr"/>
            <a:r>
              <a:rPr lang="en-US" sz="3600" b="1" u="sng" dirty="0"/>
              <a:t>Flow Chart of a </a:t>
            </a:r>
          </a:p>
          <a:p>
            <a:pPr algn="ctr"/>
            <a:r>
              <a:rPr lang="en-US" sz="3600" b="1" u="sng" dirty="0"/>
              <a:t>Gear Warning System</a:t>
            </a:r>
          </a:p>
        </p:txBody>
      </p:sp>
      <p:sp>
        <p:nvSpPr>
          <p:cNvPr id="6" name="Rectangle 5">
            <a:extLst>
              <a:ext uri="{FF2B5EF4-FFF2-40B4-BE49-F238E27FC236}">
                <a16:creationId xmlns:a16="http://schemas.microsoft.com/office/drawing/2014/main" id="{9C91D288-03F1-CC3C-C0ED-5393F282523E}"/>
              </a:ext>
            </a:extLst>
          </p:cNvPr>
          <p:cNvSpPr/>
          <p:nvPr/>
        </p:nvSpPr>
        <p:spPr>
          <a:xfrm>
            <a:off x="933165" y="7147951"/>
            <a:ext cx="1400537" cy="983848"/>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ALARM!</a:t>
            </a:r>
          </a:p>
        </p:txBody>
      </p:sp>
      <p:grpSp>
        <p:nvGrpSpPr>
          <p:cNvPr id="3" name="Group 2">
            <a:extLst>
              <a:ext uri="{FF2B5EF4-FFF2-40B4-BE49-F238E27FC236}">
                <a16:creationId xmlns:a16="http://schemas.microsoft.com/office/drawing/2014/main" id="{D98FC6E8-6154-8B25-7D21-736701F9D379}"/>
              </a:ext>
            </a:extLst>
          </p:cNvPr>
          <p:cNvGrpSpPr/>
          <p:nvPr/>
        </p:nvGrpSpPr>
        <p:grpSpPr>
          <a:xfrm>
            <a:off x="119152" y="762280"/>
            <a:ext cx="11529186" cy="5188299"/>
            <a:chOff x="67824" y="1352196"/>
            <a:chExt cx="11529186" cy="5188299"/>
          </a:xfrm>
        </p:grpSpPr>
        <p:sp>
          <p:nvSpPr>
            <p:cNvPr id="7" name="Diamond 6">
              <a:extLst>
                <a:ext uri="{FF2B5EF4-FFF2-40B4-BE49-F238E27FC236}">
                  <a16:creationId xmlns:a16="http://schemas.microsoft.com/office/drawing/2014/main" id="{B3AADF24-31F5-EDAA-2C68-673DDD4E4075}"/>
                </a:ext>
              </a:extLst>
            </p:cNvPr>
            <p:cNvSpPr/>
            <p:nvPr/>
          </p:nvSpPr>
          <p:spPr>
            <a:xfrm>
              <a:off x="3428659" y="4798505"/>
              <a:ext cx="2083442" cy="1741990"/>
            </a:xfrm>
            <a:prstGeom prst="diamond">
              <a:avLst/>
            </a:prstGeom>
            <a:gradFill>
              <a:gsLst>
                <a:gs pos="0">
                  <a:schemeClr val="accent1">
                    <a:lumMod val="89000"/>
                  </a:schemeClr>
                </a:gs>
                <a:gs pos="35000">
                  <a:schemeClr val="accent1">
                    <a:lumMod val="89000"/>
                  </a:schemeClr>
                </a:gs>
                <a:gs pos="69000">
                  <a:schemeClr val="accent1">
                    <a:lumMod val="75000"/>
                  </a:schemeClr>
                </a:gs>
                <a:gs pos="97000">
                  <a:schemeClr val="accent1">
                    <a:lumMod val="70000"/>
                  </a:schemeClr>
                </a:gs>
              </a:gsLs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Air Brake Status?</a:t>
              </a:r>
            </a:p>
          </p:txBody>
        </p:sp>
        <p:sp>
          <p:nvSpPr>
            <p:cNvPr id="8" name="Diamond 7">
              <a:extLst>
                <a:ext uri="{FF2B5EF4-FFF2-40B4-BE49-F238E27FC236}">
                  <a16:creationId xmlns:a16="http://schemas.microsoft.com/office/drawing/2014/main" id="{990B0112-B837-2CAE-1F2A-DE81989D10CB}"/>
                </a:ext>
              </a:extLst>
            </p:cNvPr>
            <p:cNvSpPr/>
            <p:nvPr/>
          </p:nvSpPr>
          <p:spPr>
            <a:xfrm>
              <a:off x="3439336" y="1352196"/>
              <a:ext cx="2083442" cy="1741990"/>
            </a:xfrm>
            <a:prstGeom prst="diamond">
              <a:avLst/>
            </a:prstGeom>
            <a:gradFill flip="none" rotWithShape="1">
              <a:gsLst>
                <a:gs pos="0">
                  <a:schemeClr val="accent1">
                    <a:lumMod val="89000"/>
                  </a:schemeClr>
                </a:gs>
                <a:gs pos="35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Gear </a:t>
              </a:r>
            </a:p>
            <a:p>
              <a:pPr algn="ctr"/>
              <a:r>
                <a:rPr lang="en-US" sz="2400" b="1" dirty="0">
                  <a:solidFill>
                    <a:schemeClr val="bg1"/>
                  </a:solidFill>
                </a:rPr>
                <a:t>Status?</a:t>
              </a:r>
            </a:p>
          </p:txBody>
        </p:sp>
        <p:sp>
          <p:nvSpPr>
            <p:cNvPr id="16" name="TextBox 15">
              <a:extLst>
                <a:ext uri="{FF2B5EF4-FFF2-40B4-BE49-F238E27FC236}">
                  <a16:creationId xmlns:a16="http://schemas.microsoft.com/office/drawing/2014/main" id="{E8E89622-04EF-7F6B-9C46-EA8781B8041F}"/>
                </a:ext>
              </a:extLst>
            </p:cNvPr>
            <p:cNvSpPr txBox="1"/>
            <p:nvPr/>
          </p:nvSpPr>
          <p:spPr>
            <a:xfrm>
              <a:off x="5467751" y="5102608"/>
              <a:ext cx="878767" cy="461665"/>
            </a:xfrm>
            <a:prstGeom prst="rect">
              <a:avLst/>
            </a:prstGeom>
            <a:noFill/>
          </p:spPr>
          <p:txBody>
            <a:bodyPr wrap="none" rtlCol="0">
              <a:spAutoFit/>
            </a:bodyPr>
            <a:lstStyle/>
            <a:p>
              <a:pPr algn="ctr"/>
              <a:r>
                <a:rPr lang="en-US" sz="2400" b="1" dirty="0">
                  <a:solidFill>
                    <a:srgbClr val="FF3300"/>
                  </a:solidFill>
                  <a:effectLst>
                    <a:outerShdw blurRad="38100" dist="38100" dir="2700000" algn="tl">
                      <a:srgbClr val="000000">
                        <a:alpha val="43137"/>
                      </a:srgbClr>
                    </a:outerShdw>
                  </a:effectLst>
                </a:rPr>
                <a:t>Open</a:t>
              </a:r>
            </a:p>
          </p:txBody>
        </p:sp>
        <p:sp>
          <p:nvSpPr>
            <p:cNvPr id="17" name="TextBox 16">
              <a:extLst>
                <a:ext uri="{FF2B5EF4-FFF2-40B4-BE49-F238E27FC236}">
                  <a16:creationId xmlns:a16="http://schemas.microsoft.com/office/drawing/2014/main" id="{CDE69AD7-AE3E-7DBB-B226-91B9A01B0C6F}"/>
                </a:ext>
              </a:extLst>
            </p:cNvPr>
            <p:cNvSpPr txBox="1"/>
            <p:nvPr/>
          </p:nvSpPr>
          <p:spPr>
            <a:xfrm>
              <a:off x="2529805" y="5113213"/>
              <a:ext cx="1032655" cy="461665"/>
            </a:xfrm>
            <a:prstGeom prst="rect">
              <a:avLst/>
            </a:prstGeom>
            <a:noFill/>
          </p:spPr>
          <p:txBody>
            <a:bodyPr wrap="none" rtlCol="0">
              <a:spAutoFit/>
            </a:bodyPr>
            <a:lstStyle/>
            <a:p>
              <a:pPr algn="ctr"/>
              <a:r>
                <a:rPr lang="en-US" sz="2400" b="1" dirty="0">
                  <a:solidFill>
                    <a:srgbClr val="00B050"/>
                  </a:solidFill>
                </a:rPr>
                <a:t>Closed</a:t>
              </a:r>
            </a:p>
          </p:txBody>
        </p:sp>
        <p:sp>
          <p:nvSpPr>
            <p:cNvPr id="18" name="TextBox 17">
              <a:extLst>
                <a:ext uri="{FF2B5EF4-FFF2-40B4-BE49-F238E27FC236}">
                  <a16:creationId xmlns:a16="http://schemas.microsoft.com/office/drawing/2014/main" id="{AA9CC2C2-D137-0480-2410-AAB394DB4184}"/>
                </a:ext>
              </a:extLst>
            </p:cNvPr>
            <p:cNvSpPr txBox="1"/>
            <p:nvPr/>
          </p:nvSpPr>
          <p:spPr>
            <a:xfrm>
              <a:off x="2694600" y="1705447"/>
              <a:ext cx="937501" cy="461665"/>
            </a:xfrm>
            <a:prstGeom prst="rect">
              <a:avLst/>
            </a:prstGeom>
            <a:noFill/>
          </p:spPr>
          <p:txBody>
            <a:bodyPr wrap="none" rtlCol="0">
              <a:spAutoFit/>
            </a:bodyPr>
            <a:lstStyle/>
            <a:p>
              <a:pPr algn="ctr"/>
              <a:r>
                <a:rPr lang="en-US" sz="2400" b="1" dirty="0">
                  <a:solidFill>
                    <a:srgbClr val="00B050"/>
                  </a:solidFill>
                </a:rPr>
                <a:t>Down</a:t>
              </a:r>
            </a:p>
          </p:txBody>
        </p:sp>
        <p:sp>
          <p:nvSpPr>
            <p:cNvPr id="20" name="TextBox 19">
              <a:extLst>
                <a:ext uri="{FF2B5EF4-FFF2-40B4-BE49-F238E27FC236}">
                  <a16:creationId xmlns:a16="http://schemas.microsoft.com/office/drawing/2014/main" id="{F64CB7B7-B861-F4CF-6A52-65FF97799149}"/>
                </a:ext>
              </a:extLst>
            </p:cNvPr>
            <p:cNvSpPr txBox="1"/>
            <p:nvPr/>
          </p:nvSpPr>
          <p:spPr>
            <a:xfrm>
              <a:off x="5423751" y="1671049"/>
              <a:ext cx="550151" cy="461665"/>
            </a:xfrm>
            <a:prstGeom prst="rect">
              <a:avLst/>
            </a:prstGeom>
            <a:noFill/>
          </p:spPr>
          <p:txBody>
            <a:bodyPr wrap="none" rtlCol="0">
              <a:spAutoFit/>
            </a:bodyPr>
            <a:lstStyle/>
            <a:p>
              <a:pPr algn="ctr"/>
              <a:r>
                <a:rPr lang="en-US" sz="2400" b="1" dirty="0">
                  <a:solidFill>
                    <a:srgbClr val="FF6600"/>
                  </a:solidFill>
                  <a:effectLst>
                    <a:outerShdw blurRad="38100" dist="38100" dir="2700000" algn="tl">
                      <a:srgbClr val="000000">
                        <a:alpha val="43137"/>
                      </a:srgbClr>
                    </a:outerShdw>
                  </a:effectLst>
                </a:rPr>
                <a:t>Up</a:t>
              </a:r>
            </a:p>
          </p:txBody>
        </p:sp>
        <p:sp>
          <p:nvSpPr>
            <p:cNvPr id="21" name="Rectangle 20">
              <a:extLst>
                <a:ext uri="{FF2B5EF4-FFF2-40B4-BE49-F238E27FC236}">
                  <a16:creationId xmlns:a16="http://schemas.microsoft.com/office/drawing/2014/main" id="{E0FCECAF-6012-BC0F-6448-EB81D6DE16D0}"/>
                </a:ext>
              </a:extLst>
            </p:cNvPr>
            <p:cNvSpPr/>
            <p:nvPr/>
          </p:nvSpPr>
          <p:spPr>
            <a:xfrm>
              <a:off x="1743588" y="3726352"/>
              <a:ext cx="1541579" cy="44047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NO ALARM!</a:t>
              </a:r>
            </a:p>
          </p:txBody>
        </p:sp>
        <p:cxnSp>
          <p:nvCxnSpPr>
            <p:cNvPr id="23" name="Connector: Elbow 22">
              <a:extLst>
                <a:ext uri="{FF2B5EF4-FFF2-40B4-BE49-F238E27FC236}">
                  <a16:creationId xmlns:a16="http://schemas.microsoft.com/office/drawing/2014/main" id="{58DEEEA2-B232-FB30-6B06-72C07BF903C1}"/>
                </a:ext>
              </a:extLst>
            </p:cNvPr>
            <p:cNvCxnSpPr>
              <a:cxnSpLocks/>
              <a:stCxn id="26" idx="1"/>
              <a:endCxn id="21" idx="3"/>
            </p:cNvCxnSpPr>
            <p:nvPr/>
          </p:nvCxnSpPr>
          <p:spPr>
            <a:xfrm rot="10800000" flipV="1">
              <a:off x="3285168" y="3946255"/>
              <a:ext cx="2764539" cy="332"/>
            </a:xfrm>
            <a:prstGeom prst="bentConnector3">
              <a:avLst>
                <a:gd name="adj1" fmla="val 50000"/>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B425FBE-40D3-85E1-7919-DDCC626E619C}"/>
                </a:ext>
              </a:extLst>
            </p:cNvPr>
            <p:cNvCxnSpPr>
              <a:cxnSpLocks/>
              <a:stCxn id="8" idx="3"/>
              <a:endCxn id="26" idx="0"/>
            </p:cNvCxnSpPr>
            <p:nvPr/>
          </p:nvCxnSpPr>
          <p:spPr>
            <a:xfrm>
              <a:off x="5522778" y="2223191"/>
              <a:ext cx="1568649" cy="852069"/>
            </a:xfrm>
            <a:prstGeom prst="bentConnector2">
              <a:avLst/>
            </a:prstGeom>
            <a:ln w="762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F1A747B-1D15-B768-48ED-36BDD98CB845}"/>
                </a:ext>
              </a:extLst>
            </p:cNvPr>
            <p:cNvCxnSpPr>
              <a:cxnSpLocks/>
              <a:stCxn id="7" idx="3"/>
              <a:endCxn id="26" idx="2"/>
            </p:cNvCxnSpPr>
            <p:nvPr/>
          </p:nvCxnSpPr>
          <p:spPr>
            <a:xfrm flipV="1">
              <a:off x="5512101" y="4817250"/>
              <a:ext cx="1579326" cy="852250"/>
            </a:xfrm>
            <a:prstGeom prst="bentConnector2">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6" name="Diamond 25">
              <a:extLst>
                <a:ext uri="{FF2B5EF4-FFF2-40B4-BE49-F238E27FC236}">
                  <a16:creationId xmlns:a16="http://schemas.microsoft.com/office/drawing/2014/main" id="{AC59E8AF-B213-B4C7-F970-66B2D290A8B2}"/>
                </a:ext>
              </a:extLst>
            </p:cNvPr>
            <p:cNvSpPr/>
            <p:nvPr/>
          </p:nvSpPr>
          <p:spPr>
            <a:xfrm>
              <a:off x="6049706" y="3075260"/>
              <a:ext cx="2083442" cy="1741990"/>
            </a:xfrm>
            <a:prstGeom prst="diamond">
              <a:avLst/>
            </a:prstGeom>
            <a:solidFill>
              <a:srgbClr val="FF99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Gear Up </a:t>
              </a:r>
              <a:r>
                <a:rPr lang="en-US" b="1" i="1" u="sng" dirty="0">
                  <a:solidFill>
                    <a:schemeClr val="tx1"/>
                  </a:solidFill>
                  <a:effectLst>
                    <a:outerShdw blurRad="38100" dist="38100" dir="2700000" algn="tl">
                      <a:srgbClr val="000000">
                        <a:alpha val="43137"/>
                      </a:srgbClr>
                    </a:outerShdw>
                  </a:effectLst>
                </a:rPr>
                <a:t>AND</a:t>
              </a:r>
              <a:r>
                <a:rPr lang="en-US" b="1" i="1" dirty="0">
                  <a:solidFill>
                    <a:schemeClr val="tx1"/>
                  </a:solidFill>
                </a:rPr>
                <a:t> Airbrake Open??</a:t>
              </a:r>
            </a:p>
          </p:txBody>
        </p:sp>
        <p:sp>
          <p:nvSpPr>
            <p:cNvPr id="27" name="TextBox 26">
              <a:extLst>
                <a:ext uri="{FF2B5EF4-FFF2-40B4-BE49-F238E27FC236}">
                  <a16:creationId xmlns:a16="http://schemas.microsoft.com/office/drawing/2014/main" id="{A83B4923-1009-A2E5-1B15-7F02F5834732}"/>
                </a:ext>
              </a:extLst>
            </p:cNvPr>
            <p:cNvSpPr txBox="1"/>
            <p:nvPr/>
          </p:nvSpPr>
          <p:spPr>
            <a:xfrm>
              <a:off x="8085749" y="3287889"/>
              <a:ext cx="1491313"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YES! </a:t>
              </a:r>
            </a:p>
          </p:txBody>
        </p:sp>
        <p:sp>
          <p:nvSpPr>
            <p:cNvPr id="29" name="TextBox 28">
              <a:extLst>
                <a:ext uri="{FF2B5EF4-FFF2-40B4-BE49-F238E27FC236}">
                  <a16:creationId xmlns:a16="http://schemas.microsoft.com/office/drawing/2014/main" id="{B6E26BE5-5EB4-375A-A605-BAFEFAA831C7}"/>
                </a:ext>
              </a:extLst>
            </p:cNvPr>
            <p:cNvSpPr txBox="1"/>
            <p:nvPr/>
          </p:nvSpPr>
          <p:spPr>
            <a:xfrm>
              <a:off x="5518245" y="3474198"/>
              <a:ext cx="595035" cy="461665"/>
            </a:xfrm>
            <a:prstGeom prst="rect">
              <a:avLst/>
            </a:prstGeom>
            <a:noFill/>
          </p:spPr>
          <p:txBody>
            <a:bodyPr wrap="none" rtlCol="0">
              <a:spAutoFit/>
            </a:bodyPr>
            <a:lstStyle/>
            <a:p>
              <a:pPr algn="ctr"/>
              <a:r>
                <a:rPr lang="en-US" sz="2400" b="1" dirty="0">
                  <a:solidFill>
                    <a:srgbClr val="00B050"/>
                  </a:solidFill>
                  <a:effectLst>
                    <a:outerShdw blurRad="38100" dist="38100" dir="2700000" algn="tl">
                      <a:srgbClr val="000000">
                        <a:alpha val="43137"/>
                      </a:srgbClr>
                    </a:outerShdw>
                  </a:effectLst>
                </a:rPr>
                <a:t>NO</a:t>
              </a:r>
            </a:p>
          </p:txBody>
        </p:sp>
        <p:cxnSp>
          <p:nvCxnSpPr>
            <p:cNvPr id="30" name="Straight Arrow Connector 29">
              <a:extLst>
                <a:ext uri="{FF2B5EF4-FFF2-40B4-BE49-F238E27FC236}">
                  <a16:creationId xmlns:a16="http://schemas.microsoft.com/office/drawing/2014/main" id="{D2158E10-AF48-78B3-5439-11433FED6BAF}"/>
                </a:ext>
              </a:extLst>
            </p:cNvPr>
            <p:cNvCxnSpPr>
              <a:cxnSpLocks/>
              <a:stCxn id="26" idx="3"/>
              <a:endCxn id="47" idx="3"/>
            </p:cNvCxnSpPr>
            <p:nvPr/>
          </p:nvCxnSpPr>
          <p:spPr>
            <a:xfrm flipV="1">
              <a:off x="8133148" y="3934221"/>
              <a:ext cx="1538655" cy="120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101D0CB-CCA9-9F92-3A56-43AA3DB0FF79}"/>
                </a:ext>
              </a:extLst>
            </p:cNvPr>
            <p:cNvGrpSpPr/>
            <p:nvPr/>
          </p:nvGrpSpPr>
          <p:grpSpPr>
            <a:xfrm>
              <a:off x="9671803" y="3437104"/>
              <a:ext cx="1925207" cy="1040840"/>
              <a:chOff x="338809" y="3534656"/>
              <a:chExt cx="1925207" cy="1040840"/>
            </a:xfrm>
          </p:grpSpPr>
          <p:grpSp>
            <p:nvGrpSpPr>
              <p:cNvPr id="38" name="Group 37">
                <a:extLst>
                  <a:ext uri="{FF2B5EF4-FFF2-40B4-BE49-F238E27FC236}">
                    <a16:creationId xmlns:a16="http://schemas.microsoft.com/office/drawing/2014/main" id="{BB4DCBB7-3BEB-8D5D-167A-17D93BF4BA46}"/>
                  </a:ext>
                </a:extLst>
              </p:cNvPr>
              <p:cNvGrpSpPr/>
              <p:nvPr/>
            </p:nvGrpSpPr>
            <p:grpSpPr>
              <a:xfrm>
                <a:off x="338809" y="3534656"/>
                <a:ext cx="883570" cy="1040840"/>
                <a:chOff x="340620" y="4697030"/>
                <a:chExt cx="883570" cy="1040840"/>
              </a:xfrm>
            </p:grpSpPr>
            <p:sp>
              <p:nvSpPr>
                <p:cNvPr id="46" name="Isosceles Triangle 45">
                  <a:extLst>
                    <a:ext uri="{FF2B5EF4-FFF2-40B4-BE49-F238E27FC236}">
                      <a16:creationId xmlns:a16="http://schemas.microsoft.com/office/drawing/2014/main" id="{0982DE5D-21E4-14D7-19C3-C96E700A094C}"/>
                    </a:ext>
                  </a:extLst>
                </p:cNvPr>
                <p:cNvSpPr/>
                <p:nvPr/>
              </p:nvSpPr>
              <p:spPr>
                <a:xfrm rot="16200000" flipH="1">
                  <a:off x="282531" y="4796210"/>
                  <a:ext cx="1040840" cy="84247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7137874-F3C7-8E94-85A4-C50373CC0E59}"/>
                    </a:ext>
                  </a:extLst>
                </p:cNvPr>
                <p:cNvSpPr/>
                <p:nvPr/>
              </p:nvSpPr>
              <p:spPr>
                <a:xfrm flipH="1">
                  <a:off x="340620" y="4873448"/>
                  <a:ext cx="281121" cy="64139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B85A62B8-AB37-44CC-866E-44ECD67B263D}"/>
                  </a:ext>
                </a:extLst>
              </p:cNvPr>
              <p:cNvGrpSpPr/>
              <p:nvPr/>
            </p:nvGrpSpPr>
            <p:grpSpPr>
              <a:xfrm>
                <a:off x="1034191" y="3554445"/>
                <a:ext cx="1229825" cy="991923"/>
                <a:chOff x="1185355" y="4699579"/>
                <a:chExt cx="1229825" cy="991923"/>
              </a:xfrm>
            </p:grpSpPr>
            <p:sp>
              <p:nvSpPr>
                <p:cNvPr id="42" name="Lightning Bolt 41">
                  <a:extLst>
                    <a:ext uri="{FF2B5EF4-FFF2-40B4-BE49-F238E27FC236}">
                      <a16:creationId xmlns:a16="http://schemas.microsoft.com/office/drawing/2014/main" id="{56787568-725C-4F2D-18F8-10421FABF83F}"/>
                    </a:ext>
                  </a:extLst>
                </p:cNvPr>
                <p:cNvSpPr/>
                <p:nvPr/>
              </p:nvSpPr>
              <p:spPr>
                <a:xfrm rot="454669" flipV="1">
                  <a:off x="1536681" y="4699579"/>
                  <a:ext cx="842480" cy="48483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ghtning Bolt 43">
                  <a:extLst>
                    <a:ext uri="{FF2B5EF4-FFF2-40B4-BE49-F238E27FC236}">
                      <a16:creationId xmlns:a16="http://schemas.microsoft.com/office/drawing/2014/main" id="{44E67512-A2C9-7828-59CC-F111CCED880A}"/>
                    </a:ext>
                  </a:extLst>
                </p:cNvPr>
                <p:cNvSpPr/>
                <p:nvPr/>
              </p:nvSpPr>
              <p:spPr>
                <a:xfrm rot="20642166">
                  <a:off x="1559803" y="5206671"/>
                  <a:ext cx="842480" cy="48483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CDBEDC6-7821-CEB6-D6F8-E1E5844E6E26}"/>
                    </a:ext>
                  </a:extLst>
                </p:cNvPr>
                <p:cNvSpPr txBox="1"/>
                <p:nvPr/>
              </p:nvSpPr>
              <p:spPr>
                <a:xfrm>
                  <a:off x="1185355" y="4959063"/>
                  <a:ext cx="1229825" cy="461665"/>
                </a:xfrm>
                <a:prstGeom prst="rect">
                  <a:avLst/>
                </a:prstGeom>
                <a:solidFill>
                  <a:srgbClr val="FF0000"/>
                </a:solidFill>
                <a:ln>
                  <a:solidFill>
                    <a:schemeClr val="tx1"/>
                  </a:solidFill>
                </a:ln>
              </p:spPr>
              <p:txBody>
                <a:bodyPr wrap="none" rtlCol="0">
                  <a:spAutoFit/>
                </a:bodyPr>
                <a:lstStyle/>
                <a:p>
                  <a:pPr algn="ctr"/>
                  <a:r>
                    <a:rPr lang="en-US" sz="2400" b="1" dirty="0">
                      <a:solidFill>
                        <a:schemeClr val="bg1"/>
                      </a:solidFill>
                      <a:sym typeface="Wingdings" panose="05000000000000000000" pitchFamily="2" charset="2"/>
                    </a:rPr>
                    <a:t>ALARM!</a:t>
                  </a:r>
                  <a:endParaRPr lang="en-US" sz="2400" b="1" dirty="0">
                    <a:solidFill>
                      <a:schemeClr val="bg1"/>
                    </a:solidFill>
                  </a:endParaRPr>
                </a:p>
              </p:txBody>
            </p:sp>
          </p:grpSp>
        </p:grpSp>
        <p:sp>
          <p:nvSpPr>
            <p:cNvPr id="32" name="Oval 31">
              <a:extLst>
                <a:ext uri="{FF2B5EF4-FFF2-40B4-BE49-F238E27FC236}">
                  <a16:creationId xmlns:a16="http://schemas.microsoft.com/office/drawing/2014/main" id="{A7F08FD9-F452-6FD8-3094-3599A2CCA6C0}"/>
                </a:ext>
              </a:extLst>
            </p:cNvPr>
            <p:cNvSpPr/>
            <p:nvPr/>
          </p:nvSpPr>
          <p:spPr>
            <a:xfrm>
              <a:off x="67824" y="3628072"/>
              <a:ext cx="1400537" cy="734169"/>
            </a:xfrm>
            <a:prstGeom prst="ellips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START</a:t>
              </a:r>
            </a:p>
            <a:p>
              <a:pPr algn="ctr"/>
              <a:r>
                <a:rPr lang="en-US" sz="2400" dirty="0"/>
                <a:t>Here</a:t>
              </a:r>
            </a:p>
          </p:txBody>
        </p:sp>
        <p:cxnSp>
          <p:nvCxnSpPr>
            <p:cNvPr id="34" name="Connector: Elbow 33">
              <a:extLst>
                <a:ext uri="{FF2B5EF4-FFF2-40B4-BE49-F238E27FC236}">
                  <a16:creationId xmlns:a16="http://schemas.microsoft.com/office/drawing/2014/main" id="{CB9F3364-B168-6815-37D4-2B984923F8C3}"/>
                </a:ext>
              </a:extLst>
            </p:cNvPr>
            <p:cNvCxnSpPr>
              <a:cxnSpLocks/>
              <a:stCxn id="32" idx="0"/>
              <a:endCxn id="8" idx="0"/>
            </p:cNvCxnSpPr>
            <p:nvPr/>
          </p:nvCxnSpPr>
          <p:spPr>
            <a:xfrm rot="5400000" flipH="1" flipV="1">
              <a:off x="1486637" y="633652"/>
              <a:ext cx="2275876" cy="3712964"/>
            </a:xfrm>
            <a:prstGeom prst="bentConnector3">
              <a:avLst>
                <a:gd name="adj1" fmla="val 115624"/>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87E01BC-2EAB-2054-D388-0C072F36BEBA}"/>
                </a:ext>
              </a:extLst>
            </p:cNvPr>
            <p:cNvCxnSpPr>
              <a:cxnSpLocks/>
              <a:stCxn id="32" idx="4"/>
              <a:endCxn id="7" idx="2"/>
            </p:cNvCxnSpPr>
            <p:nvPr/>
          </p:nvCxnSpPr>
          <p:spPr>
            <a:xfrm rot="16200000" flipH="1">
              <a:off x="1530109" y="3600224"/>
              <a:ext cx="2178254" cy="3702287"/>
            </a:xfrm>
            <a:prstGeom prst="bentConnector3">
              <a:avLst>
                <a:gd name="adj1" fmla="val 118658"/>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E3F1112E-74FD-7FFE-8273-95093C40BCB2}"/>
                </a:ext>
              </a:extLst>
            </p:cNvPr>
            <p:cNvCxnSpPr>
              <a:cxnSpLocks/>
              <a:stCxn id="7" idx="1"/>
              <a:endCxn id="21" idx="2"/>
            </p:cNvCxnSpPr>
            <p:nvPr/>
          </p:nvCxnSpPr>
          <p:spPr>
            <a:xfrm rot="10800000">
              <a:off x="2514379" y="4166822"/>
              <a:ext cx="914281" cy="1502678"/>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3C1247D7-B8CC-2EF2-C7BB-4504B9EF2FF1}"/>
                </a:ext>
              </a:extLst>
            </p:cNvPr>
            <p:cNvCxnSpPr>
              <a:cxnSpLocks/>
              <a:stCxn id="8" idx="1"/>
              <a:endCxn id="21" idx="0"/>
            </p:cNvCxnSpPr>
            <p:nvPr/>
          </p:nvCxnSpPr>
          <p:spPr>
            <a:xfrm rot="10800000" flipV="1">
              <a:off x="2514378" y="2223190"/>
              <a:ext cx="924958" cy="1503161"/>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61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5C5141D-9304-61B2-8AD5-C0CE69A5C3BB}"/>
              </a:ext>
            </a:extLst>
          </p:cNvPr>
          <p:cNvSpPr txBox="1"/>
          <p:nvPr/>
        </p:nvSpPr>
        <p:spPr>
          <a:xfrm>
            <a:off x="1239975" y="2551837"/>
            <a:ext cx="9712049" cy="1754326"/>
          </a:xfrm>
          <a:prstGeom prst="rect">
            <a:avLst/>
          </a:prstGeom>
          <a:noFill/>
        </p:spPr>
        <p:txBody>
          <a:bodyPr wrap="square">
            <a:spAutoFit/>
          </a:bodyPr>
          <a:lstStyle/>
          <a:p>
            <a:pPr algn="ctr"/>
            <a:r>
              <a:rPr lang="en-US" sz="5400" b="1" dirty="0">
                <a:solidFill>
                  <a:schemeClr val="accent2">
                    <a:lumMod val="50000"/>
                  </a:schemeClr>
                </a:solidFill>
              </a:rPr>
              <a:t>Landing Gear Warning PowerPoint Animation </a:t>
            </a:r>
            <a:endParaRPr lang="en-US" sz="4000" dirty="0"/>
          </a:p>
        </p:txBody>
      </p:sp>
      <p:pic>
        <p:nvPicPr>
          <p:cNvPr id="2" name="Picture 1">
            <a:extLst>
              <a:ext uri="{FF2B5EF4-FFF2-40B4-BE49-F238E27FC236}">
                <a16:creationId xmlns:a16="http://schemas.microsoft.com/office/drawing/2014/main" id="{97948EBA-CD5D-646B-F2BC-501805681327}"/>
              </a:ext>
            </a:extLst>
          </p:cNvPr>
          <p:cNvPicPr>
            <a:picLocks noChangeAspect="1"/>
          </p:cNvPicPr>
          <p:nvPr/>
        </p:nvPicPr>
        <p:blipFill>
          <a:blip r:embed="rId2"/>
          <a:stretch>
            <a:fillRect/>
          </a:stretch>
        </p:blipFill>
        <p:spPr>
          <a:xfrm>
            <a:off x="8352692" y="186400"/>
            <a:ext cx="2759436" cy="1781292"/>
          </a:xfrm>
          <a:prstGeom prst="rect">
            <a:avLst/>
          </a:prstGeom>
          <a:ln w="19050">
            <a:solidFill>
              <a:schemeClr val="tx1"/>
            </a:solidFill>
          </a:ln>
        </p:spPr>
      </p:pic>
      <p:pic>
        <p:nvPicPr>
          <p:cNvPr id="7" name="Picture 6">
            <a:extLst>
              <a:ext uri="{FF2B5EF4-FFF2-40B4-BE49-F238E27FC236}">
                <a16:creationId xmlns:a16="http://schemas.microsoft.com/office/drawing/2014/main" id="{E4A2242B-59D5-9ECF-9C4A-933A084DEA9E}"/>
              </a:ext>
            </a:extLst>
          </p:cNvPr>
          <p:cNvPicPr>
            <a:picLocks noChangeAspect="1"/>
          </p:cNvPicPr>
          <p:nvPr/>
        </p:nvPicPr>
        <p:blipFill>
          <a:blip r:embed="rId3"/>
          <a:stretch>
            <a:fillRect/>
          </a:stretch>
        </p:blipFill>
        <p:spPr>
          <a:xfrm>
            <a:off x="593774" y="371027"/>
            <a:ext cx="4136142" cy="1412037"/>
          </a:xfrm>
          <a:prstGeom prst="rect">
            <a:avLst/>
          </a:prstGeom>
          <a:ln w="28575">
            <a:solidFill>
              <a:schemeClr val="tx1"/>
            </a:solidFill>
          </a:ln>
        </p:spPr>
      </p:pic>
    </p:spTree>
    <p:extLst>
      <p:ext uri="{BB962C8B-B14F-4D97-AF65-F5344CB8AC3E}">
        <p14:creationId xmlns:p14="http://schemas.microsoft.com/office/powerpoint/2010/main" val="3854945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11206</TotalTime>
  <Words>2542</Words>
  <Application>Microsoft Office PowerPoint</Application>
  <PresentationFormat>Widescreen</PresentationFormat>
  <Paragraphs>357</Paragraphs>
  <Slides>35</Slides>
  <Notes>1</Notes>
  <HiddenSlides>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35</vt:i4>
      </vt:variant>
    </vt:vector>
  </HeadingPairs>
  <TitlesOfParts>
    <vt:vector size="41"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My Other Presentations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derosa</dc:creator>
  <cp:lastModifiedBy>John DeRosa</cp:lastModifiedBy>
  <cp:revision>118</cp:revision>
  <dcterms:created xsi:type="dcterms:W3CDTF">2022-07-05T19:21:17Z</dcterms:created>
  <dcterms:modified xsi:type="dcterms:W3CDTF">2025-09-29T22:13:43Z</dcterms:modified>
</cp:coreProperties>
</file>