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466" r:id="rId2"/>
    <p:sldId id="604" r:id="rId3"/>
    <p:sldId id="584" r:id="rId4"/>
    <p:sldId id="387" r:id="rId5"/>
    <p:sldId id="553" r:id="rId6"/>
    <p:sldId id="600" r:id="rId7"/>
    <p:sldId id="601" r:id="rId8"/>
    <p:sldId id="602" r:id="rId9"/>
    <p:sldId id="603" r:id="rId10"/>
    <p:sldId id="567" r:id="rId11"/>
    <p:sldId id="598" r:id="rId12"/>
    <p:sldId id="597" r:id="rId13"/>
    <p:sldId id="576" r:id="rId14"/>
    <p:sldId id="588" r:id="rId15"/>
    <p:sldId id="573" r:id="rId16"/>
    <p:sldId id="577" r:id="rId17"/>
    <p:sldId id="568" r:id="rId18"/>
    <p:sldId id="566" r:id="rId19"/>
    <p:sldId id="582" r:id="rId20"/>
    <p:sldId id="583" r:id="rId21"/>
    <p:sldId id="561" r:id="rId22"/>
    <p:sldId id="562" r:id="rId23"/>
    <p:sldId id="564" r:id="rId24"/>
    <p:sldId id="570" r:id="rId25"/>
    <p:sldId id="560" r:id="rId26"/>
    <p:sldId id="572" r:id="rId27"/>
    <p:sldId id="565" r:id="rId28"/>
    <p:sldId id="590" r:id="rId29"/>
    <p:sldId id="593" r:id="rId30"/>
    <p:sldId id="594" r:id="rId31"/>
    <p:sldId id="605" r:id="rId32"/>
    <p:sldId id="559" r:id="rId33"/>
    <p:sldId id="578" r:id="rId34"/>
    <p:sldId id="607" r:id="rId35"/>
    <p:sldId id="592" r:id="rId36"/>
    <p:sldId id="596" r:id="rId37"/>
    <p:sldId id="571" r:id="rId38"/>
    <p:sldId id="595" r:id="rId39"/>
    <p:sldId id="585" r:id="rId40"/>
    <p:sldId id="606" r:id="rId41"/>
    <p:sldId id="579" r:id="rId42"/>
    <p:sldId id="589" r:id="rId43"/>
    <p:sldId id="587" r:id="rId44"/>
    <p:sldId id="586" r:id="rId45"/>
    <p:sldId id="558" r:id="rId46"/>
    <p:sldId id="557" r:id="rId47"/>
  </p:sldIdLst>
  <p:sldSz cx="9144000" cy="6858000" type="screen4x3"/>
  <p:notesSz cx="7102475" cy="9388475"/>
  <p:defaultTextStyle>
    <a:defPPr>
      <a:defRPr lang="en-US"/>
    </a:defPPr>
    <a:lvl1pPr algn="ctr" rtl="0" fontAlgn="base">
      <a:spcBef>
        <a:spcPct val="0"/>
      </a:spcBef>
      <a:spcAft>
        <a:spcPct val="0"/>
      </a:spcAft>
      <a:defRPr sz="1600" b="1" i="1" kern="1200">
        <a:solidFill>
          <a:schemeClr val="tx1"/>
        </a:solidFill>
        <a:latin typeface="Arial" charset="0"/>
        <a:ea typeface="+mn-ea"/>
        <a:cs typeface="+mn-cs"/>
      </a:defRPr>
    </a:lvl1pPr>
    <a:lvl2pPr marL="457200" algn="ctr" rtl="0" fontAlgn="base">
      <a:spcBef>
        <a:spcPct val="0"/>
      </a:spcBef>
      <a:spcAft>
        <a:spcPct val="0"/>
      </a:spcAft>
      <a:defRPr sz="1600" b="1" i="1" kern="1200">
        <a:solidFill>
          <a:schemeClr val="tx1"/>
        </a:solidFill>
        <a:latin typeface="Arial" charset="0"/>
        <a:ea typeface="+mn-ea"/>
        <a:cs typeface="+mn-cs"/>
      </a:defRPr>
    </a:lvl2pPr>
    <a:lvl3pPr marL="914400" algn="ctr" rtl="0" fontAlgn="base">
      <a:spcBef>
        <a:spcPct val="0"/>
      </a:spcBef>
      <a:spcAft>
        <a:spcPct val="0"/>
      </a:spcAft>
      <a:defRPr sz="1600" b="1" i="1" kern="1200">
        <a:solidFill>
          <a:schemeClr val="tx1"/>
        </a:solidFill>
        <a:latin typeface="Arial" charset="0"/>
        <a:ea typeface="+mn-ea"/>
        <a:cs typeface="+mn-cs"/>
      </a:defRPr>
    </a:lvl3pPr>
    <a:lvl4pPr marL="1371600" algn="ctr" rtl="0" fontAlgn="base">
      <a:spcBef>
        <a:spcPct val="0"/>
      </a:spcBef>
      <a:spcAft>
        <a:spcPct val="0"/>
      </a:spcAft>
      <a:defRPr sz="1600" b="1" i="1" kern="1200">
        <a:solidFill>
          <a:schemeClr val="tx1"/>
        </a:solidFill>
        <a:latin typeface="Arial" charset="0"/>
        <a:ea typeface="+mn-ea"/>
        <a:cs typeface="+mn-cs"/>
      </a:defRPr>
    </a:lvl4pPr>
    <a:lvl5pPr marL="1828800" algn="ctr" rtl="0" fontAlgn="base">
      <a:spcBef>
        <a:spcPct val="0"/>
      </a:spcBef>
      <a:spcAft>
        <a:spcPct val="0"/>
      </a:spcAft>
      <a:defRPr sz="1600" b="1" i="1" kern="1200">
        <a:solidFill>
          <a:schemeClr val="tx1"/>
        </a:solidFill>
        <a:latin typeface="Arial" charset="0"/>
        <a:ea typeface="+mn-ea"/>
        <a:cs typeface="+mn-cs"/>
      </a:defRPr>
    </a:lvl5pPr>
    <a:lvl6pPr marL="2286000" algn="l" defTabSz="914400" rtl="0" eaLnBrk="1" latinLnBrk="0" hangingPunct="1">
      <a:defRPr sz="1600" b="1" i="1" kern="1200">
        <a:solidFill>
          <a:schemeClr val="tx1"/>
        </a:solidFill>
        <a:latin typeface="Arial" charset="0"/>
        <a:ea typeface="+mn-ea"/>
        <a:cs typeface="+mn-cs"/>
      </a:defRPr>
    </a:lvl6pPr>
    <a:lvl7pPr marL="2743200" algn="l" defTabSz="914400" rtl="0" eaLnBrk="1" latinLnBrk="0" hangingPunct="1">
      <a:defRPr sz="1600" b="1" i="1" kern="1200">
        <a:solidFill>
          <a:schemeClr val="tx1"/>
        </a:solidFill>
        <a:latin typeface="Arial" charset="0"/>
        <a:ea typeface="+mn-ea"/>
        <a:cs typeface="+mn-cs"/>
      </a:defRPr>
    </a:lvl7pPr>
    <a:lvl8pPr marL="3200400" algn="l" defTabSz="914400" rtl="0" eaLnBrk="1" latinLnBrk="0" hangingPunct="1">
      <a:defRPr sz="1600" b="1" i="1" kern="1200">
        <a:solidFill>
          <a:schemeClr val="tx1"/>
        </a:solidFill>
        <a:latin typeface="Arial" charset="0"/>
        <a:ea typeface="+mn-ea"/>
        <a:cs typeface="+mn-cs"/>
      </a:defRPr>
    </a:lvl8pPr>
    <a:lvl9pPr marL="3657600" algn="l" defTabSz="914400" rtl="0" eaLnBrk="1" latinLnBrk="0" hangingPunct="1">
      <a:defRPr sz="1600" b="1"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FFFF99"/>
    <a:srgbClr val="FF7C80"/>
    <a:srgbClr val="800000"/>
    <a:srgbClr val="0066FF"/>
    <a:srgbClr val="66FFFF"/>
    <a:srgbClr val="CC9900"/>
    <a:srgbClr val="00FF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86449" autoAdjust="0"/>
  </p:normalViewPr>
  <p:slideViewPr>
    <p:cSldViewPr>
      <p:cViewPr varScale="1">
        <p:scale>
          <a:sx n="91" d="100"/>
          <a:sy n="91" d="100"/>
        </p:scale>
        <p:origin x="1044" y="306"/>
      </p:cViewPr>
      <p:guideLst>
        <p:guide orient="horz" pos="2160"/>
        <p:guide pos="2880"/>
      </p:guideLst>
    </p:cSldViewPr>
  </p:slideViewPr>
  <p:outlineViewPr>
    <p:cViewPr>
      <p:scale>
        <a:sx n="33" d="100"/>
        <a:sy n="33" d="100"/>
      </p:scale>
      <p:origin x="0" y="5298"/>
    </p:cViewPr>
  </p:outlineViewPr>
  <p:notesTextViewPr>
    <p:cViewPr>
      <p:scale>
        <a:sx n="3" d="2"/>
        <a:sy n="3" d="2"/>
      </p:scale>
      <p:origin x="0" y="0"/>
    </p:cViewPr>
  </p:notesTextViewPr>
  <p:sorterViewPr>
    <p:cViewPr>
      <p:scale>
        <a:sx n="83" d="100"/>
        <a:sy n="83" d="100"/>
      </p:scale>
      <p:origin x="0" y="0"/>
    </p:cViewPr>
  </p:sorterViewPr>
  <p:notesViewPr>
    <p:cSldViewPr>
      <p:cViewPr varScale="1">
        <p:scale>
          <a:sx n="54" d="100"/>
          <a:sy n="54" d="100"/>
        </p:scale>
        <p:origin x="-2766"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68803"/>
          </a:xfrm>
          <a:prstGeom prst="rect">
            <a:avLst/>
          </a:prstGeom>
        </p:spPr>
        <p:txBody>
          <a:bodyPr vert="horz" lIns="89136" tIns="44568" rIns="89136" bIns="44568" rtlCol="0"/>
          <a:lstStyle>
            <a:lvl1pPr algn="l">
              <a:defRPr sz="1200"/>
            </a:lvl1pPr>
          </a:lstStyle>
          <a:p>
            <a:endParaRPr lang="en-US"/>
          </a:p>
        </p:txBody>
      </p:sp>
      <p:sp>
        <p:nvSpPr>
          <p:cNvPr id="3" name="Date Placeholder 2"/>
          <p:cNvSpPr>
            <a:spLocks noGrp="1"/>
          </p:cNvSpPr>
          <p:nvPr>
            <p:ph type="dt" sz="quarter" idx="1"/>
          </p:nvPr>
        </p:nvSpPr>
        <p:spPr>
          <a:xfrm>
            <a:off x="4022886" y="0"/>
            <a:ext cx="3078048" cy="468803"/>
          </a:xfrm>
          <a:prstGeom prst="rect">
            <a:avLst/>
          </a:prstGeom>
        </p:spPr>
        <p:txBody>
          <a:bodyPr vert="horz" lIns="89136" tIns="44568" rIns="89136" bIns="44568" rtlCol="0"/>
          <a:lstStyle>
            <a:lvl1pPr algn="r">
              <a:defRPr sz="1200"/>
            </a:lvl1pPr>
          </a:lstStyle>
          <a:p>
            <a:fld id="{EEB5E3F9-B828-4659-863B-A7F7A4B7E41C}" type="datetimeFigureOut">
              <a:rPr lang="en-US" smtClean="0"/>
              <a:pPr/>
              <a:t>3/9/2026</a:t>
            </a:fld>
            <a:endParaRPr lang="en-US"/>
          </a:p>
        </p:txBody>
      </p:sp>
      <p:sp>
        <p:nvSpPr>
          <p:cNvPr id="4" name="Footer Placeholder 3"/>
          <p:cNvSpPr>
            <a:spLocks noGrp="1"/>
          </p:cNvSpPr>
          <p:nvPr>
            <p:ph type="ftr" sz="quarter" idx="2"/>
          </p:nvPr>
        </p:nvSpPr>
        <p:spPr>
          <a:xfrm>
            <a:off x="0" y="8918121"/>
            <a:ext cx="3078048" cy="468803"/>
          </a:xfrm>
          <a:prstGeom prst="rect">
            <a:avLst/>
          </a:prstGeom>
        </p:spPr>
        <p:txBody>
          <a:bodyPr vert="horz" lIns="89136" tIns="44568" rIns="89136" bIns="44568" rtlCol="0" anchor="b"/>
          <a:lstStyle>
            <a:lvl1pPr algn="l">
              <a:defRPr sz="1200"/>
            </a:lvl1pPr>
          </a:lstStyle>
          <a:p>
            <a:endParaRPr lang="en-US"/>
          </a:p>
        </p:txBody>
      </p:sp>
      <p:sp>
        <p:nvSpPr>
          <p:cNvPr id="5" name="Slide Number Placeholder 4"/>
          <p:cNvSpPr>
            <a:spLocks noGrp="1"/>
          </p:cNvSpPr>
          <p:nvPr>
            <p:ph type="sldNum" sz="quarter" idx="3"/>
          </p:nvPr>
        </p:nvSpPr>
        <p:spPr>
          <a:xfrm>
            <a:off x="4022886" y="8918121"/>
            <a:ext cx="3078048" cy="468803"/>
          </a:xfrm>
          <a:prstGeom prst="rect">
            <a:avLst/>
          </a:prstGeom>
        </p:spPr>
        <p:txBody>
          <a:bodyPr vert="horz" lIns="89136" tIns="44568" rIns="89136" bIns="44568" rtlCol="0" anchor="b"/>
          <a:lstStyle>
            <a:lvl1pPr algn="r">
              <a:defRPr sz="1200"/>
            </a:lvl1pPr>
          </a:lstStyle>
          <a:p>
            <a:fld id="{46E955B1-9405-416B-BDED-9BDC54200F88}" type="slidenum">
              <a:rPr lang="en-US" smtClean="0"/>
              <a:pPr/>
              <a:t>‹#›</a:t>
            </a:fld>
            <a:endParaRPr lang="en-US"/>
          </a:p>
        </p:txBody>
      </p:sp>
    </p:spTree>
    <p:extLst>
      <p:ext uri="{BB962C8B-B14F-4D97-AF65-F5344CB8AC3E}">
        <p14:creationId xmlns:p14="http://schemas.microsoft.com/office/powerpoint/2010/main" val="3599063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048"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algn="l" defTabSz="942425">
              <a:defRPr sz="1300" b="0" i="0"/>
            </a:lvl1pPr>
          </a:lstStyle>
          <a:p>
            <a:pPr>
              <a:defRPr/>
            </a:pPr>
            <a:endParaRPr lang="en-US"/>
          </a:p>
        </p:txBody>
      </p:sp>
      <p:sp>
        <p:nvSpPr>
          <p:cNvPr id="5123" name="Rectangle 3"/>
          <p:cNvSpPr>
            <a:spLocks noGrp="1" noChangeArrowheads="1"/>
          </p:cNvSpPr>
          <p:nvPr>
            <p:ph type="dt" idx="1"/>
          </p:nvPr>
        </p:nvSpPr>
        <p:spPr bwMode="auto">
          <a:xfrm>
            <a:off x="4022886" y="0"/>
            <a:ext cx="3078048" cy="468803"/>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lvl1pPr algn="r" defTabSz="942425">
              <a:defRPr sz="1300" b="0" i="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204913" y="704850"/>
            <a:ext cx="4692650" cy="3521075"/>
          </a:xfrm>
          <a:prstGeom prst="rect">
            <a:avLst/>
          </a:prstGeom>
          <a:noFill/>
          <a:ln w="9525">
            <a:solidFill>
              <a:srgbClr val="000000"/>
            </a:solidFill>
            <a:miter lim="800000"/>
            <a:headEnd/>
            <a:tailEnd/>
          </a:ln>
        </p:spPr>
        <p:txBody>
          <a:bodyPr/>
          <a:lstStyle/>
          <a:p>
            <a:endParaRPr lang="en-US"/>
          </a:p>
        </p:txBody>
      </p:sp>
      <p:sp>
        <p:nvSpPr>
          <p:cNvPr id="5125" name="Rectangle 5"/>
          <p:cNvSpPr>
            <a:spLocks noGrp="1" noChangeArrowheads="1"/>
          </p:cNvSpPr>
          <p:nvPr>
            <p:ph type="body" sz="quarter" idx="3"/>
          </p:nvPr>
        </p:nvSpPr>
        <p:spPr bwMode="auto">
          <a:xfrm>
            <a:off x="710557" y="4459837"/>
            <a:ext cx="5681363" cy="4223882"/>
          </a:xfrm>
          <a:prstGeom prst="rect">
            <a:avLst/>
          </a:prstGeom>
          <a:noFill/>
          <a:ln w="9525">
            <a:noFill/>
            <a:miter lim="800000"/>
            <a:headEnd/>
            <a:tailEnd/>
          </a:ln>
          <a:effectLst/>
        </p:spPr>
        <p:txBody>
          <a:bodyPr vert="horz" wrap="square" lIns="94225" tIns="47113" rIns="94225" bIns="471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918121"/>
            <a:ext cx="3078048"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algn="l" defTabSz="942425">
              <a:defRPr sz="1300" b="0" i="0"/>
            </a:lvl1pPr>
          </a:lstStyle>
          <a:p>
            <a:pPr>
              <a:defRPr/>
            </a:pPr>
            <a:endParaRPr lang="en-US"/>
          </a:p>
        </p:txBody>
      </p:sp>
      <p:sp>
        <p:nvSpPr>
          <p:cNvPr id="5127" name="Rectangle 7"/>
          <p:cNvSpPr>
            <a:spLocks noGrp="1" noChangeArrowheads="1"/>
          </p:cNvSpPr>
          <p:nvPr>
            <p:ph type="sldNum" sz="quarter" idx="5"/>
          </p:nvPr>
        </p:nvSpPr>
        <p:spPr bwMode="auto">
          <a:xfrm>
            <a:off x="4022886" y="8918121"/>
            <a:ext cx="3078048" cy="468803"/>
          </a:xfrm>
          <a:prstGeom prst="rect">
            <a:avLst/>
          </a:prstGeom>
          <a:noFill/>
          <a:ln w="9525">
            <a:noFill/>
            <a:miter lim="800000"/>
            <a:headEnd/>
            <a:tailEnd/>
          </a:ln>
          <a:effectLst/>
        </p:spPr>
        <p:txBody>
          <a:bodyPr vert="horz" wrap="square" lIns="94225" tIns="47113" rIns="94225" bIns="47113" numCol="1" anchor="b" anchorCtr="0" compatLnSpc="1">
            <a:prstTxWarp prst="textNoShape">
              <a:avLst/>
            </a:prstTxWarp>
          </a:bodyPr>
          <a:lstStyle>
            <a:lvl1pPr algn="r" defTabSz="942425">
              <a:defRPr sz="1300" b="0" i="0"/>
            </a:lvl1pPr>
          </a:lstStyle>
          <a:p>
            <a:pPr>
              <a:defRPr/>
            </a:pPr>
            <a:fld id="{6AA9E841-6AE4-4A65-8132-48AA200F6B69}" type="slidenum">
              <a:rPr lang="en-US"/>
              <a:pPr>
                <a:defRPr/>
              </a:pPr>
              <a:t>‹#›</a:t>
            </a:fld>
            <a:endParaRPr lang="en-US"/>
          </a:p>
        </p:txBody>
      </p:sp>
    </p:spTree>
    <p:extLst>
      <p:ext uri="{BB962C8B-B14F-4D97-AF65-F5344CB8AC3E}">
        <p14:creationId xmlns:p14="http://schemas.microsoft.com/office/powerpoint/2010/main" val="1171782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DBA1D4F-4819-4400-BB75-96C4512951D1}" type="slidenum">
              <a:rPr lang="en-US" smtClean="0"/>
              <a:pPr/>
              <a:t>1</a:t>
            </a:fld>
            <a:endParaRPr lang="en-US"/>
          </a:p>
        </p:txBody>
      </p:sp>
      <p:sp>
        <p:nvSpPr>
          <p:cNvPr id="57347" name="Rectangle 2"/>
          <p:cNvSpPr>
            <a:spLocks noGrp="1" noRot="1" noChangeAspect="1" noChangeArrowheads="1" noTextEdit="1"/>
          </p:cNvSpPr>
          <p:nvPr>
            <p:ph type="sldImg"/>
          </p:nvPr>
        </p:nvSpPr>
        <p:spPr>
          <a:ln/>
        </p:spPr>
        <p:txBody>
          <a:bodyPr/>
          <a:lstStyle/>
          <a:p>
            <a:endParaRPr lang="en-US"/>
          </a:p>
        </p:txBody>
      </p:sp>
      <p:sp>
        <p:nvSpPr>
          <p:cNvPr id="57348" name="Rectangle 3"/>
          <p:cNvSpPr>
            <a:spLocks noGrp="1" noChangeArrowheads="1"/>
          </p:cNvSpPr>
          <p:nvPr>
            <p:ph type="body" idx="1"/>
          </p:nvPr>
        </p:nvSpPr>
        <p:spPr>
          <a:noFill/>
          <a:ln/>
        </p:spPr>
        <p:txBody>
          <a:bodyPr/>
          <a:lstStyle/>
          <a:p>
            <a:pPr marL="222839" indent="-222839" eaLnBrk="1" hangingPunct="1"/>
            <a:r>
              <a:rPr lang="en-US" dirty="0"/>
              <a:t>Opening page.  Introduce yourself.  Electrical engineer and computer science guy</a:t>
            </a:r>
          </a:p>
          <a:p>
            <a:pPr marL="222839" indent="-222839" eaLnBrk="1" hangingPunct="1"/>
            <a:r>
              <a:rPr lang="en-US" dirty="0"/>
              <a:t>Own a DG-101G ELAN</a:t>
            </a:r>
          </a:p>
          <a:p>
            <a:pPr marL="222839" indent="-222839" eaLnBrk="1" hangingPunct="1"/>
            <a:r>
              <a:rPr lang="en-US" dirty="0"/>
              <a:t>Welcome the audience.  </a:t>
            </a:r>
          </a:p>
          <a:p>
            <a:pPr marL="222839" indent="-222839" eaLnBrk="1" hangingPunct="1"/>
            <a:r>
              <a:rPr lang="en-US" dirty="0"/>
              <a:t>Thank Paul Remde of Cumulus Soaring</a:t>
            </a:r>
          </a:p>
          <a:p>
            <a:pPr marL="222839" indent="-222839" eaLnBrk="1" hangingPunct="1"/>
            <a:r>
              <a:rPr lang="en-US" dirty="0"/>
              <a:t>Happy to know that there are lots of pictures.</a:t>
            </a:r>
          </a:p>
          <a:p>
            <a:pPr marL="222839" indent="-222839" eaLnBrk="1" hangingPunct="1"/>
            <a:endParaRPr lang="en-US" dirty="0"/>
          </a:p>
        </p:txBody>
      </p:sp>
    </p:spTree>
    <p:extLst>
      <p:ext uri="{BB962C8B-B14F-4D97-AF65-F5344CB8AC3E}">
        <p14:creationId xmlns:p14="http://schemas.microsoft.com/office/powerpoint/2010/main" val="54649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0EE0B3A-45CB-46B4-B47A-663F23F5B65D}" type="slidenum">
              <a:rPr lang="en-US" smtClean="0"/>
              <a:pPr/>
              <a:t>4</a:t>
            </a:fld>
            <a:endParaRPr lang="en-US"/>
          </a:p>
        </p:txBody>
      </p:sp>
      <p:sp>
        <p:nvSpPr>
          <p:cNvPr id="58371" name="Rectangle 2"/>
          <p:cNvSpPr>
            <a:spLocks noGrp="1" noRot="1" noChangeAspect="1" noChangeArrowheads="1" noTextEdit="1"/>
          </p:cNvSpPr>
          <p:nvPr>
            <p:ph type="sldImg"/>
          </p:nvPr>
        </p:nvSpPr>
        <p:spPr>
          <a:ln/>
        </p:spPr>
        <p:txBody>
          <a:bodyPr/>
          <a:lstStyle/>
          <a:p>
            <a:endParaRPr lang="en-US"/>
          </a:p>
        </p:txBody>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7319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D5A6412-8DCF-44E7-B71B-2740D3311829}" type="slidenum">
              <a:rPr lang="en-US" smtClean="0"/>
              <a:pPr/>
              <a:t>46</a:t>
            </a:fld>
            <a:endParaRPr lang="en-US"/>
          </a:p>
        </p:txBody>
      </p:sp>
      <p:sp>
        <p:nvSpPr>
          <p:cNvPr id="103427" name="Rectangle 2"/>
          <p:cNvSpPr>
            <a:spLocks noGrp="1" noRot="1" noChangeAspect="1" noChangeArrowheads="1" noTextEdit="1"/>
          </p:cNvSpPr>
          <p:nvPr>
            <p:ph type="sldImg"/>
          </p:nvPr>
        </p:nvSpPr>
        <p:spPr>
          <a:ln/>
        </p:spPr>
        <p:txBody>
          <a:bodyPr/>
          <a:lstStyle/>
          <a:p>
            <a:endParaRPr lang="en-US"/>
          </a:p>
        </p:txBody>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687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fld id="{319E4D05-F6CB-4266-98B2-4D8489FA9A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4D76B93-6697-416A-9DB7-82AD216A6DA8}" type="datetime1">
              <a:rPr lang="en-US"/>
              <a:pPr>
                <a:defRPr/>
              </a:pPr>
              <a:t>3/9/2026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6F240-5425-4DA6-977C-BE098EBCFE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35E6B0F-596D-4053-9547-057ADB54ED50}" type="datetime1">
              <a:rPr lang="en-US"/>
              <a:pPr>
                <a:defRPr/>
              </a:pPr>
              <a:t>3/9/2026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B11BE-B2BD-4C7F-9A34-B294893226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6C3476B-5F60-4367-BD4B-E8D072A58E97}" type="datetime1">
              <a:rPr lang="en-US"/>
              <a:pPr>
                <a:defRPr/>
              </a:pPr>
              <a:t>3/9/2026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F856E0-68EF-4087-88B5-8351F7323B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4443C29-620B-49D0-843E-B6684069859E}" type="datetime1">
              <a:rPr lang="en-US"/>
              <a:pPr>
                <a:defRPr/>
              </a:pPr>
              <a:t>3/9/2026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698C2-CC6C-4F11-AF3A-64F4C3E69D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A7A568B1-356D-4B94-B4D6-7F80BB4C64A1}" type="datetime1">
              <a:rPr lang="en-US"/>
              <a:pPr>
                <a:defRPr/>
              </a:pPr>
              <a:t>3/9/2026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D2ED3-C15B-4F4C-A4DA-BA31138BF4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79F8DCB2-6B75-4A4F-840B-4222E7991DB3}" type="datetime1">
              <a:rPr lang="en-US"/>
              <a:pPr>
                <a:defRPr/>
              </a:pPr>
              <a:t>3/9/2026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89A766-9D96-4F7D-A494-7125C98161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E760EBF1-5D1F-43E1-BAB2-8066B06E34A9}" type="datetime1">
              <a:rPr lang="en-US"/>
              <a:pPr>
                <a:defRPr/>
              </a:pPr>
              <a:t>3/9/2026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83098A-B568-470A-896C-9A3D28A455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E9A4D37-33AD-459E-A10E-8AEB91385D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CF26F75-7625-4255-98BC-9715693089CF}" type="datetime1">
              <a:rPr lang="en-US"/>
              <a:pPr>
                <a:defRPr/>
              </a:pPr>
              <a:t>3/9/2026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7C89EE-0A56-41AD-9C1D-B3545FAF64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7ED774EB-961D-4A03-AD24-3F2F9CD7F1DA}" type="datetime1">
              <a:rPr lang="en-US"/>
              <a:pPr>
                <a:defRPr/>
              </a:pPr>
              <a:t>3/9/2026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68425E-85B3-4656-B043-C4C8D9AC57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aviation.derosaweb.net/presentation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MG_0556CL"/>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vl1pPr>
          </a:lstStyle>
          <a:p>
            <a:pPr>
              <a:defRPr/>
            </a:pPr>
            <a:endParaRPr lang="en-US"/>
          </a:p>
        </p:txBody>
      </p:sp>
      <p:sp>
        <p:nvSpPr>
          <p:cNvPr id="1030" name="Rectangle 6"/>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vl1pPr>
          </a:lstStyle>
          <a:p>
            <a:pPr>
              <a:defRPr/>
            </a:pPr>
            <a:fld id="{B8560B3A-46B2-4C0E-95CB-7CF8904D6048}" type="slidenum">
              <a:rPr lang="en-US" smtClean="0"/>
              <a:pPr>
                <a:defRPr/>
              </a:pPr>
              <a:t>‹#›</a:t>
            </a:fld>
            <a:r>
              <a:rPr lang="en-US" dirty="0"/>
              <a:t> of &lt;##&gt;</a:t>
            </a:r>
          </a:p>
        </p:txBody>
      </p:sp>
      <p:sp>
        <p:nvSpPr>
          <p:cNvPr id="9" name="Text Box 9">
            <a:extLst>
              <a:ext uri="{FF2B5EF4-FFF2-40B4-BE49-F238E27FC236}">
                <a16:creationId xmlns:a16="http://schemas.microsoft.com/office/drawing/2014/main" id="{1753A403-C2A4-48EA-850D-5498AB347C65}"/>
              </a:ext>
            </a:extLst>
          </p:cNvPr>
          <p:cNvSpPr txBox="1">
            <a:spLocks noChangeArrowheads="1"/>
          </p:cNvSpPr>
          <p:nvPr userDrawn="1"/>
        </p:nvSpPr>
        <p:spPr bwMode="auto">
          <a:xfrm>
            <a:off x="864498" y="6574377"/>
            <a:ext cx="7288902" cy="276999"/>
          </a:xfrm>
          <a:prstGeom prst="rect">
            <a:avLst/>
          </a:prstGeom>
          <a:noFill/>
          <a:ln w="28575" algn="ctr">
            <a:noFill/>
            <a:miter lim="800000"/>
            <a:headEnd/>
            <a:tailEnd/>
          </a:ln>
          <a:effectLst/>
        </p:spPr>
        <p:txBody>
          <a:bodyPr wrap="square">
            <a:spAutoFit/>
          </a:bodyPr>
          <a:lstStyle/>
          <a:p>
            <a:pPr algn="ctr"/>
            <a:r>
              <a:rPr lang="en-US" sz="1200" b="0" i="0" dirty="0"/>
              <a:t>© 2026 JH</a:t>
            </a:r>
            <a:r>
              <a:rPr lang="en-US" sz="1200" b="0" i="0" baseline="0" dirty="0"/>
              <a:t>DeRosa@yahoo</a:t>
            </a:r>
            <a:r>
              <a:rPr lang="en-US" sz="1200" b="1" i="0" baseline="0" dirty="0"/>
              <a:t>.</a:t>
            </a:r>
            <a:r>
              <a:rPr lang="en-US" sz="1200" b="0" i="0" baseline="0" dirty="0"/>
              <a:t>com OHM </a:t>
            </a:r>
            <a:r>
              <a:rPr lang="el-GR" sz="1200" b="0" i="0" baseline="0" dirty="0">
                <a:latin typeface="Arial"/>
                <a:cs typeface="Arial"/>
              </a:rPr>
              <a:t>Ω</a:t>
            </a:r>
            <a:r>
              <a:rPr lang="en-US" sz="1200" b="0" i="0" baseline="0" dirty="0">
                <a:latin typeface="Arial"/>
                <a:cs typeface="Arial"/>
              </a:rPr>
              <a:t> </a:t>
            </a:r>
            <a:r>
              <a:rPr lang="en-US" sz="1200" b="1" i="0" baseline="0" dirty="0">
                <a:solidFill>
                  <a:srgbClr val="0000FF"/>
                </a:solidFill>
                <a:hlinkClick r:id="rId14">
                  <a:extLst>
                    <a:ext uri="{A12FA001-AC4F-418D-AE19-62706E023703}">
                      <ahyp:hlinkClr xmlns:ahyp="http://schemas.microsoft.com/office/drawing/2018/hyperlinkcolor" val="tx"/>
                    </a:ext>
                  </a:extLst>
                </a:hlinkClick>
              </a:rPr>
              <a:t>http://aviation.derosaweb.net/presentations</a:t>
            </a:r>
            <a:r>
              <a:rPr lang="en-US" sz="1200" b="1" i="0" baseline="0" dirty="0">
                <a:solidFill>
                  <a:srgbClr val="0000FF"/>
                </a:solidFill>
              </a:rPr>
              <a:t> </a:t>
            </a:r>
            <a:endParaRPr lang="en-US" sz="1200" b="1" i="0" dirty="0">
              <a:solidFill>
                <a:srgbClr val="0000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gif"/><Relationship Id="rId7" Type="http://schemas.openxmlformats.org/officeDocument/2006/relationships/image" Target="../media/image13.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hyperlink" Target="https://registry.faa.gov/aircraftinquiry/search/nnumberinquiry"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registry.faa.gov/aircraftinquiry/search/nnumberinquiry" TargetMode="External"/><Relationship Id="rId3" Type="http://schemas.openxmlformats.org/officeDocument/2006/relationships/image" Target="../media/image11.png"/><Relationship Id="rId7" Type="http://schemas.openxmlformats.org/officeDocument/2006/relationships/image" Target="../media/image13.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9.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registry.faa.gov/aircraftinquiry/search/nnumberinquiry" TargetMode="External"/><Relationship Id="rId3" Type="http://schemas.openxmlformats.org/officeDocument/2006/relationships/image" Target="../media/image10.gif"/><Relationship Id="rId7" Type="http://schemas.openxmlformats.org/officeDocument/2006/relationships/image" Target="../media/image13.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0.gif"/><Relationship Id="rId7" Type="http://schemas.openxmlformats.org/officeDocument/2006/relationships/image" Target="../media/image12.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registry.faa.gov/aircraftinquiry/search/nnumberinquir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registry.faa.gov/aircraftinquiry/search/nnumberinquir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larm.com/en/support/tools-software/configurato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registry.faa.gov/aircraftinquiry/search/nnumberinquir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flarmnet.org/"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flarmnet.org/" TargetMode="External"/><Relationship Id="rId7" Type="http://schemas.openxmlformats.org/officeDocument/2006/relationships/hyperlink" Target="https://registry.faa.gov/aircraftinquiry/search/nnumberinquiry"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flarmnet.org/flarmnet/downloads/" TargetMode="External"/><Relationship Id="rId5" Type="http://schemas.openxmlformats.org/officeDocument/2006/relationships/image" Target="../media/image14.pn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hyperlink" Target="http://ddb.glidernet.org/download" TargetMode="External"/><Relationship Id="rId2" Type="http://schemas.openxmlformats.org/officeDocument/2006/relationships/hyperlink" Target="http://ddb.glidernet.org/" TargetMode="External"/><Relationship Id="rId1" Type="http://schemas.openxmlformats.org/officeDocument/2006/relationships/slideLayout" Target="../slideLayouts/slideLayout2.xml"/><Relationship Id="rId4" Type="http://schemas.openxmlformats.org/officeDocument/2006/relationships/hyperlink" Target="https://registry.faa.gov/aircraftinquiry/search/nnumberinqui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ddb.glidernet.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flarmnet.org/" TargetMode="External"/><Relationship Id="rId10" Type="http://schemas.openxmlformats.org/officeDocument/2006/relationships/image" Target="../media/image35.png"/><Relationship Id="rId4" Type="http://schemas.openxmlformats.org/officeDocument/2006/relationships/hyperlink" Target="https://registry.faa.gov/aircraftinquiry/search/nnumberinquiry" TargetMode="External"/><Relationship Id="rId9" Type="http://schemas.openxmlformats.org/officeDocument/2006/relationships/hyperlink" Target="http://wiki.glidernet.org/ddb-lis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www.flarm.com/en/support/download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gliding.lxnav.com/flarm-range/" TargetMode="External"/><Relationship Id="rId2" Type="http://schemas.openxmlformats.org/officeDocument/2006/relationships/hyperlink" Target="https://www.flarm.com/en/support/tools-software/range-analysi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larmnet.org/flarmnet/device/transfer/"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gistry.faa.gov/aircraftinquiry/search/nnumberinquiry"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cumulus-soaring.com/store/manufacturers/flar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viation.derosaweb.net/presenta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arm.com/en/" TargetMode="External"/><Relationship Id="rId7" Type="http://schemas.openxmlformats.org/officeDocument/2006/relationships/hyperlink" Target="http://www.cumulus-soaring.com/flarm/PowerFLARM-Tips.pdf" TargetMode="External"/><Relationship Id="rId2" Type="http://schemas.openxmlformats.org/officeDocument/2006/relationships/hyperlink" Target="https://nadler.com/GliderPilotUSAflarmWeb/Flarm-WhatDoesItDo.html" TargetMode="External"/><Relationship Id="rId1" Type="http://schemas.openxmlformats.org/officeDocument/2006/relationships/slideLayout" Target="../slideLayouts/slideLayout2.xml"/><Relationship Id="rId6" Type="http://schemas.openxmlformats.org/officeDocument/2006/relationships/hyperlink" Target="https://en.wikipedia.org/wiki/FLARM" TargetMode="External"/><Relationship Id="rId5" Type="http://schemas.openxmlformats.org/officeDocument/2006/relationships/hyperlink" Target="https://www.flarmnet.org/faq" TargetMode="External"/><Relationship Id="rId4" Type="http://schemas.openxmlformats.org/officeDocument/2006/relationships/hyperlink" Target="https://www.flarm.com/en/support/faq/"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aviation.derosaweb.net/presentatio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aviation.derosaweb.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0E141871-BE47-4FFE-9634-3964C58BDFA2}" type="slidenum">
              <a:rPr lang="en-US" smtClean="0"/>
              <a:pPr/>
              <a:t>1</a:t>
            </a:fld>
            <a:endParaRPr lang="en-US"/>
          </a:p>
        </p:txBody>
      </p:sp>
      <p:sp>
        <p:nvSpPr>
          <p:cNvPr id="424963" name="Rectangle 3"/>
          <p:cNvSpPr>
            <a:spLocks noChangeArrowheads="1"/>
          </p:cNvSpPr>
          <p:nvPr/>
        </p:nvSpPr>
        <p:spPr bwMode="auto">
          <a:xfrm>
            <a:off x="298659" y="40583"/>
            <a:ext cx="8407732" cy="2585323"/>
          </a:xfrm>
          <a:prstGeom prst="rect">
            <a:avLst/>
          </a:prstGeom>
          <a:noFill/>
          <a:ln w="9525">
            <a:noFill/>
            <a:miter lim="800000"/>
            <a:headEnd/>
            <a:tailEnd/>
          </a:ln>
          <a:effectLst/>
        </p:spPr>
        <p:txBody>
          <a:bodyPr wrap="square">
            <a:spAutoFit/>
          </a:bodyPr>
          <a:lstStyle/>
          <a:p>
            <a:pPr>
              <a:defRPr/>
            </a:pPr>
            <a:r>
              <a:rPr lang="en-US" sz="5400" b="0" dirty="0">
                <a:solidFill>
                  <a:srgbClr val="0000FF"/>
                </a:solidFill>
                <a:effectLst>
                  <a:outerShdw blurRad="38100" dist="38100" dir="2700000" algn="tl">
                    <a:srgbClr val="000000">
                      <a:alpha val="43137"/>
                    </a:srgbClr>
                  </a:outerShdw>
                </a:effectLst>
                <a:latin typeface="Arial Black" pitchFamily="34" charset="0"/>
              </a:rPr>
              <a:t>FLARM Device Configuration &amp; Registration</a:t>
            </a:r>
          </a:p>
        </p:txBody>
      </p:sp>
      <p:sp>
        <p:nvSpPr>
          <p:cNvPr id="25" name="Rectangle 24">
            <a:extLst>
              <a:ext uri="{FF2B5EF4-FFF2-40B4-BE49-F238E27FC236}">
                <a16:creationId xmlns:a16="http://schemas.microsoft.com/office/drawing/2014/main" id="{DF9F1247-6109-47C4-90E4-5C0CF87618AF}"/>
              </a:ext>
            </a:extLst>
          </p:cNvPr>
          <p:cNvSpPr/>
          <p:nvPr/>
        </p:nvSpPr>
        <p:spPr>
          <a:xfrm>
            <a:off x="2645172" y="6096000"/>
            <a:ext cx="3853656" cy="338554"/>
          </a:xfrm>
          <a:prstGeom prst="rect">
            <a:avLst/>
          </a:prstGeom>
          <a:solidFill>
            <a:srgbClr val="0000FF">
              <a:alpha val="10000"/>
            </a:srgbClr>
          </a:solidFill>
          <a:ln>
            <a:solidFill>
              <a:schemeClr val="tx1"/>
            </a:solidFill>
          </a:ln>
        </p:spPr>
        <p:txBody>
          <a:bodyPr wrap="square">
            <a:spAutoFit/>
          </a:bodyPr>
          <a:lstStyle/>
          <a:p>
            <a:r>
              <a:rPr lang="en-US" i="0" dirty="0"/>
              <a:t>Issue Date: March 9, 2026</a:t>
            </a:r>
          </a:p>
        </p:txBody>
      </p:sp>
      <p:pic>
        <p:nvPicPr>
          <p:cNvPr id="1026" name="Picture 2">
            <a:extLst>
              <a:ext uri="{FF2B5EF4-FFF2-40B4-BE49-F238E27FC236}">
                <a16:creationId xmlns:a16="http://schemas.microsoft.com/office/drawing/2014/main" id="{5E5DDB5E-3609-7356-268C-3DC56FE77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624" y="3291813"/>
            <a:ext cx="3176752" cy="21082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7621DF3-4C1A-F149-E3D9-FE155A67812B}"/>
              </a:ext>
            </a:extLst>
          </p:cNvPr>
          <p:cNvSpPr txBox="1"/>
          <p:nvPr/>
        </p:nvSpPr>
        <p:spPr>
          <a:xfrm>
            <a:off x="3459355" y="5547917"/>
            <a:ext cx="2225289" cy="400110"/>
          </a:xfrm>
          <a:prstGeom prst="rect">
            <a:avLst/>
          </a:prstGeom>
          <a:noFill/>
        </p:spPr>
        <p:txBody>
          <a:bodyPr wrap="none" rtlCol="0">
            <a:spAutoFit/>
          </a:bodyPr>
          <a:lstStyle/>
          <a:p>
            <a:r>
              <a:rPr lang="en-US" sz="2000" dirty="0">
                <a:solidFill>
                  <a:srgbClr val="0000FF"/>
                </a:solidFill>
                <a:effectLst>
                  <a:outerShdw blurRad="38100" dist="38100" dir="2700000" algn="tl">
                    <a:srgbClr val="000000">
                      <a:alpha val="43137"/>
                    </a:srgbClr>
                  </a:outerShdw>
                </a:effectLst>
              </a:rPr>
              <a:t>By John DeRosa</a:t>
            </a:r>
          </a:p>
        </p:txBody>
      </p:sp>
      <p:sp>
        <p:nvSpPr>
          <p:cNvPr id="4" name="TextBox 3">
            <a:extLst>
              <a:ext uri="{FF2B5EF4-FFF2-40B4-BE49-F238E27FC236}">
                <a16:creationId xmlns:a16="http://schemas.microsoft.com/office/drawing/2014/main" id="{87FD668D-DCF3-2C27-5B76-25017C70EE84}"/>
              </a:ext>
            </a:extLst>
          </p:cNvPr>
          <p:cNvSpPr txBox="1"/>
          <p:nvPr/>
        </p:nvSpPr>
        <p:spPr>
          <a:xfrm>
            <a:off x="1497535" y="2743806"/>
            <a:ext cx="6009980" cy="400110"/>
          </a:xfrm>
          <a:prstGeom prst="rect">
            <a:avLst/>
          </a:prstGeom>
          <a:noFill/>
        </p:spPr>
        <p:txBody>
          <a:bodyPr wrap="none" rtlCol="0">
            <a:spAutoFit/>
          </a:bodyPr>
          <a:lstStyle/>
          <a:p>
            <a:r>
              <a:rPr lang="en-US" sz="2000" dirty="0">
                <a:solidFill>
                  <a:srgbClr val="0000FF"/>
                </a:solidFill>
                <a:effectLst>
                  <a:outerShdw blurRad="38100" dist="38100" dir="2700000" algn="tl">
                    <a:srgbClr val="000000">
                      <a:alpha val="43137"/>
                    </a:srgbClr>
                  </a:outerShdw>
                </a:effectLst>
              </a:rPr>
              <a:t>Chicagoland Glider Council Presentation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A869FE0-22B8-D2DE-5F58-3620F7137723}"/>
              </a:ext>
            </a:extLst>
          </p:cNvPr>
          <p:cNvGrpSpPr/>
          <p:nvPr/>
        </p:nvGrpSpPr>
        <p:grpSpPr>
          <a:xfrm>
            <a:off x="4275321" y="4267200"/>
            <a:ext cx="2416733" cy="2329111"/>
            <a:chOff x="4275321" y="4306023"/>
            <a:chExt cx="2416733" cy="2329111"/>
          </a:xfrm>
        </p:grpSpPr>
        <p:grpSp>
          <p:nvGrpSpPr>
            <p:cNvPr id="12" name="Group 11">
              <a:extLst>
                <a:ext uri="{FF2B5EF4-FFF2-40B4-BE49-F238E27FC236}">
                  <a16:creationId xmlns:a16="http://schemas.microsoft.com/office/drawing/2014/main" id="{1C4ADCE4-F079-87E2-CCBE-DA97EF7B5B28}"/>
                </a:ext>
              </a:extLst>
            </p:cNvPr>
            <p:cNvGrpSpPr/>
            <p:nvPr/>
          </p:nvGrpSpPr>
          <p:grpSpPr>
            <a:xfrm>
              <a:off x="4275321" y="4306023"/>
              <a:ext cx="2416733" cy="2329111"/>
              <a:chOff x="4212667" y="4290763"/>
              <a:chExt cx="2416733" cy="2329111"/>
            </a:xfrm>
          </p:grpSpPr>
          <p:sp>
            <p:nvSpPr>
              <p:cNvPr id="21" name="Rectangle: Rounded Corners 20">
                <a:extLst>
                  <a:ext uri="{FF2B5EF4-FFF2-40B4-BE49-F238E27FC236}">
                    <a16:creationId xmlns:a16="http://schemas.microsoft.com/office/drawing/2014/main" id="{13195131-C2E1-02C2-9C76-BD27D8B6DB94}"/>
                  </a:ext>
                </a:extLst>
              </p:cNvPr>
              <p:cNvSpPr/>
              <p:nvPr/>
            </p:nvSpPr>
            <p:spPr bwMode="auto">
              <a:xfrm>
                <a:off x="4212667" y="4290763"/>
                <a:ext cx="2416733" cy="2329111"/>
              </a:xfrm>
              <a:prstGeom prst="roundRect">
                <a:avLst>
                  <a:gd name="adj" fmla="val 8964"/>
                </a:avLst>
              </a:prstGeom>
              <a:solidFill>
                <a:srgbClr val="FFFF99"/>
              </a:solid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5C38A8AE-A57D-DAAC-601C-06C5DED8B3F4}"/>
                  </a:ext>
                </a:extLst>
              </p:cNvPr>
              <p:cNvSpPr txBox="1"/>
              <p:nvPr/>
            </p:nvSpPr>
            <p:spPr>
              <a:xfrm>
                <a:off x="4550488" y="4372617"/>
                <a:ext cx="1808508" cy="400110"/>
              </a:xfrm>
              <a:prstGeom prst="rect">
                <a:avLst/>
              </a:prstGeom>
              <a:noFill/>
            </p:spPr>
            <p:txBody>
              <a:bodyPr wrap="none" rtlCol="0">
                <a:spAutoFit/>
              </a:bodyPr>
              <a:lstStyle/>
              <a:p>
                <a:r>
                  <a:rPr lang="en-US" sz="2000" i="0" dirty="0">
                    <a:solidFill>
                      <a:srgbClr val="C00000"/>
                    </a:solidFill>
                  </a:rPr>
                  <a:t>Glider “BRN”</a:t>
                </a:r>
              </a:p>
            </p:txBody>
          </p:sp>
        </p:grpSp>
        <p:pic>
          <p:nvPicPr>
            <p:cNvPr id="14" name="Picture 13">
              <a:extLst>
                <a:ext uri="{FF2B5EF4-FFF2-40B4-BE49-F238E27FC236}">
                  <a16:creationId xmlns:a16="http://schemas.microsoft.com/office/drawing/2014/main" id="{5DD94B8D-2C4D-11C3-029D-E41E72F13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2060">
              <a:off x="4635483" y="4377898"/>
              <a:ext cx="1479916" cy="1362195"/>
            </a:xfrm>
            <a:prstGeom prst="rect">
              <a:avLst/>
            </a:prstGeom>
          </p:spPr>
        </p:pic>
        <p:grpSp>
          <p:nvGrpSpPr>
            <p:cNvPr id="15" name="Group 14">
              <a:extLst>
                <a:ext uri="{FF2B5EF4-FFF2-40B4-BE49-F238E27FC236}">
                  <a16:creationId xmlns:a16="http://schemas.microsoft.com/office/drawing/2014/main" id="{71B03CD5-7A05-AEBB-2823-98D1355FA355}"/>
                </a:ext>
              </a:extLst>
            </p:cNvPr>
            <p:cNvGrpSpPr/>
            <p:nvPr/>
          </p:nvGrpSpPr>
          <p:grpSpPr>
            <a:xfrm>
              <a:off x="4603695" y="5598943"/>
              <a:ext cx="1727587" cy="965385"/>
              <a:chOff x="457200" y="2157144"/>
              <a:chExt cx="1727587" cy="965385"/>
            </a:xfrm>
          </p:grpSpPr>
          <p:pic>
            <p:nvPicPr>
              <p:cNvPr id="16" name="Picture 15" descr="A black rectangular object with a cord&#10;&#10;Description automatically generated">
                <a:extLst>
                  <a:ext uri="{FF2B5EF4-FFF2-40B4-BE49-F238E27FC236}">
                    <a16:creationId xmlns:a16="http://schemas.microsoft.com/office/drawing/2014/main" id="{1B62D392-F918-6877-7445-BEB3D4E625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19" name="Picture 18" descr="An orange box with buttons and ports&#10;&#10;Description automatically generated">
                <a:extLst>
                  <a:ext uri="{FF2B5EF4-FFF2-40B4-BE49-F238E27FC236}">
                    <a16:creationId xmlns:a16="http://schemas.microsoft.com/office/drawing/2014/main" id="{420CD577-5DC0-5D63-60E7-08F318BAB8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gr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10</a:t>
            </a:fld>
            <a:endParaRPr lang="en-US" dirty="0"/>
          </a:p>
        </p:txBody>
      </p:sp>
      <p:sp>
        <p:nvSpPr>
          <p:cNvPr id="7" name="TextBox 6">
            <a:extLst>
              <a:ext uri="{FF2B5EF4-FFF2-40B4-BE49-F238E27FC236}">
                <a16:creationId xmlns:a16="http://schemas.microsoft.com/office/drawing/2014/main" id="{AA627E4F-3B8D-4894-1A13-29A73F228338}"/>
              </a:ext>
            </a:extLst>
          </p:cNvPr>
          <p:cNvSpPr txBox="1"/>
          <p:nvPr/>
        </p:nvSpPr>
        <p:spPr>
          <a:xfrm>
            <a:off x="155388" y="5245338"/>
            <a:ext cx="3245708" cy="984885"/>
          </a:xfrm>
          <a:prstGeom prst="rect">
            <a:avLst/>
          </a:prstGeom>
          <a:solidFill>
            <a:schemeClr val="bg1">
              <a:lumMod val="75000"/>
            </a:schemeClr>
          </a:solidFill>
          <a:ln>
            <a:solidFill>
              <a:srgbClr val="FF0000"/>
            </a:solidFill>
          </a:ln>
        </p:spPr>
        <p:txBody>
          <a:bodyPr wrap="square" rtlCol="0">
            <a:spAutoFit/>
          </a:bodyPr>
          <a:lstStyle/>
          <a:p>
            <a:r>
              <a:rPr lang="en-US" sz="1400" i="0" dirty="0">
                <a:solidFill>
                  <a:srgbClr val="FF0000"/>
                </a:solidFill>
              </a:rPr>
              <a:t>* </a:t>
            </a:r>
            <a:r>
              <a:rPr lang="en-US" sz="1100" i="0" dirty="0"/>
              <a:t>The recommended FLARM’s “</a:t>
            </a:r>
            <a:r>
              <a:rPr lang="en-US" sz="1100" i="0" dirty="0">
                <a:solidFill>
                  <a:srgbClr val="FF0000"/>
                </a:solidFill>
              </a:rPr>
              <a:t>Radio-ID”</a:t>
            </a:r>
            <a:r>
              <a:rPr lang="en-US" sz="1100" i="0" dirty="0"/>
              <a:t> is the aircraft’s unique 6-digit ICAO number or “Mode S Code”.  See details at  </a:t>
            </a:r>
            <a:r>
              <a:rPr lang="en-US" sz="1100" i="0" dirty="0">
                <a:hlinkClick r:id="rId5">
                  <a:extLst>
                    <a:ext uri="{A12FA001-AC4F-418D-AE19-62706E023703}">
                      <ahyp:hlinkClr xmlns:ahyp="http://schemas.microsoft.com/office/drawing/2018/hyperlinkcolor" val="tx"/>
                    </a:ext>
                  </a:extLst>
                </a:hlinkClick>
              </a:rPr>
              <a:t>“</a:t>
            </a:r>
            <a:r>
              <a:rPr lang="en-US" sz="1100" i="0" dirty="0">
                <a:solidFill>
                  <a:srgbClr val="0000FF"/>
                </a:solidFill>
                <a:hlinkClick r:id="rId5">
                  <a:extLst>
                    <a:ext uri="{A12FA001-AC4F-418D-AE19-62706E023703}">
                      <ahyp:hlinkClr xmlns:ahyp="http://schemas.microsoft.com/office/drawing/2018/hyperlinkcolor" val="tx"/>
                    </a:ext>
                  </a:extLst>
                </a:hlinkClick>
              </a:rPr>
              <a:t>https://registry.faa.gov/aircraftinquiry/search/nnumberinquiry</a:t>
            </a:r>
            <a:r>
              <a:rPr lang="en-US" sz="1100" i="0" dirty="0">
                <a:solidFill>
                  <a:srgbClr val="0000FF"/>
                </a:solidFill>
              </a:rPr>
              <a:t>  </a:t>
            </a:r>
          </a:p>
        </p:txBody>
      </p:sp>
      <p:sp>
        <p:nvSpPr>
          <p:cNvPr id="18" name="Title 1">
            <a:extLst>
              <a:ext uri="{FF2B5EF4-FFF2-40B4-BE49-F238E27FC236}">
                <a16:creationId xmlns:a16="http://schemas.microsoft.com/office/drawing/2014/main" id="{055CE094-5B5F-A8EB-A4FD-28D2905BFEDF}"/>
              </a:ext>
            </a:extLst>
          </p:cNvPr>
          <p:cNvSpPr txBox="1">
            <a:spLocks/>
          </p:cNvSpPr>
          <p:nvPr/>
        </p:nvSpPr>
        <p:spPr bwMode="auto">
          <a:xfrm>
            <a:off x="-76200" y="-76200"/>
            <a:ext cx="9829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i="0" dirty="0">
                <a:solidFill>
                  <a:srgbClr val="0000FF"/>
                </a:solidFill>
                <a:effectLst>
                  <a:outerShdw blurRad="38100" dist="38100" dir="2700000" algn="tl">
                    <a:srgbClr val="C0C0C0"/>
                  </a:outerShdw>
                </a:effectLst>
                <a:latin typeface="Arial" charset="0"/>
                <a:ea typeface="+mn-ea"/>
                <a:cs typeface="+mn-cs"/>
              </a:rPr>
              <a:t>Step 1 – Glider BLU’s FLARM </a:t>
            </a:r>
          </a:p>
          <a:p>
            <a:r>
              <a:rPr lang="en-US" sz="3600" i="0" dirty="0">
                <a:solidFill>
                  <a:srgbClr val="0000FF"/>
                </a:solidFill>
                <a:effectLst>
                  <a:outerShdw blurRad="38100" dist="38100" dir="2700000" algn="tl">
                    <a:srgbClr val="C0C0C0"/>
                  </a:outerShdw>
                </a:effectLst>
                <a:latin typeface="Arial" charset="0"/>
                <a:ea typeface="+mn-ea"/>
                <a:cs typeface="+mn-cs"/>
              </a:rPr>
              <a:t>broadcasts its information</a:t>
            </a:r>
            <a:endParaRPr lang="en-US" sz="3600" i="0" kern="1200" dirty="0">
              <a:solidFill>
                <a:srgbClr val="0000FF"/>
              </a:solidFill>
              <a:effectLst>
                <a:outerShdw blurRad="38100" dist="38100" dir="2700000" algn="tl">
                  <a:srgbClr val="C0C0C0"/>
                </a:outerShdw>
              </a:effectLst>
              <a:latin typeface="Arial" charset="0"/>
              <a:ea typeface="+mn-ea"/>
              <a:cs typeface="+mn-cs"/>
            </a:endParaRPr>
          </a:p>
        </p:txBody>
      </p:sp>
      <p:sp>
        <p:nvSpPr>
          <p:cNvPr id="42" name="Rectangle: Rounded Corners 41">
            <a:extLst>
              <a:ext uri="{FF2B5EF4-FFF2-40B4-BE49-F238E27FC236}">
                <a16:creationId xmlns:a16="http://schemas.microsoft.com/office/drawing/2014/main" id="{910E6F02-1F37-121F-E68A-4BEA582C1397}"/>
              </a:ext>
            </a:extLst>
          </p:cNvPr>
          <p:cNvSpPr/>
          <p:nvPr/>
        </p:nvSpPr>
        <p:spPr bwMode="auto">
          <a:xfrm>
            <a:off x="97496" y="969298"/>
            <a:ext cx="2370037" cy="2654110"/>
          </a:xfrm>
          <a:prstGeom prst="roundRect">
            <a:avLst/>
          </a:prstGeom>
          <a:solidFill>
            <a:srgbClr val="66FF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grpSp>
        <p:nvGrpSpPr>
          <p:cNvPr id="11" name="Group 10">
            <a:extLst>
              <a:ext uri="{FF2B5EF4-FFF2-40B4-BE49-F238E27FC236}">
                <a16:creationId xmlns:a16="http://schemas.microsoft.com/office/drawing/2014/main" id="{98B2A982-FA0E-E61D-4718-C05D792FE0F1}"/>
              </a:ext>
            </a:extLst>
          </p:cNvPr>
          <p:cNvGrpSpPr/>
          <p:nvPr/>
        </p:nvGrpSpPr>
        <p:grpSpPr>
          <a:xfrm>
            <a:off x="580633" y="2183062"/>
            <a:ext cx="1727587" cy="965385"/>
            <a:chOff x="457200" y="2157144"/>
            <a:chExt cx="1727587" cy="965385"/>
          </a:xfrm>
        </p:grpSpPr>
        <p:pic>
          <p:nvPicPr>
            <p:cNvPr id="10" name="Picture 9" descr="A black rectangular object with a cord&#10;&#10;Description automatically generated">
              <a:extLst>
                <a:ext uri="{FF2B5EF4-FFF2-40B4-BE49-F238E27FC236}">
                  <a16:creationId xmlns:a16="http://schemas.microsoft.com/office/drawing/2014/main" id="{E88F33E7-D4D4-D04F-2F52-A1146623A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6" name="Picture 5" descr="An orange box with buttons and ports&#10;&#10;Description automatically generated">
              <a:extLst>
                <a:ext uri="{FF2B5EF4-FFF2-40B4-BE49-F238E27FC236}">
                  <a16:creationId xmlns:a16="http://schemas.microsoft.com/office/drawing/2014/main" id="{240D4FA2-E730-C4E0-CD0F-7FA00A9E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sp>
        <p:nvSpPr>
          <p:cNvPr id="20" name="TextBox 19">
            <a:extLst>
              <a:ext uri="{FF2B5EF4-FFF2-40B4-BE49-F238E27FC236}">
                <a16:creationId xmlns:a16="http://schemas.microsoft.com/office/drawing/2014/main" id="{4EEE5929-4030-083F-EC27-F66CCFDDAB5A}"/>
              </a:ext>
            </a:extLst>
          </p:cNvPr>
          <p:cNvSpPr txBox="1"/>
          <p:nvPr/>
        </p:nvSpPr>
        <p:spPr>
          <a:xfrm>
            <a:off x="490697" y="1011397"/>
            <a:ext cx="1779654" cy="400110"/>
          </a:xfrm>
          <a:prstGeom prst="rect">
            <a:avLst/>
          </a:prstGeom>
          <a:noFill/>
        </p:spPr>
        <p:txBody>
          <a:bodyPr wrap="none" rtlCol="0">
            <a:spAutoFit/>
          </a:bodyPr>
          <a:lstStyle/>
          <a:p>
            <a:r>
              <a:rPr lang="en-US" sz="2000" i="0" dirty="0">
                <a:solidFill>
                  <a:srgbClr val="0000FF"/>
                </a:solidFill>
              </a:rPr>
              <a:t>Glider “BLU”</a:t>
            </a:r>
          </a:p>
        </p:txBody>
      </p:sp>
      <p:grpSp>
        <p:nvGrpSpPr>
          <p:cNvPr id="8" name="Group 7">
            <a:extLst>
              <a:ext uri="{FF2B5EF4-FFF2-40B4-BE49-F238E27FC236}">
                <a16:creationId xmlns:a16="http://schemas.microsoft.com/office/drawing/2014/main" id="{BF568205-BD08-D746-3F40-7F84B530CFE8}"/>
              </a:ext>
            </a:extLst>
          </p:cNvPr>
          <p:cNvGrpSpPr/>
          <p:nvPr/>
        </p:nvGrpSpPr>
        <p:grpSpPr>
          <a:xfrm>
            <a:off x="1506426" y="1040845"/>
            <a:ext cx="3903911" cy="3420933"/>
            <a:chOff x="1506426" y="1040845"/>
            <a:chExt cx="3903911" cy="3420933"/>
          </a:xfrm>
        </p:grpSpPr>
        <p:grpSp>
          <p:nvGrpSpPr>
            <p:cNvPr id="27" name="Group 26">
              <a:extLst>
                <a:ext uri="{FF2B5EF4-FFF2-40B4-BE49-F238E27FC236}">
                  <a16:creationId xmlns:a16="http://schemas.microsoft.com/office/drawing/2014/main" id="{F488CADB-1CA7-58D5-617C-46B8132DC513}"/>
                </a:ext>
              </a:extLst>
            </p:cNvPr>
            <p:cNvGrpSpPr/>
            <p:nvPr/>
          </p:nvGrpSpPr>
          <p:grpSpPr>
            <a:xfrm rot="197356">
              <a:off x="1506426" y="2306175"/>
              <a:ext cx="3903911" cy="2155603"/>
              <a:chOff x="1648266" y="2351782"/>
              <a:chExt cx="3903911" cy="2155603"/>
            </a:xfrm>
          </p:grpSpPr>
          <p:pic>
            <p:nvPicPr>
              <p:cNvPr id="17" name="Picture 16">
                <a:extLst>
                  <a:ext uri="{FF2B5EF4-FFF2-40B4-BE49-F238E27FC236}">
                    <a16:creationId xmlns:a16="http://schemas.microsoft.com/office/drawing/2014/main" id="{C1EFD90E-FB14-2EEA-04C3-E1A7DDE8F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11833">
                <a:off x="3346268" y="1644476"/>
                <a:ext cx="700204" cy="3690938"/>
              </a:xfrm>
              <a:prstGeom prst="rect">
                <a:avLst/>
              </a:prstGeom>
            </p:spPr>
          </p:pic>
          <p:pic>
            <p:nvPicPr>
              <p:cNvPr id="25" name="Picture 24">
                <a:extLst>
                  <a:ext uri="{FF2B5EF4-FFF2-40B4-BE49-F238E27FC236}">
                    <a16:creationId xmlns:a16="http://schemas.microsoft.com/office/drawing/2014/main" id="{1D949184-6E91-DE83-13BB-F72C14EBB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78076">
                <a:off x="3356606" y="856415"/>
                <a:ext cx="700204" cy="3690938"/>
              </a:xfrm>
              <a:prstGeom prst="rect">
                <a:avLst/>
              </a:prstGeom>
            </p:spPr>
          </p:pic>
          <p:pic>
            <p:nvPicPr>
              <p:cNvPr id="26" name="Picture 25">
                <a:extLst>
                  <a:ext uri="{FF2B5EF4-FFF2-40B4-BE49-F238E27FC236}">
                    <a16:creationId xmlns:a16="http://schemas.microsoft.com/office/drawing/2014/main" id="{4B66B7CF-B8B1-5BD4-941D-82E241B61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538270">
                <a:off x="3143633" y="2311814"/>
                <a:ext cx="700204" cy="3690938"/>
              </a:xfrm>
              <a:prstGeom prst="rect">
                <a:avLst/>
              </a:prstGeom>
            </p:spPr>
          </p:pic>
        </p:grpSp>
        <p:sp>
          <p:nvSpPr>
            <p:cNvPr id="28" name="Speech Bubble: Rectangle with Corners Rounded 27">
              <a:extLst>
                <a:ext uri="{FF2B5EF4-FFF2-40B4-BE49-F238E27FC236}">
                  <a16:creationId xmlns:a16="http://schemas.microsoft.com/office/drawing/2014/main" id="{A569385D-1ED4-3CD8-FCBE-9FB356DD8F7A}"/>
                </a:ext>
              </a:extLst>
            </p:cNvPr>
            <p:cNvSpPr/>
            <p:nvPr/>
          </p:nvSpPr>
          <p:spPr bwMode="auto">
            <a:xfrm>
              <a:off x="2682327" y="1040845"/>
              <a:ext cx="2117255" cy="1157764"/>
            </a:xfrm>
            <a:prstGeom prst="wedgeRoundRectCallout">
              <a:avLst>
                <a:gd name="adj1" fmla="val -19468"/>
                <a:gd name="adj2" fmla="val 90479"/>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Step 1b - Glider BLU’s </a:t>
              </a:r>
              <a:r>
                <a:rPr lang="en-US" sz="1200" i="0" dirty="0"/>
                <a:t>FLARM</a:t>
              </a:r>
              <a:r>
                <a:rPr lang="en-US" sz="1200" b="0" i="0" dirty="0"/>
                <a:t> continuously broadcasts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its unique </a:t>
              </a:r>
              <a:r>
                <a:rPr lang="en-US" sz="1200" i="0" dirty="0">
                  <a:solidFill>
                    <a:srgbClr val="FF0000"/>
                  </a:solidFill>
                </a:rPr>
                <a:t>Radio-ID</a:t>
              </a:r>
              <a:r>
                <a:rPr lang="en-US" sz="1400" i="0" dirty="0">
                  <a:solidFill>
                    <a:srgbClr val="FF0000"/>
                  </a:solidFill>
                </a:rPr>
                <a:t>*</a:t>
              </a:r>
              <a:r>
                <a:rPr lang="en-US" sz="1200" i="0" dirty="0"/>
                <a:t> </a:t>
              </a:r>
              <a:r>
                <a:rPr lang="en-US" sz="1200" b="0" i="0" dirty="0"/>
                <a:t>and its GPS position details</a:t>
              </a:r>
              <a:endParaRPr kumimoji="0" lang="en-US" sz="1200" b="0" i="0" u="none" strike="noStrike" cap="none" normalizeH="0" baseline="0" dirty="0">
                <a:ln>
                  <a:noFill/>
                </a:ln>
                <a:solidFill>
                  <a:srgbClr val="FF0000"/>
                </a:solidFill>
                <a:effectLst/>
                <a:latin typeface="Arial" charset="0"/>
              </a:endParaRPr>
            </a:p>
          </p:txBody>
        </p:sp>
      </p:grpSp>
      <p:pic>
        <p:nvPicPr>
          <p:cNvPr id="9" name="Picture 8" descr="A blue glider flying in the sky&#10;&#10;Description automatically generated">
            <a:extLst>
              <a:ext uri="{FF2B5EF4-FFF2-40B4-BE49-F238E27FC236}">
                <a16:creationId xmlns:a16="http://schemas.microsoft.com/office/drawing/2014/main" id="{3CAE8131-27AC-7524-7F0E-95417BE266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60958">
            <a:off x="584063" y="1124335"/>
            <a:ext cx="1321811" cy="1212075"/>
          </a:xfrm>
          <a:prstGeom prst="rect">
            <a:avLst/>
          </a:prstGeom>
        </p:spPr>
      </p:pic>
      <p:grpSp>
        <p:nvGrpSpPr>
          <p:cNvPr id="13" name="Group 12">
            <a:extLst>
              <a:ext uri="{FF2B5EF4-FFF2-40B4-BE49-F238E27FC236}">
                <a16:creationId xmlns:a16="http://schemas.microsoft.com/office/drawing/2014/main" id="{2EDF0F9A-94CE-DB93-A040-62E832CC822E}"/>
              </a:ext>
            </a:extLst>
          </p:cNvPr>
          <p:cNvGrpSpPr/>
          <p:nvPr/>
        </p:nvGrpSpPr>
        <p:grpSpPr>
          <a:xfrm>
            <a:off x="47843" y="2361404"/>
            <a:ext cx="1018957" cy="925745"/>
            <a:chOff x="47843" y="2361404"/>
            <a:chExt cx="1018957" cy="925745"/>
          </a:xfrm>
        </p:grpSpPr>
        <p:pic>
          <p:nvPicPr>
            <p:cNvPr id="3" name="Picture 8" descr="Clip Of New File Clip Art at Clker.com - vector clip art online, royalty  free &amp; public domain">
              <a:extLst>
                <a:ext uri="{FF2B5EF4-FFF2-40B4-BE49-F238E27FC236}">
                  <a16:creationId xmlns:a16="http://schemas.microsoft.com/office/drawing/2014/main" id="{32E7EFF9-6B4A-2E30-0FE4-911FB61671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328" y="2758511"/>
              <a:ext cx="410472" cy="528638"/>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246DDF1-EB75-8AB9-F91F-B977027DFEB3}"/>
                </a:ext>
              </a:extLst>
            </p:cNvPr>
            <p:cNvSpPr txBox="1"/>
            <p:nvPr/>
          </p:nvSpPr>
          <p:spPr>
            <a:xfrm>
              <a:off x="47843" y="2361404"/>
              <a:ext cx="718465" cy="600164"/>
            </a:xfrm>
            <a:prstGeom prst="rect">
              <a:avLst/>
            </a:prstGeom>
            <a:noFill/>
          </p:spPr>
          <p:txBody>
            <a:bodyPr wrap="none" rtlCol="0">
              <a:spAutoFit/>
            </a:bodyPr>
            <a:lstStyle/>
            <a:p>
              <a:r>
                <a:rPr lang="en-US" sz="1100" i="0" dirty="0"/>
                <a:t>FLARM </a:t>
              </a:r>
            </a:p>
            <a:p>
              <a:r>
                <a:rPr lang="en-US" sz="1100" i="0" dirty="0"/>
                <a:t>Config </a:t>
              </a:r>
            </a:p>
            <a:p>
              <a:r>
                <a:rPr lang="en-US" sz="1100" i="0" dirty="0"/>
                <a:t>File</a:t>
              </a:r>
            </a:p>
          </p:txBody>
        </p:sp>
      </p:grpSp>
      <p:sp>
        <p:nvSpPr>
          <p:cNvPr id="22" name="Speech Bubble: Rectangle with Corners Rounded 21">
            <a:extLst>
              <a:ext uri="{FF2B5EF4-FFF2-40B4-BE49-F238E27FC236}">
                <a16:creationId xmlns:a16="http://schemas.microsoft.com/office/drawing/2014/main" id="{8AFC5128-704B-294B-D00C-4D8FD28018D7}"/>
              </a:ext>
            </a:extLst>
          </p:cNvPr>
          <p:cNvSpPr/>
          <p:nvPr/>
        </p:nvSpPr>
        <p:spPr bwMode="auto">
          <a:xfrm>
            <a:off x="78880" y="3772145"/>
            <a:ext cx="2370037" cy="1191816"/>
          </a:xfrm>
          <a:prstGeom prst="wedgeRoundRectCallout">
            <a:avLst>
              <a:gd name="adj1" fmla="val -17862"/>
              <a:gd name="adj2" fmla="val -106323"/>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0000FF"/>
                </a:solidFill>
              </a:rPr>
              <a:t>Step 1a - Glider BLU’s </a:t>
            </a:r>
            <a:r>
              <a:rPr lang="en-US" sz="1400" i="0" u="sng" dirty="0"/>
              <a:t>unique</a:t>
            </a:r>
            <a:r>
              <a:rPr lang="en-US" sz="1400" b="0" i="0" dirty="0"/>
              <a:t> </a:t>
            </a:r>
            <a:r>
              <a:rPr lang="en-US" sz="1200" i="0" dirty="0">
                <a:solidFill>
                  <a:srgbClr val="FF0000"/>
                </a:solidFill>
              </a:rPr>
              <a:t>Radio-ID</a:t>
            </a:r>
            <a:r>
              <a:rPr lang="en-US" sz="1400" i="0" dirty="0">
                <a:solidFill>
                  <a:srgbClr val="FF0000"/>
                </a:solidFill>
              </a:rPr>
              <a:t>* </a:t>
            </a:r>
            <a:r>
              <a:rPr lang="en-US" sz="1200" b="0" i="0" dirty="0"/>
              <a:t>is in the </a:t>
            </a:r>
            <a:r>
              <a:rPr lang="en-US" sz="1200" i="0" u="sng" dirty="0"/>
              <a:t>configuration file</a:t>
            </a:r>
            <a:r>
              <a:rPr lang="en-US" sz="1200" i="0" dirty="0"/>
              <a:t> </a:t>
            </a:r>
            <a:r>
              <a:rPr lang="en-US" sz="1200" b="0" i="0" dirty="0"/>
              <a:t>(among other things detailed in another slide)</a:t>
            </a:r>
            <a:endParaRPr kumimoji="0" lang="en-US" sz="1200" b="0" i="0" u="none" strike="noStrike" cap="none" normalizeH="0" baseline="0" dirty="0">
              <a:ln>
                <a:noFill/>
              </a:ln>
              <a:effectLst/>
              <a:latin typeface="Arial" charset="0"/>
            </a:endParaRPr>
          </a:p>
        </p:txBody>
      </p:sp>
      <p:sp>
        <p:nvSpPr>
          <p:cNvPr id="32" name="Speech Bubble: Rectangle with Corners Rounded 31">
            <a:extLst>
              <a:ext uri="{FF2B5EF4-FFF2-40B4-BE49-F238E27FC236}">
                <a16:creationId xmlns:a16="http://schemas.microsoft.com/office/drawing/2014/main" id="{2005B925-B266-9BAD-98B1-60DC496CD84B}"/>
              </a:ext>
            </a:extLst>
          </p:cNvPr>
          <p:cNvSpPr/>
          <p:nvPr/>
        </p:nvSpPr>
        <p:spPr bwMode="auto">
          <a:xfrm>
            <a:off x="3550908" y="2442448"/>
            <a:ext cx="1178270" cy="1215152"/>
          </a:xfrm>
          <a:prstGeom prst="wedgeRoundRectCallout">
            <a:avLst>
              <a:gd name="adj1" fmla="val -30188"/>
              <a:gd name="adj2" fmla="val -79166"/>
              <a:gd name="adj3" fmla="val 16667"/>
            </a:avLst>
          </a:prstGeom>
          <a:solidFill>
            <a:srgbClr val="FFFF99"/>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100" dirty="0"/>
              <a:t>NOTE - </a:t>
            </a:r>
            <a:r>
              <a:rPr lang="en-US" sz="1100" u="sng" dirty="0"/>
              <a:t>NO</a:t>
            </a:r>
            <a:r>
              <a:rPr lang="en-US" sz="1100" dirty="0"/>
              <a:t> pilot info is sent!        (e.g. Name, Contest ID, N#, etc.)</a:t>
            </a:r>
          </a:p>
        </p:txBody>
      </p:sp>
    </p:spTree>
    <p:extLst>
      <p:ext uri="{BB962C8B-B14F-4D97-AF65-F5344CB8AC3E}">
        <p14:creationId xmlns:p14="http://schemas.microsoft.com/office/powerpoint/2010/main" val="2084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910E6F02-1F37-121F-E68A-4BEA582C1397}"/>
              </a:ext>
            </a:extLst>
          </p:cNvPr>
          <p:cNvSpPr/>
          <p:nvPr/>
        </p:nvSpPr>
        <p:spPr bwMode="auto">
          <a:xfrm>
            <a:off x="97496" y="969298"/>
            <a:ext cx="2370037" cy="2654110"/>
          </a:xfrm>
          <a:prstGeom prst="roundRect">
            <a:avLst/>
          </a:prstGeom>
          <a:solidFill>
            <a:srgbClr val="66FF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11</a:t>
            </a:fld>
            <a:endParaRPr lang="en-US" dirty="0"/>
          </a:p>
        </p:txBody>
      </p:sp>
      <p:grpSp>
        <p:nvGrpSpPr>
          <p:cNvPr id="11" name="Group 10">
            <a:extLst>
              <a:ext uri="{FF2B5EF4-FFF2-40B4-BE49-F238E27FC236}">
                <a16:creationId xmlns:a16="http://schemas.microsoft.com/office/drawing/2014/main" id="{98B2A982-FA0E-E61D-4718-C05D792FE0F1}"/>
              </a:ext>
            </a:extLst>
          </p:cNvPr>
          <p:cNvGrpSpPr/>
          <p:nvPr/>
        </p:nvGrpSpPr>
        <p:grpSpPr>
          <a:xfrm>
            <a:off x="580633" y="2183062"/>
            <a:ext cx="1727587" cy="965385"/>
            <a:chOff x="457200" y="2157144"/>
            <a:chExt cx="1727587" cy="965385"/>
          </a:xfrm>
        </p:grpSpPr>
        <p:pic>
          <p:nvPicPr>
            <p:cNvPr id="10" name="Picture 9" descr="A black rectangular object with a cord&#10;&#10;Description automatically generated">
              <a:extLst>
                <a:ext uri="{FF2B5EF4-FFF2-40B4-BE49-F238E27FC236}">
                  <a16:creationId xmlns:a16="http://schemas.microsoft.com/office/drawing/2014/main" id="{E88F33E7-D4D4-D04F-2F52-A1146623A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6" name="Picture 5" descr="An orange box with buttons and ports&#10;&#10;Description automatically generated">
              <a:extLst>
                <a:ext uri="{FF2B5EF4-FFF2-40B4-BE49-F238E27FC236}">
                  <a16:creationId xmlns:a16="http://schemas.microsoft.com/office/drawing/2014/main" id="{240D4FA2-E730-C4E0-CD0F-7FA00A9EF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sp>
        <p:nvSpPr>
          <p:cNvPr id="20" name="TextBox 19">
            <a:extLst>
              <a:ext uri="{FF2B5EF4-FFF2-40B4-BE49-F238E27FC236}">
                <a16:creationId xmlns:a16="http://schemas.microsoft.com/office/drawing/2014/main" id="{4EEE5929-4030-083F-EC27-F66CCFDDAB5A}"/>
              </a:ext>
            </a:extLst>
          </p:cNvPr>
          <p:cNvSpPr txBox="1"/>
          <p:nvPr/>
        </p:nvSpPr>
        <p:spPr>
          <a:xfrm>
            <a:off x="490697" y="1011397"/>
            <a:ext cx="1779654" cy="400110"/>
          </a:xfrm>
          <a:prstGeom prst="rect">
            <a:avLst/>
          </a:prstGeom>
          <a:noFill/>
        </p:spPr>
        <p:txBody>
          <a:bodyPr wrap="none" rtlCol="0">
            <a:spAutoFit/>
          </a:bodyPr>
          <a:lstStyle/>
          <a:p>
            <a:r>
              <a:rPr lang="en-US" sz="2000" i="0" dirty="0">
                <a:solidFill>
                  <a:srgbClr val="0000FF"/>
                </a:solidFill>
              </a:rPr>
              <a:t>Glider “BLU”</a:t>
            </a:r>
          </a:p>
        </p:txBody>
      </p:sp>
      <p:pic>
        <p:nvPicPr>
          <p:cNvPr id="21" name="Picture 8" descr="Clip Of New File Clip Art at Clker.com - vector clip art online, royalty  free &amp; public domain">
            <a:extLst>
              <a:ext uri="{FF2B5EF4-FFF2-40B4-BE49-F238E27FC236}">
                <a16:creationId xmlns:a16="http://schemas.microsoft.com/office/drawing/2014/main" id="{8AED926D-9979-8D0D-843D-BDD4E4E53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28" y="2758511"/>
            <a:ext cx="410472" cy="528638"/>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B06AD342-64D9-F1F9-1099-9C71352155B0}"/>
              </a:ext>
            </a:extLst>
          </p:cNvPr>
          <p:cNvGrpSpPr/>
          <p:nvPr/>
        </p:nvGrpSpPr>
        <p:grpSpPr>
          <a:xfrm>
            <a:off x="4275321" y="4267200"/>
            <a:ext cx="2416733" cy="2329111"/>
            <a:chOff x="4275321" y="4306023"/>
            <a:chExt cx="2416733" cy="2329111"/>
          </a:xfrm>
        </p:grpSpPr>
        <p:grpSp>
          <p:nvGrpSpPr>
            <p:cNvPr id="7" name="Group 6">
              <a:extLst>
                <a:ext uri="{FF2B5EF4-FFF2-40B4-BE49-F238E27FC236}">
                  <a16:creationId xmlns:a16="http://schemas.microsoft.com/office/drawing/2014/main" id="{F88097E8-DB8F-F88E-722F-246039C1DCEF}"/>
                </a:ext>
              </a:extLst>
            </p:cNvPr>
            <p:cNvGrpSpPr/>
            <p:nvPr/>
          </p:nvGrpSpPr>
          <p:grpSpPr>
            <a:xfrm>
              <a:off x="4275321" y="4306023"/>
              <a:ext cx="2416733" cy="2329111"/>
              <a:chOff x="4212667" y="4290763"/>
              <a:chExt cx="2416733" cy="2329111"/>
            </a:xfrm>
          </p:grpSpPr>
          <p:sp>
            <p:nvSpPr>
              <p:cNvPr id="5" name="Rectangle: Rounded Corners 4">
                <a:extLst>
                  <a:ext uri="{FF2B5EF4-FFF2-40B4-BE49-F238E27FC236}">
                    <a16:creationId xmlns:a16="http://schemas.microsoft.com/office/drawing/2014/main" id="{F92DBEA8-27D9-114B-AC41-F67863935A80}"/>
                  </a:ext>
                </a:extLst>
              </p:cNvPr>
              <p:cNvSpPr/>
              <p:nvPr/>
            </p:nvSpPr>
            <p:spPr bwMode="auto">
              <a:xfrm>
                <a:off x="4212667" y="4290763"/>
                <a:ext cx="2416733" cy="2329111"/>
              </a:xfrm>
              <a:prstGeom prst="roundRect">
                <a:avLst>
                  <a:gd name="adj" fmla="val 8964"/>
                </a:avLst>
              </a:prstGeom>
              <a:solidFill>
                <a:srgbClr val="FFFF99"/>
              </a:solid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4CB9E1CA-CC9A-E540-2432-DA73982C5E9F}"/>
                  </a:ext>
                </a:extLst>
              </p:cNvPr>
              <p:cNvSpPr txBox="1"/>
              <p:nvPr/>
            </p:nvSpPr>
            <p:spPr>
              <a:xfrm>
                <a:off x="4550488" y="4372617"/>
                <a:ext cx="1808508" cy="400110"/>
              </a:xfrm>
              <a:prstGeom prst="rect">
                <a:avLst/>
              </a:prstGeom>
              <a:noFill/>
            </p:spPr>
            <p:txBody>
              <a:bodyPr wrap="none" rtlCol="0">
                <a:spAutoFit/>
              </a:bodyPr>
              <a:lstStyle/>
              <a:p>
                <a:r>
                  <a:rPr lang="en-US" sz="2000" i="0" dirty="0">
                    <a:solidFill>
                      <a:srgbClr val="C00000"/>
                    </a:solidFill>
                  </a:rPr>
                  <a:t>Glider “BRN”</a:t>
                </a:r>
              </a:p>
            </p:txBody>
          </p:sp>
        </p:grpSp>
        <p:pic>
          <p:nvPicPr>
            <p:cNvPr id="16" name="Picture 15">
              <a:extLst>
                <a:ext uri="{FF2B5EF4-FFF2-40B4-BE49-F238E27FC236}">
                  <a16:creationId xmlns:a16="http://schemas.microsoft.com/office/drawing/2014/main" id="{776E9B4F-99DD-1FA5-ACA9-28EF87B3E5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82060">
              <a:off x="4635483" y="4377898"/>
              <a:ext cx="1479916" cy="1362195"/>
            </a:xfrm>
            <a:prstGeom prst="rect">
              <a:avLst/>
            </a:prstGeom>
          </p:spPr>
        </p:pic>
        <p:grpSp>
          <p:nvGrpSpPr>
            <p:cNvPr id="3" name="Group 2">
              <a:extLst>
                <a:ext uri="{FF2B5EF4-FFF2-40B4-BE49-F238E27FC236}">
                  <a16:creationId xmlns:a16="http://schemas.microsoft.com/office/drawing/2014/main" id="{EC3DBE29-6F57-252F-96AC-59ADE1A2F376}"/>
                </a:ext>
              </a:extLst>
            </p:cNvPr>
            <p:cNvGrpSpPr/>
            <p:nvPr/>
          </p:nvGrpSpPr>
          <p:grpSpPr>
            <a:xfrm>
              <a:off x="4603695" y="5598943"/>
              <a:ext cx="1727587" cy="965385"/>
              <a:chOff x="457200" y="2157144"/>
              <a:chExt cx="1727587" cy="965385"/>
            </a:xfrm>
          </p:grpSpPr>
          <p:pic>
            <p:nvPicPr>
              <p:cNvPr id="8" name="Picture 7" descr="A black rectangular object with a cord&#10;&#10;Description automatically generated">
                <a:extLst>
                  <a:ext uri="{FF2B5EF4-FFF2-40B4-BE49-F238E27FC236}">
                    <a16:creationId xmlns:a16="http://schemas.microsoft.com/office/drawing/2014/main" id="{32FB40E7-CC3F-375D-606C-EADB046A91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12" name="Picture 11" descr="An orange box with buttons and ports&#10;&#10;Description automatically generated">
                <a:extLst>
                  <a:ext uri="{FF2B5EF4-FFF2-40B4-BE49-F238E27FC236}">
                    <a16:creationId xmlns:a16="http://schemas.microsoft.com/office/drawing/2014/main" id="{ECA1F1E6-E528-64AF-5127-BC98BEE32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grpSp>
      <p:sp>
        <p:nvSpPr>
          <p:cNvPr id="30" name="Speech Bubble: Rectangle with Corners Rounded 29">
            <a:extLst>
              <a:ext uri="{FF2B5EF4-FFF2-40B4-BE49-F238E27FC236}">
                <a16:creationId xmlns:a16="http://schemas.microsoft.com/office/drawing/2014/main" id="{D2BA91C4-A719-FB29-2210-DB32F2A2584F}"/>
              </a:ext>
            </a:extLst>
          </p:cNvPr>
          <p:cNvSpPr/>
          <p:nvPr/>
        </p:nvSpPr>
        <p:spPr bwMode="auto">
          <a:xfrm>
            <a:off x="5159031" y="2438400"/>
            <a:ext cx="1851369" cy="1532334"/>
          </a:xfrm>
          <a:prstGeom prst="wedgeRoundRectCallout">
            <a:avLst>
              <a:gd name="adj1" fmla="val -27277"/>
              <a:gd name="adj2" fmla="val 78081"/>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C00000"/>
                </a:solidFill>
              </a:rPr>
              <a:t>Step 2 - Glider BRN’s </a:t>
            </a:r>
            <a:r>
              <a:rPr lang="en-US" sz="1200" i="0" dirty="0"/>
              <a:t>FLARM</a:t>
            </a:r>
            <a:r>
              <a:rPr lang="en-US" sz="1200" i="0" dirty="0">
                <a:solidFill>
                  <a:srgbClr val="C00000"/>
                </a:solidFill>
              </a:rPr>
              <a:t> </a:t>
            </a:r>
            <a:r>
              <a:rPr lang="en-US" sz="1200" b="0" i="0" dirty="0"/>
              <a:t>listens &amp; receives </a:t>
            </a:r>
          </a:p>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Glider BLU’s </a:t>
            </a:r>
            <a:r>
              <a:rPr lang="en-US" sz="1200" b="0" i="0" dirty="0"/>
              <a:t>Flarm data including its unique </a:t>
            </a:r>
            <a:r>
              <a:rPr kumimoji="0" lang="en-US" sz="1200" i="0" u="none" strike="noStrike" cap="none" normalizeH="0" baseline="0" dirty="0">
                <a:ln>
                  <a:noFill/>
                </a:ln>
                <a:solidFill>
                  <a:srgbClr val="FF0000"/>
                </a:solidFill>
                <a:effectLst/>
                <a:latin typeface="Arial" charset="0"/>
              </a:rPr>
              <a:t>Radio-ID</a:t>
            </a:r>
            <a:r>
              <a:rPr lang="en-US" sz="1200" i="0" dirty="0">
                <a:solidFill>
                  <a:srgbClr val="FF0000"/>
                </a:solidFill>
              </a:rPr>
              <a:t>*</a:t>
            </a:r>
            <a:r>
              <a:rPr kumimoji="0" lang="en-US" sz="1200" i="0" u="none" strike="noStrike" cap="none" normalizeH="0" baseline="0" dirty="0">
                <a:ln>
                  <a:noFill/>
                </a:ln>
                <a:effectLst/>
                <a:latin typeface="Arial" charset="0"/>
              </a:rPr>
              <a:t> </a:t>
            </a:r>
            <a:r>
              <a:rPr kumimoji="0" lang="en-US" sz="1200" b="0" i="0" u="none" strike="noStrike" cap="none" normalizeH="0" baseline="0" dirty="0">
                <a:ln>
                  <a:noFill/>
                </a:ln>
                <a:effectLst/>
                <a:latin typeface="Arial" charset="0"/>
              </a:rPr>
              <a:t>and </a:t>
            </a:r>
            <a:r>
              <a:rPr lang="en-US" sz="1200" b="0" i="0" dirty="0"/>
              <a:t>GPS </a:t>
            </a:r>
            <a:r>
              <a:rPr kumimoji="0" lang="en-US" sz="1200" b="0" i="0" u="none" strike="noStrike" cap="none" normalizeH="0" baseline="0" dirty="0">
                <a:ln>
                  <a:noFill/>
                </a:ln>
                <a:effectLst/>
                <a:latin typeface="Arial" charset="0"/>
              </a:rPr>
              <a:t>position details</a:t>
            </a:r>
          </a:p>
        </p:txBody>
      </p:sp>
      <p:grpSp>
        <p:nvGrpSpPr>
          <p:cNvPr id="27" name="Group 26">
            <a:extLst>
              <a:ext uri="{FF2B5EF4-FFF2-40B4-BE49-F238E27FC236}">
                <a16:creationId xmlns:a16="http://schemas.microsoft.com/office/drawing/2014/main" id="{F488CADB-1CA7-58D5-617C-46B8132DC513}"/>
              </a:ext>
            </a:extLst>
          </p:cNvPr>
          <p:cNvGrpSpPr/>
          <p:nvPr/>
        </p:nvGrpSpPr>
        <p:grpSpPr>
          <a:xfrm rot="197356">
            <a:off x="1506426" y="2306175"/>
            <a:ext cx="3903911" cy="2155603"/>
            <a:chOff x="1648266" y="2351782"/>
            <a:chExt cx="3903911" cy="2155603"/>
          </a:xfrm>
        </p:grpSpPr>
        <p:pic>
          <p:nvPicPr>
            <p:cNvPr id="17" name="Picture 16">
              <a:extLst>
                <a:ext uri="{FF2B5EF4-FFF2-40B4-BE49-F238E27FC236}">
                  <a16:creationId xmlns:a16="http://schemas.microsoft.com/office/drawing/2014/main" id="{C1EFD90E-FB14-2EEA-04C3-E1A7DDE8F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11833">
              <a:off x="3346268" y="1644476"/>
              <a:ext cx="700204" cy="3690938"/>
            </a:xfrm>
            <a:prstGeom prst="rect">
              <a:avLst/>
            </a:prstGeom>
          </p:spPr>
        </p:pic>
        <p:pic>
          <p:nvPicPr>
            <p:cNvPr id="25" name="Picture 24">
              <a:extLst>
                <a:ext uri="{FF2B5EF4-FFF2-40B4-BE49-F238E27FC236}">
                  <a16:creationId xmlns:a16="http://schemas.microsoft.com/office/drawing/2014/main" id="{1D949184-6E91-DE83-13BB-F72C14EBB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78076">
              <a:off x="3356606" y="856415"/>
              <a:ext cx="700204" cy="3690938"/>
            </a:xfrm>
            <a:prstGeom prst="rect">
              <a:avLst/>
            </a:prstGeom>
          </p:spPr>
        </p:pic>
        <p:pic>
          <p:nvPicPr>
            <p:cNvPr id="26" name="Picture 25">
              <a:extLst>
                <a:ext uri="{FF2B5EF4-FFF2-40B4-BE49-F238E27FC236}">
                  <a16:creationId xmlns:a16="http://schemas.microsoft.com/office/drawing/2014/main" id="{4B66B7CF-B8B1-5BD4-941D-82E241B61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538270">
              <a:off x="3143633" y="2311814"/>
              <a:ext cx="700204" cy="3690938"/>
            </a:xfrm>
            <a:prstGeom prst="rect">
              <a:avLst/>
            </a:prstGeom>
          </p:spPr>
        </p:pic>
      </p:grpSp>
      <p:sp>
        <p:nvSpPr>
          <p:cNvPr id="23" name="Title 1">
            <a:extLst>
              <a:ext uri="{FF2B5EF4-FFF2-40B4-BE49-F238E27FC236}">
                <a16:creationId xmlns:a16="http://schemas.microsoft.com/office/drawing/2014/main" id="{FD61C81D-48A8-0F31-AEE3-F8BE35DD351B}"/>
              </a:ext>
            </a:extLst>
          </p:cNvPr>
          <p:cNvSpPr txBox="1">
            <a:spLocks/>
          </p:cNvSpPr>
          <p:nvPr/>
        </p:nvSpPr>
        <p:spPr bwMode="auto">
          <a:xfrm>
            <a:off x="41142" y="-6593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i="0" dirty="0">
                <a:solidFill>
                  <a:srgbClr val="0000FF"/>
                </a:solidFill>
                <a:effectLst>
                  <a:outerShdw blurRad="38100" dist="38100" dir="2700000" algn="tl">
                    <a:srgbClr val="C0C0C0"/>
                  </a:outerShdw>
                </a:effectLst>
                <a:latin typeface="Arial" charset="0"/>
                <a:ea typeface="+mn-ea"/>
                <a:cs typeface="+mn-cs"/>
              </a:rPr>
              <a:t>Step 2 – Glider BRN’s FLARM </a:t>
            </a:r>
          </a:p>
          <a:p>
            <a:r>
              <a:rPr lang="en-US" sz="3600" i="0" dirty="0">
                <a:solidFill>
                  <a:srgbClr val="0000FF"/>
                </a:solidFill>
                <a:effectLst>
                  <a:outerShdw blurRad="38100" dist="38100" dir="2700000" algn="tl">
                    <a:srgbClr val="C0C0C0"/>
                  </a:outerShdw>
                </a:effectLst>
                <a:latin typeface="Arial" charset="0"/>
                <a:ea typeface="+mn-ea"/>
                <a:cs typeface="+mn-cs"/>
              </a:rPr>
              <a:t>Receives “BLU’s Flarm Data </a:t>
            </a:r>
            <a:endParaRPr lang="en-US" sz="3600" i="0" kern="1200" dirty="0">
              <a:solidFill>
                <a:srgbClr val="0000FF"/>
              </a:solidFill>
              <a:effectLst>
                <a:outerShdw blurRad="38100" dist="38100" dir="2700000" algn="tl">
                  <a:srgbClr val="C0C0C0"/>
                </a:outerShdw>
              </a:effectLst>
              <a:latin typeface="Arial" charset="0"/>
              <a:ea typeface="+mn-ea"/>
              <a:cs typeface="+mn-cs"/>
            </a:endParaRPr>
          </a:p>
        </p:txBody>
      </p:sp>
      <p:sp>
        <p:nvSpPr>
          <p:cNvPr id="28" name="Speech Bubble: Rectangle with Corners Rounded 27">
            <a:extLst>
              <a:ext uri="{FF2B5EF4-FFF2-40B4-BE49-F238E27FC236}">
                <a16:creationId xmlns:a16="http://schemas.microsoft.com/office/drawing/2014/main" id="{A569385D-1ED4-3CD8-FCBE-9FB356DD8F7A}"/>
              </a:ext>
            </a:extLst>
          </p:cNvPr>
          <p:cNvSpPr/>
          <p:nvPr/>
        </p:nvSpPr>
        <p:spPr bwMode="auto">
          <a:xfrm>
            <a:off x="2682327" y="1040845"/>
            <a:ext cx="2117255" cy="1157764"/>
          </a:xfrm>
          <a:prstGeom prst="wedgeRoundRectCallout">
            <a:avLst>
              <a:gd name="adj1" fmla="val -19468"/>
              <a:gd name="adj2" fmla="val 90479"/>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Step 1b - Glider BLU’s </a:t>
            </a:r>
            <a:r>
              <a:rPr lang="en-US" sz="1200" i="0" dirty="0"/>
              <a:t>FLARM</a:t>
            </a:r>
            <a:r>
              <a:rPr lang="en-US" sz="1200" b="0" i="0" dirty="0"/>
              <a:t> continuously broadcasts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its unique </a:t>
            </a:r>
            <a:r>
              <a:rPr lang="en-US" sz="1200" i="0" dirty="0">
                <a:solidFill>
                  <a:srgbClr val="FF0000"/>
                </a:solidFill>
              </a:rPr>
              <a:t>Radio-ID</a:t>
            </a:r>
            <a:r>
              <a:rPr lang="en-US" sz="1400" i="0" dirty="0">
                <a:solidFill>
                  <a:srgbClr val="FF0000"/>
                </a:solidFill>
              </a:rPr>
              <a:t>*</a:t>
            </a:r>
            <a:r>
              <a:rPr lang="en-US" sz="1200" i="0" dirty="0"/>
              <a:t> </a:t>
            </a:r>
            <a:r>
              <a:rPr lang="en-US" sz="1200" b="0" i="0" dirty="0"/>
              <a:t>and its GPS position details</a:t>
            </a:r>
            <a:endParaRPr kumimoji="0" lang="en-US" sz="1200" b="0" i="0" u="none" strike="noStrike" cap="none" normalizeH="0" baseline="0" dirty="0">
              <a:ln>
                <a:noFill/>
              </a:ln>
              <a:solidFill>
                <a:srgbClr val="FF0000"/>
              </a:solidFill>
              <a:effectLst/>
              <a:latin typeface="Arial" charset="0"/>
            </a:endParaRPr>
          </a:p>
        </p:txBody>
      </p:sp>
      <p:pic>
        <p:nvPicPr>
          <p:cNvPr id="2" name="Picture 1" descr="A blue glider flying in the sky&#10;&#10;Description automatically generated">
            <a:extLst>
              <a:ext uri="{FF2B5EF4-FFF2-40B4-BE49-F238E27FC236}">
                <a16:creationId xmlns:a16="http://schemas.microsoft.com/office/drawing/2014/main" id="{C89A3903-380A-22EB-0DF5-EED0087668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60958">
            <a:off x="584063" y="1124335"/>
            <a:ext cx="1321811" cy="1212075"/>
          </a:xfrm>
          <a:prstGeom prst="rect">
            <a:avLst/>
          </a:prstGeom>
        </p:spPr>
      </p:pic>
      <p:sp>
        <p:nvSpPr>
          <p:cNvPr id="13" name="TextBox 12">
            <a:extLst>
              <a:ext uri="{FF2B5EF4-FFF2-40B4-BE49-F238E27FC236}">
                <a16:creationId xmlns:a16="http://schemas.microsoft.com/office/drawing/2014/main" id="{A7D22A84-C899-4096-F29C-B56840875B0B}"/>
              </a:ext>
            </a:extLst>
          </p:cNvPr>
          <p:cNvSpPr txBox="1"/>
          <p:nvPr/>
        </p:nvSpPr>
        <p:spPr>
          <a:xfrm>
            <a:off x="155388" y="5245338"/>
            <a:ext cx="3245708" cy="984885"/>
          </a:xfrm>
          <a:prstGeom prst="rect">
            <a:avLst/>
          </a:prstGeom>
          <a:solidFill>
            <a:schemeClr val="bg1">
              <a:lumMod val="75000"/>
            </a:schemeClr>
          </a:solidFill>
          <a:ln>
            <a:solidFill>
              <a:srgbClr val="FF0000"/>
            </a:solidFill>
          </a:ln>
        </p:spPr>
        <p:txBody>
          <a:bodyPr wrap="square" rtlCol="0">
            <a:spAutoFit/>
          </a:bodyPr>
          <a:lstStyle/>
          <a:p>
            <a:r>
              <a:rPr lang="en-US" sz="1400" i="0" dirty="0">
                <a:solidFill>
                  <a:srgbClr val="FF0000"/>
                </a:solidFill>
              </a:rPr>
              <a:t>* </a:t>
            </a:r>
            <a:r>
              <a:rPr lang="en-US" sz="1100" i="0" dirty="0"/>
              <a:t>The recommended FLARM’s “</a:t>
            </a:r>
            <a:r>
              <a:rPr lang="en-US" sz="1100" i="0" dirty="0">
                <a:solidFill>
                  <a:srgbClr val="FF0000"/>
                </a:solidFill>
              </a:rPr>
              <a:t>Radio-ID”</a:t>
            </a:r>
            <a:r>
              <a:rPr lang="en-US" sz="1100" i="0" dirty="0"/>
              <a:t> is the aircraft’s unique 6-digit ICAO number or “Mode S Code”.  See details at </a:t>
            </a:r>
            <a:r>
              <a:rPr lang="en-US" sz="1100" i="0" dirty="0">
                <a:solidFill>
                  <a:srgbClr val="0000FF"/>
                </a:solidFill>
                <a:hlinkClick r:id="rId8">
                  <a:extLst>
                    <a:ext uri="{A12FA001-AC4F-418D-AE19-62706E023703}">
                      <ahyp:hlinkClr xmlns:ahyp="http://schemas.microsoft.com/office/drawing/2018/hyperlinkcolor" val="tx"/>
                    </a:ext>
                  </a:extLst>
                </a:hlinkClick>
              </a:rPr>
              <a:t>https://registry.faa.gov/aircraftinquiry/search/nnumberinquiry</a:t>
            </a:r>
            <a:r>
              <a:rPr lang="en-US" sz="1100" i="0" dirty="0">
                <a:solidFill>
                  <a:srgbClr val="0000FF"/>
                </a:solidFill>
              </a:rPr>
              <a:t>  </a:t>
            </a:r>
          </a:p>
        </p:txBody>
      </p:sp>
      <p:sp>
        <p:nvSpPr>
          <p:cNvPr id="14" name="TextBox 13">
            <a:extLst>
              <a:ext uri="{FF2B5EF4-FFF2-40B4-BE49-F238E27FC236}">
                <a16:creationId xmlns:a16="http://schemas.microsoft.com/office/drawing/2014/main" id="{9DC0F4FE-7894-7975-E17F-4FF6B08CC62A}"/>
              </a:ext>
            </a:extLst>
          </p:cNvPr>
          <p:cNvSpPr txBox="1"/>
          <p:nvPr/>
        </p:nvSpPr>
        <p:spPr>
          <a:xfrm>
            <a:off x="47843" y="2361404"/>
            <a:ext cx="718465" cy="600164"/>
          </a:xfrm>
          <a:prstGeom prst="rect">
            <a:avLst/>
          </a:prstGeom>
          <a:noFill/>
        </p:spPr>
        <p:txBody>
          <a:bodyPr wrap="none" rtlCol="0">
            <a:spAutoFit/>
          </a:bodyPr>
          <a:lstStyle/>
          <a:p>
            <a:r>
              <a:rPr lang="en-US" sz="1100" i="0" dirty="0"/>
              <a:t>FLARM </a:t>
            </a:r>
          </a:p>
          <a:p>
            <a:r>
              <a:rPr lang="en-US" sz="1100" i="0" dirty="0"/>
              <a:t>Config </a:t>
            </a:r>
          </a:p>
          <a:p>
            <a:r>
              <a:rPr lang="en-US" sz="1100" i="0" dirty="0"/>
              <a:t>File</a:t>
            </a:r>
          </a:p>
        </p:txBody>
      </p:sp>
      <p:sp>
        <p:nvSpPr>
          <p:cNvPr id="36" name="Speech Bubble: Rectangle with Corners Rounded 35">
            <a:extLst>
              <a:ext uri="{FF2B5EF4-FFF2-40B4-BE49-F238E27FC236}">
                <a16:creationId xmlns:a16="http://schemas.microsoft.com/office/drawing/2014/main" id="{BF89F72D-469E-6243-CBDF-10D7021CFF88}"/>
              </a:ext>
            </a:extLst>
          </p:cNvPr>
          <p:cNvSpPr/>
          <p:nvPr/>
        </p:nvSpPr>
        <p:spPr bwMode="auto">
          <a:xfrm>
            <a:off x="3550908" y="2442448"/>
            <a:ext cx="1178270" cy="1215152"/>
          </a:xfrm>
          <a:prstGeom prst="wedgeRoundRectCallout">
            <a:avLst>
              <a:gd name="adj1" fmla="val -30188"/>
              <a:gd name="adj2" fmla="val -79166"/>
              <a:gd name="adj3" fmla="val 16667"/>
            </a:avLst>
          </a:prstGeom>
          <a:solidFill>
            <a:srgbClr val="FFFF99"/>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100" dirty="0"/>
              <a:t>NOTE - </a:t>
            </a:r>
            <a:r>
              <a:rPr lang="en-US" sz="1100" u="sng" dirty="0"/>
              <a:t>NO</a:t>
            </a:r>
            <a:r>
              <a:rPr lang="en-US" sz="1100" dirty="0"/>
              <a:t> pilot info is sent!       (e.g. Name, Contest ID, N#, etc.)</a:t>
            </a:r>
          </a:p>
        </p:txBody>
      </p:sp>
      <p:sp>
        <p:nvSpPr>
          <p:cNvPr id="9" name="Speech Bubble: Rectangle with Corners Rounded 8">
            <a:extLst>
              <a:ext uri="{FF2B5EF4-FFF2-40B4-BE49-F238E27FC236}">
                <a16:creationId xmlns:a16="http://schemas.microsoft.com/office/drawing/2014/main" id="{5910D43E-E3E4-EEC9-4AD8-A5A52AF05105}"/>
              </a:ext>
            </a:extLst>
          </p:cNvPr>
          <p:cNvSpPr/>
          <p:nvPr/>
        </p:nvSpPr>
        <p:spPr bwMode="auto">
          <a:xfrm>
            <a:off x="78880" y="3772145"/>
            <a:ext cx="2370037" cy="1191816"/>
          </a:xfrm>
          <a:prstGeom prst="wedgeRoundRectCallout">
            <a:avLst>
              <a:gd name="adj1" fmla="val -17862"/>
              <a:gd name="adj2" fmla="val -106323"/>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0000FF"/>
                </a:solidFill>
              </a:rPr>
              <a:t>Step 1a - Glider BLU’s </a:t>
            </a:r>
            <a:r>
              <a:rPr lang="en-US" sz="1400" i="0" u="sng" dirty="0"/>
              <a:t>unique</a:t>
            </a:r>
            <a:r>
              <a:rPr lang="en-US" sz="1400" b="0" i="0" dirty="0"/>
              <a:t> </a:t>
            </a:r>
            <a:r>
              <a:rPr lang="en-US" sz="1200" i="0" dirty="0">
                <a:solidFill>
                  <a:srgbClr val="FF0000"/>
                </a:solidFill>
              </a:rPr>
              <a:t>Radio-ID</a:t>
            </a:r>
            <a:r>
              <a:rPr lang="en-US" sz="1400" i="0" dirty="0">
                <a:solidFill>
                  <a:srgbClr val="FF0000"/>
                </a:solidFill>
              </a:rPr>
              <a:t>* </a:t>
            </a:r>
            <a:r>
              <a:rPr lang="en-US" sz="1200" b="0" i="0" dirty="0"/>
              <a:t>is in the </a:t>
            </a:r>
            <a:r>
              <a:rPr lang="en-US" sz="1200" i="0" u="sng" dirty="0"/>
              <a:t>configuration file</a:t>
            </a:r>
            <a:r>
              <a:rPr lang="en-US" sz="1200" i="0" dirty="0"/>
              <a:t> </a:t>
            </a:r>
            <a:r>
              <a:rPr lang="en-US" sz="1200" b="0" i="0" dirty="0"/>
              <a:t>(among other things detailed in another slide)</a:t>
            </a:r>
            <a:endParaRPr kumimoji="0" lang="en-US" sz="1200" b="0" i="0" u="none" strike="noStrike" cap="none" normalizeH="0" baseline="0" dirty="0">
              <a:ln>
                <a:noFill/>
              </a:ln>
              <a:effectLst/>
              <a:latin typeface="Arial" charset="0"/>
            </a:endParaRPr>
          </a:p>
        </p:txBody>
      </p:sp>
    </p:spTree>
    <p:extLst>
      <p:ext uri="{BB962C8B-B14F-4D97-AF65-F5344CB8AC3E}">
        <p14:creationId xmlns:p14="http://schemas.microsoft.com/office/powerpoint/2010/main" val="13460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51C9753-79AC-6F0E-4839-D6944CD6AB6A}"/>
              </a:ext>
            </a:extLst>
          </p:cNvPr>
          <p:cNvGrpSpPr/>
          <p:nvPr/>
        </p:nvGrpSpPr>
        <p:grpSpPr>
          <a:xfrm>
            <a:off x="4275321" y="4267200"/>
            <a:ext cx="2416733" cy="2329111"/>
            <a:chOff x="4275321" y="4306023"/>
            <a:chExt cx="2416733" cy="2329111"/>
          </a:xfrm>
        </p:grpSpPr>
        <p:grpSp>
          <p:nvGrpSpPr>
            <p:cNvPr id="7" name="Group 6">
              <a:extLst>
                <a:ext uri="{FF2B5EF4-FFF2-40B4-BE49-F238E27FC236}">
                  <a16:creationId xmlns:a16="http://schemas.microsoft.com/office/drawing/2014/main" id="{2E57EA90-2DB9-24B1-65EA-AF0625F32F1C}"/>
                </a:ext>
              </a:extLst>
            </p:cNvPr>
            <p:cNvGrpSpPr/>
            <p:nvPr/>
          </p:nvGrpSpPr>
          <p:grpSpPr>
            <a:xfrm>
              <a:off x="4275321" y="4306023"/>
              <a:ext cx="2416733" cy="2329111"/>
              <a:chOff x="4212667" y="4290763"/>
              <a:chExt cx="2416733" cy="2329111"/>
            </a:xfrm>
          </p:grpSpPr>
          <p:sp>
            <p:nvSpPr>
              <p:cNvPr id="15" name="Rectangle: Rounded Corners 14">
                <a:extLst>
                  <a:ext uri="{FF2B5EF4-FFF2-40B4-BE49-F238E27FC236}">
                    <a16:creationId xmlns:a16="http://schemas.microsoft.com/office/drawing/2014/main" id="{D293B2C2-9C19-19C2-DAAB-63C08A5DDF28}"/>
                  </a:ext>
                </a:extLst>
              </p:cNvPr>
              <p:cNvSpPr/>
              <p:nvPr/>
            </p:nvSpPr>
            <p:spPr bwMode="auto">
              <a:xfrm>
                <a:off x="4212667" y="4290763"/>
                <a:ext cx="2416733" cy="2329111"/>
              </a:xfrm>
              <a:prstGeom prst="roundRect">
                <a:avLst>
                  <a:gd name="adj" fmla="val 8964"/>
                </a:avLst>
              </a:prstGeom>
              <a:solidFill>
                <a:srgbClr val="FFFF99"/>
              </a:solid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3650AF86-87DE-4BBA-BA88-77029D55BD20}"/>
                  </a:ext>
                </a:extLst>
              </p:cNvPr>
              <p:cNvSpPr txBox="1"/>
              <p:nvPr/>
            </p:nvSpPr>
            <p:spPr>
              <a:xfrm>
                <a:off x="4550488" y="4372617"/>
                <a:ext cx="1808508" cy="400110"/>
              </a:xfrm>
              <a:prstGeom prst="rect">
                <a:avLst/>
              </a:prstGeom>
              <a:noFill/>
            </p:spPr>
            <p:txBody>
              <a:bodyPr wrap="none" rtlCol="0">
                <a:spAutoFit/>
              </a:bodyPr>
              <a:lstStyle/>
              <a:p>
                <a:r>
                  <a:rPr lang="en-US" sz="2000" i="0" dirty="0">
                    <a:solidFill>
                      <a:srgbClr val="C00000"/>
                    </a:solidFill>
                  </a:rPr>
                  <a:t>Glider “BRN”</a:t>
                </a:r>
              </a:p>
            </p:txBody>
          </p:sp>
        </p:grpSp>
        <p:pic>
          <p:nvPicPr>
            <p:cNvPr id="9" name="Picture 8">
              <a:extLst>
                <a:ext uri="{FF2B5EF4-FFF2-40B4-BE49-F238E27FC236}">
                  <a16:creationId xmlns:a16="http://schemas.microsoft.com/office/drawing/2014/main" id="{E84A3598-805C-3ECB-C6CE-023002449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2060">
              <a:off x="4635483" y="4377898"/>
              <a:ext cx="1479916" cy="1362195"/>
            </a:xfrm>
            <a:prstGeom prst="rect">
              <a:avLst/>
            </a:prstGeom>
          </p:spPr>
        </p:pic>
        <p:grpSp>
          <p:nvGrpSpPr>
            <p:cNvPr id="12" name="Group 11">
              <a:extLst>
                <a:ext uri="{FF2B5EF4-FFF2-40B4-BE49-F238E27FC236}">
                  <a16:creationId xmlns:a16="http://schemas.microsoft.com/office/drawing/2014/main" id="{F36D22AD-DE2E-1D29-6D6C-D5323715EE5E}"/>
                </a:ext>
              </a:extLst>
            </p:cNvPr>
            <p:cNvGrpSpPr/>
            <p:nvPr/>
          </p:nvGrpSpPr>
          <p:grpSpPr>
            <a:xfrm>
              <a:off x="4603695" y="5598943"/>
              <a:ext cx="1727587" cy="965385"/>
              <a:chOff x="457200" y="2157144"/>
              <a:chExt cx="1727587" cy="965385"/>
            </a:xfrm>
          </p:grpSpPr>
          <p:pic>
            <p:nvPicPr>
              <p:cNvPr id="13" name="Picture 12" descr="A black rectangular object with a cord&#10;&#10;Description automatically generated">
                <a:extLst>
                  <a:ext uri="{FF2B5EF4-FFF2-40B4-BE49-F238E27FC236}">
                    <a16:creationId xmlns:a16="http://schemas.microsoft.com/office/drawing/2014/main" id="{A9B8489B-13CA-F387-9A2F-5272DFFB3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14" name="Picture 13" descr="An orange box with buttons and ports&#10;&#10;Description automatically generated">
                <a:extLst>
                  <a:ext uri="{FF2B5EF4-FFF2-40B4-BE49-F238E27FC236}">
                    <a16:creationId xmlns:a16="http://schemas.microsoft.com/office/drawing/2014/main" id="{FAC2A4BC-81A2-5E64-3D1D-5FC56B645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grpSp>
      <p:sp>
        <p:nvSpPr>
          <p:cNvPr id="42" name="Rectangle: Rounded Corners 41">
            <a:extLst>
              <a:ext uri="{FF2B5EF4-FFF2-40B4-BE49-F238E27FC236}">
                <a16:creationId xmlns:a16="http://schemas.microsoft.com/office/drawing/2014/main" id="{910E6F02-1F37-121F-E68A-4BEA582C1397}"/>
              </a:ext>
            </a:extLst>
          </p:cNvPr>
          <p:cNvSpPr/>
          <p:nvPr/>
        </p:nvSpPr>
        <p:spPr bwMode="auto">
          <a:xfrm>
            <a:off x="97496" y="969298"/>
            <a:ext cx="2370037" cy="2654110"/>
          </a:xfrm>
          <a:prstGeom prst="roundRect">
            <a:avLst/>
          </a:prstGeom>
          <a:solidFill>
            <a:srgbClr val="66FF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12</a:t>
            </a:fld>
            <a:endParaRPr lang="en-US" dirty="0"/>
          </a:p>
        </p:txBody>
      </p:sp>
      <p:grpSp>
        <p:nvGrpSpPr>
          <p:cNvPr id="11" name="Group 10">
            <a:extLst>
              <a:ext uri="{FF2B5EF4-FFF2-40B4-BE49-F238E27FC236}">
                <a16:creationId xmlns:a16="http://schemas.microsoft.com/office/drawing/2014/main" id="{98B2A982-FA0E-E61D-4718-C05D792FE0F1}"/>
              </a:ext>
            </a:extLst>
          </p:cNvPr>
          <p:cNvGrpSpPr/>
          <p:nvPr/>
        </p:nvGrpSpPr>
        <p:grpSpPr>
          <a:xfrm>
            <a:off x="580633" y="2183062"/>
            <a:ext cx="1727587" cy="965385"/>
            <a:chOff x="457200" y="2157144"/>
            <a:chExt cx="1727587" cy="965385"/>
          </a:xfrm>
        </p:grpSpPr>
        <p:pic>
          <p:nvPicPr>
            <p:cNvPr id="10" name="Picture 9" descr="A black rectangular object with a cord&#10;&#10;Description automatically generated">
              <a:extLst>
                <a:ext uri="{FF2B5EF4-FFF2-40B4-BE49-F238E27FC236}">
                  <a16:creationId xmlns:a16="http://schemas.microsoft.com/office/drawing/2014/main" id="{E88F33E7-D4D4-D04F-2F52-A1146623A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6" name="Picture 5" descr="An orange box with buttons and ports&#10;&#10;Description automatically generated">
              <a:extLst>
                <a:ext uri="{FF2B5EF4-FFF2-40B4-BE49-F238E27FC236}">
                  <a16:creationId xmlns:a16="http://schemas.microsoft.com/office/drawing/2014/main" id="{240D4FA2-E730-C4E0-CD0F-7FA00A9E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sp>
        <p:nvSpPr>
          <p:cNvPr id="20" name="TextBox 19">
            <a:extLst>
              <a:ext uri="{FF2B5EF4-FFF2-40B4-BE49-F238E27FC236}">
                <a16:creationId xmlns:a16="http://schemas.microsoft.com/office/drawing/2014/main" id="{4EEE5929-4030-083F-EC27-F66CCFDDAB5A}"/>
              </a:ext>
            </a:extLst>
          </p:cNvPr>
          <p:cNvSpPr txBox="1"/>
          <p:nvPr/>
        </p:nvSpPr>
        <p:spPr>
          <a:xfrm>
            <a:off x="490697" y="1011397"/>
            <a:ext cx="1779654" cy="400110"/>
          </a:xfrm>
          <a:prstGeom prst="rect">
            <a:avLst/>
          </a:prstGeom>
          <a:noFill/>
        </p:spPr>
        <p:txBody>
          <a:bodyPr wrap="none" rtlCol="0">
            <a:spAutoFit/>
          </a:bodyPr>
          <a:lstStyle/>
          <a:p>
            <a:r>
              <a:rPr lang="en-US" sz="2000" i="0" dirty="0">
                <a:solidFill>
                  <a:srgbClr val="0000FF"/>
                </a:solidFill>
              </a:rPr>
              <a:t>Glider “BLU”</a:t>
            </a:r>
          </a:p>
        </p:txBody>
      </p:sp>
      <p:pic>
        <p:nvPicPr>
          <p:cNvPr id="21" name="Picture 8" descr="Clip Of New File Clip Art at Clker.com - vector clip art online, royalty  free &amp; public domain">
            <a:extLst>
              <a:ext uri="{FF2B5EF4-FFF2-40B4-BE49-F238E27FC236}">
                <a16:creationId xmlns:a16="http://schemas.microsoft.com/office/drawing/2014/main" id="{8AED926D-9979-8D0D-843D-BDD4E4E532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28" y="2758511"/>
            <a:ext cx="410472" cy="528638"/>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sp>
        <p:nvSpPr>
          <p:cNvPr id="41" name="Speech Bubble: Rectangle with Corners Rounded 40">
            <a:extLst>
              <a:ext uri="{FF2B5EF4-FFF2-40B4-BE49-F238E27FC236}">
                <a16:creationId xmlns:a16="http://schemas.microsoft.com/office/drawing/2014/main" id="{FD4DF6F6-99EB-8484-DA27-CB2FCBFF93AA}"/>
              </a:ext>
            </a:extLst>
          </p:cNvPr>
          <p:cNvSpPr/>
          <p:nvPr/>
        </p:nvSpPr>
        <p:spPr bwMode="auto">
          <a:xfrm>
            <a:off x="5159031" y="2438400"/>
            <a:ext cx="1851369" cy="1532334"/>
          </a:xfrm>
          <a:prstGeom prst="wedgeRoundRectCallout">
            <a:avLst>
              <a:gd name="adj1" fmla="val -27872"/>
              <a:gd name="adj2" fmla="val 79519"/>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C00000"/>
                </a:solidFill>
              </a:rPr>
              <a:t>Step 2 - Glider BRN’s </a:t>
            </a:r>
            <a:r>
              <a:rPr lang="en-US" sz="1200" i="0" dirty="0"/>
              <a:t>FLARM</a:t>
            </a:r>
            <a:r>
              <a:rPr lang="en-US" sz="1200" i="0" dirty="0">
                <a:solidFill>
                  <a:srgbClr val="C00000"/>
                </a:solidFill>
              </a:rPr>
              <a:t> </a:t>
            </a:r>
            <a:r>
              <a:rPr lang="en-US" sz="1200" b="0" i="0" dirty="0"/>
              <a:t>listens &amp; receives </a:t>
            </a:r>
          </a:p>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Glider BLU’s </a:t>
            </a:r>
            <a:r>
              <a:rPr lang="en-US" sz="1200" b="0" i="0" dirty="0"/>
              <a:t>Flarm data including its unique </a:t>
            </a:r>
            <a:r>
              <a:rPr kumimoji="0" lang="en-US" sz="1200" i="0" u="none" strike="noStrike" cap="none" normalizeH="0" baseline="0" dirty="0">
                <a:ln>
                  <a:noFill/>
                </a:ln>
                <a:solidFill>
                  <a:srgbClr val="FF0000"/>
                </a:solidFill>
                <a:effectLst/>
                <a:latin typeface="Arial" charset="0"/>
              </a:rPr>
              <a:t>Radio-ID</a:t>
            </a:r>
            <a:r>
              <a:rPr lang="en-US" sz="1200" i="0" dirty="0">
                <a:solidFill>
                  <a:srgbClr val="FF0000"/>
                </a:solidFill>
              </a:rPr>
              <a:t>*</a:t>
            </a:r>
            <a:r>
              <a:rPr kumimoji="0" lang="en-US" sz="1200" i="0" u="none" strike="noStrike" cap="none" normalizeH="0" baseline="0" dirty="0">
                <a:ln>
                  <a:noFill/>
                </a:ln>
                <a:effectLst/>
                <a:latin typeface="Arial" charset="0"/>
              </a:rPr>
              <a:t> </a:t>
            </a:r>
            <a:r>
              <a:rPr kumimoji="0" lang="en-US" sz="1200" b="0" i="0" u="none" strike="noStrike" cap="none" normalizeH="0" baseline="0" dirty="0">
                <a:ln>
                  <a:noFill/>
                </a:ln>
                <a:effectLst/>
                <a:latin typeface="Arial" charset="0"/>
              </a:rPr>
              <a:t>and </a:t>
            </a:r>
            <a:r>
              <a:rPr lang="en-US" sz="1200" b="0" i="0" dirty="0"/>
              <a:t>GPS</a:t>
            </a:r>
            <a:r>
              <a:rPr kumimoji="0" lang="en-US" sz="1200" b="0" i="0" u="none" strike="noStrike" cap="none" normalizeH="0" baseline="0" dirty="0">
                <a:ln>
                  <a:noFill/>
                </a:ln>
                <a:effectLst/>
                <a:latin typeface="Arial" charset="0"/>
              </a:rPr>
              <a:t> </a:t>
            </a:r>
            <a:r>
              <a:rPr lang="en-US" sz="1200" b="0" i="0" dirty="0"/>
              <a:t>p</a:t>
            </a:r>
            <a:r>
              <a:rPr kumimoji="0" lang="en-US" sz="1200" b="0" i="0" u="none" strike="noStrike" cap="none" normalizeH="0" baseline="0" dirty="0">
                <a:ln>
                  <a:noFill/>
                </a:ln>
                <a:effectLst/>
                <a:latin typeface="Arial" charset="0"/>
              </a:rPr>
              <a:t>osition details</a:t>
            </a:r>
          </a:p>
        </p:txBody>
      </p:sp>
      <p:grpSp>
        <p:nvGrpSpPr>
          <p:cNvPr id="27" name="Group 26">
            <a:extLst>
              <a:ext uri="{FF2B5EF4-FFF2-40B4-BE49-F238E27FC236}">
                <a16:creationId xmlns:a16="http://schemas.microsoft.com/office/drawing/2014/main" id="{F488CADB-1CA7-58D5-617C-46B8132DC513}"/>
              </a:ext>
            </a:extLst>
          </p:cNvPr>
          <p:cNvGrpSpPr/>
          <p:nvPr/>
        </p:nvGrpSpPr>
        <p:grpSpPr>
          <a:xfrm rot="197356">
            <a:off x="1506426" y="2306175"/>
            <a:ext cx="3903911" cy="2155603"/>
            <a:chOff x="1648266" y="2351782"/>
            <a:chExt cx="3903911" cy="2155603"/>
          </a:xfrm>
        </p:grpSpPr>
        <p:pic>
          <p:nvPicPr>
            <p:cNvPr id="17" name="Picture 16">
              <a:extLst>
                <a:ext uri="{FF2B5EF4-FFF2-40B4-BE49-F238E27FC236}">
                  <a16:creationId xmlns:a16="http://schemas.microsoft.com/office/drawing/2014/main" id="{C1EFD90E-FB14-2EEA-04C3-E1A7DDE8F7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11833">
              <a:off x="3346268" y="1644476"/>
              <a:ext cx="700204" cy="3690938"/>
            </a:xfrm>
            <a:prstGeom prst="rect">
              <a:avLst/>
            </a:prstGeom>
          </p:spPr>
        </p:pic>
        <p:pic>
          <p:nvPicPr>
            <p:cNvPr id="25" name="Picture 24">
              <a:extLst>
                <a:ext uri="{FF2B5EF4-FFF2-40B4-BE49-F238E27FC236}">
                  <a16:creationId xmlns:a16="http://schemas.microsoft.com/office/drawing/2014/main" id="{1D949184-6E91-DE83-13BB-F72C14EBB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478076">
              <a:off x="3356606" y="856415"/>
              <a:ext cx="700204" cy="3690938"/>
            </a:xfrm>
            <a:prstGeom prst="rect">
              <a:avLst/>
            </a:prstGeom>
          </p:spPr>
        </p:pic>
        <p:pic>
          <p:nvPicPr>
            <p:cNvPr id="26" name="Picture 25">
              <a:extLst>
                <a:ext uri="{FF2B5EF4-FFF2-40B4-BE49-F238E27FC236}">
                  <a16:creationId xmlns:a16="http://schemas.microsoft.com/office/drawing/2014/main" id="{4B66B7CF-B8B1-5BD4-941D-82E241B61F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538270">
              <a:off x="3143633" y="2311814"/>
              <a:ext cx="700204" cy="3690938"/>
            </a:xfrm>
            <a:prstGeom prst="rect">
              <a:avLst/>
            </a:prstGeom>
          </p:spPr>
        </p:pic>
      </p:grpSp>
      <p:sp>
        <p:nvSpPr>
          <p:cNvPr id="53" name="Title 1">
            <a:extLst>
              <a:ext uri="{FF2B5EF4-FFF2-40B4-BE49-F238E27FC236}">
                <a16:creationId xmlns:a16="http://schemas.microsoft.com/office/drawing/2014/main" id="{D6D5F698-7D4C-168E-82AF-41388B2B646E}"/>
              </a:ext>
            </a:extLst>
          </p:cNvPr>
          <p:cNvSpPr txBox="1">
            <a:spLocks/>
          </p:cNvSpPr>
          <p:nvPr/>
        </p:nvSpPr>
        <p:spPr bwMode="auto">
          <a:xfrm>
            <a:off x="0" y="-76200"/>
            <a:ext cx="907420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i="0" dirty="0">
                <a:solidFill>
                  <a:srgbClr val="0000FF"/>
                </a:solidFill>
                <a:effectLst>
                  <a:outerShdw blurRad="38100" dist="38100" dir="2700000" algn="tl">
                    <a:srgbClr val="C0C0C0"/>
                  </a:outerShdw>
                </a:effectLst>
                <a:latin typeface="Arial" charset="0"/>
                <a:ea typeface="+mn-ea"/>
                <a:cs typeface="+mn-cs"/>
              </a:rPr>
              <a:t>Step 3 – Glider BRN’s FLARM sends Glider BLU’s info to a Display Device </a:t>
            </a:r>
            <a:endParaRPr lang="en-US" sz="3600" i="0" kern="1200" dirty="0">
              <a:solidFill>
                <a:srgbClr val="0000FF"/>
              </a:solidFill>
              <a:effectLst>
                <a:outerShdw blurRad="38100" dist="38100" dir="2700000" algn="tl">
                  <a:srgbClr val="C0C0C0"/>
                </a:outerShdw>
              </a:effectLst>
              <a:latin typeface="Arial" charset="0"/>
              <a:ea typeface="+mn-ea"/>
              <a:cs typeface="+mn-cs"/>
            </a:endParaRPr>
          </a:p>
        </p:txBody>
      </p:sp>
      <p:sp>
        <p:nvSpPr>
          <p:cNvPr id="28" name="Speech Bubble: Rectangle with Corners Rounded 27">
            <a:extLst>
              <a:ext uri="{FF2B5EF4-FFF2-40B4-BE49-F238E27FC236}">
                <a16:creationId xmlns:a16="http://schemas.microsoft.com/office/drawing/2014/main" id="{A569385D-1ED4-3CD8-FCBE-9FB356DD8F7A}"/>
              </a:ext>
            </a:extLst>
          </p:cNvPr>
          <p:cNvSpPr/>
          <p:nvPr/>
        </p:nvSpPr>
        <p:spPr bwMode="auto">
          <a:xfrm>
            <a:off x="2682327" y="1040845"/>
            <a:ext cx="2117255" cy="1157764"/>
          </a:xfrm>
          <a:prstGeom prst="wedgeRoundRectCallout">
            <a:avLst>
              <a:gd name="adj1" fmla="val -19468"/>
              <a:gd name="adj2" fmla="val 90479"/>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Step 1b - Glider BLU’s </a:t>
            </a:r>
            <a:r>
              <a:rPr lang="en-US" sz="1200" i="0" dirty="0"/>
              <a:t>FLARM</a:t>
            </a:r>
            <a:r>
              <a:rPr lang="en-US" sz="1200" b="0" i="0" dirty="0"/>
              <a:t> continuously broadcasts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its unique </a:t>
            </a:r>
            <a:r>
              <a:rPr lang="en-US" sz="1200" i="0" dirty="0">
                <a:solidFill>
                  <a:srgbClr val="FF0000"/>
                </a:solidFill>
              </a:rPr>
              <a:t>Radio-ID</a:t>
            </a:r>
            <a:r>
              <a:rPr lang="en-US" sz="1400" i="0" dirty="0">
                <a:solidFill>
                  <a:srgbClr val="FF0000"/>
                </a:solidFill>
              </a:rPr>
              <a:t>*</a:t>
            </a:r>
            <a:r>
              <a:rPr lang="en-US" sz="1200" i="0" dirty="0"/>
              <a:t> </a:t>
            </a:r>
            <a:r>
              <a:rPr lang="en-US" sz="1200" b="0" i="0" dirty="0"/>
              <a:t>and its GPS position details</a:t>
            </a:r>
            <a:endParaRPr kumimoji="0" lang="en-US" sz="1200" b="0" i="0" u="none" strike="noStrike" cap="none" normalizeH="0" baseline="0" dirty="0">
              <a:ln>
                <a:noFill/>
              </a:ln>
              <a:solidFill>
                <a:srgbClr val="FF0000"/>
              </a:solidFill>
              <a:effectLst/>
              <a:latin typeface="Arial" charset="0"/>
            </a:endParaRPr>
          </a:p>
        </p:txBody>
      </p:sp>
      <p:pic>
        <p:nvPicPr>
          <p:cNvPr id="2" name="Picture 1" descr="A blue glider flying in the sky&#10;&#10;Description automatically generated">
            <a:extLst>
              <a:ext uri="{FF2B5EF4-FFF2-40B4-BE49-F238E27FC236}">
                <a16:creationId xmlns:a16="http://schemas.microsoft.com/office/drawing/2014/main" id="{B2AA1A53-2BAB-C3F1-4884-1236117FAC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60958">
            <a:off x="584063" y="1124335"/>
            <a:ext cx="1321811" cy="1212075"/>
          </a:xfrm>
          <a:prstGeom prst="rect">
            <a:avLst/>
          </a:prstGeom>
        </p:spPr>
      </p:pic>
      <p:sp>
        <p:nvSpPr>
          <p:cNvPr id="5" name="TextBox 4">
            <a:extLst>
              <a:ext uri="{FF2B5EF4-FFF2-40B4-BE49-F238E27FC236}">
                <a16:creationId xmlns:a16="http://schemas.microsoft.com/office/drawing/2014/main" id="{5C1D28B3-B660-0425-07BB-8622172990AF}"/>
              </a:ext>
            </a:extLst>
          </p:cNvPr>
          <p:cNvSpPr txBox="1"/>
          <p:nvPr/>
        </p:nvSpPr>
        <p:spPr>
          <a:xfrm>
            <a:off x="155388" y="5245338"/>
            <a:ext cx="3245708" cy="984885"/>
          </a:xfrm>
          <a:prstGeom prst="rect">
            <a:avLst/>
          </a:prstGeom>
          <a:solidFill>
            <a:schemeClr val="bg1">
              <a:lumMod val="75000"/>
            </a:schemeClr>
          </a:solidFill>
          <a:ln>
            <a:solidFill>
              <a:srgbClr val="FF0000"/>
            </a:solidFill>
          </a:ln>
        </p:spPr>
        <p:txBody>
          <a:bodyPr wrap="square" rtlCol="0">
            <a:spAutoFit/>
          </a:bodyPr>
          <a:lstStyle/>
          <a:p>
            <a:r>
              <a:rPr lang="en-US" sz="1400" i="0" dirty="0">
                <a:solidFill>
                  <a:srgbClr val="FF0000"/>
                </a:solidFill>
              </a:rPr>
              <a:t>* </a:t>
            </a:r>
            <a:r>
              <a:rPr lang="en-US" sz="1100" i="0" dirty="0"/>
              <a:t>The recommended FLARM’s “</a:t>
            </a:r>
            <a:r>
              <a:rPr lang="en-US" sz="1100" i="0" dirty="0">
                <a:solidFill>
                  <a:srgbClr val="FF0000"/>
                </a:solidFill>
              </a:rPr>
              <a:t>Radio-ID”</a:t>
            </a:r>
            <a:r>
              <a:rPr lang="en-US" sz="1100" i="0" dirty="0"/>
              <a:t> is the aircraft’s unique 6-digit ICAO number or “Mode S Code”.  See details at </a:t>
            </a:r>
            <a:r>
              <a:rPr lang="en-US" sz="1100" i="0" dirty="0">
                <a:solidFill>
                  <a:srgbClr val="0000FF"/>
                </a:solidFill>
                <a:hlinkClick r:id="rId8">
                  <a:extLst>
                    <a:ext uri="{A12FA001-AC4F-418D-AE19-62706E023703}">
                      <ahyp:hlinkClr xmlns:ahyp="http://schemas.microsoft.com/office/drawing/2018/hyperlinkcolor" val="tx"/>
                    </a:ext>
                  </a:extLst>
                </a:hlinkClick>
              </a:rPr>
              <a:t>https://registry.faa.gov/aircraftinquiry/search/nnumberinquiry</a:t>
            </a:r>
            <a:r>
              <a:rPr lang="en-US" sz="1100" i="0" dirty="0">
                <a:solidFill>
                  <a:srgbClr val="0000FF"/>
                </a:solidFill>
              </a:rPr>
              <a:t>  </a:t>
            </a:r>
          </a:p>
        </p:txBody>
      </p:sp>
      <p:sp>
        <p:nvSpPr>
          <p:cNvPr id="18" name="TextBox 17">
            <a:extLst>
              <a:ext uri="{FF2B5EF4-FFF2-40B4-BE49-F238E27FC236}">
                <a16:creationId xmlns:a16="http://schemas.microsoft.com/office/drawing/2014/main" id="{A7EDF781-4E2C-B352-230D-5FE23B6378C3}"/>
              </a:ext>
            </a:extLst>
          </p:cNvPr>
          <p:cNvSpPr txBox="1"/>
          <p:nvPr/>
        </p:nvSpPr>
        <p:spPr>
          <a:xfrm>
            <a:off x="47843" y="2361404"/>
            <a:ext cx="718465" cy="600164"/>
          </a:xfrm>
          <a:prstGeom prst="rect">
            <a:avLst/>
          </a:prstGeom>
          <a:noFill/>
        </p:spPr>
        <p:txBody>
          <a:bodyPr wrap="none" rtlCol="0">
            <a:spAutoFit/>
          </a:bodyPr>
          <a:lstStyle/>
          <a:p>
            <a:r>
              <a:rPr lang="en-US" sz="1100" i="0" dirty="0"/>
              <a:t>FLARM </a:t>
            </a:r>
          </a:p>
          <a:p>
            <a:r>
              <a:rPr lang="en-US" sz="1100" i="0" dirty="0"/>
              <a:t>Config </a:t>
            </a:r>
          </a:p>
          <a:p>
            <a:r>
              <a:rPr lang="en-US" sz="1100" i="0" dirty="0"/>
              <a:t>File</a:t>
            </a:r>
          </a:p>
        </p:txBody>
      </p:sp>
      <p:grpSp>
        <p:nvGrpSpPr>
          <p:cNvPr id="32" name="Group 31">
            <a:extLst>
              <a:ext uri="{FF2B5EF4-FFF2-40B4-BE49-F238E27FC236}">
                <a16:creationId xmlns:a16="http://schemas.microsoft.com/office/drawing/2014/main" id="{48A68032-C307-5285-DD02-29DA42E7B4FD}"/>
              </a:ext>
            </a:extLst>
          </p:cNvPr>
          <p:cNvGrpSpPr/>
          <p:nvPr/>
        </p:nvGrpSpPr>
        <p:grpSpPr>
          <a:xfrm>
            <a:off x="7308226" y="1578540"/>
            <a:ext cx="1582172" cy="2792068"/>
            <a:chOff x="7308226" y="1578540"/>
            <a:chExt cx="1582172" cy="2792068"/>
          </a:xfrm>
        </p:grpSpPr>
        <p:pic>
          <p:nvPicPr>
            <p:cNvPr id="54" name="Picture 2">
              <a:extLst>
                <a:ext uri="{FF2B5EF4-FFF2-40B4-BE49-F238E27FC236}">
                  <a16:creationId xmlns:a16="http://schemas.microsoft.com/office/drawing/2014/main" id="{A0CC495A-C0B4-35C0-05A2-989C9AEB0D7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226" y="1578540"/>
              <a:ext cx="1582172" cy="2792068"/>
            </a:xfrm>
            <a:prstGeom prst="rect">
              <a:avLst/>
            </a:prstGeom>
            <a:solidFill>
              <a:srgbClr val="FFFF99"/>
            </a:solidFill>
            <a:ln w="38100">
              <a:solidFill>
                <a:srgbClr val="C00000"/>
              </a:solidFill>
            </a:ln>
          </p:spPr>
        </p:pic>
        <p:pic>
          <p:nvPicPr>
            <p:cNvPr id="8" name="Picture 7" descr="A blue glider flying in the sky&#10;&#10;Description automatically generated">
              <a:extLst>
                <a:ext uri="{FF2B5EF4-FFF2-40B4-BE49-F238E27FC236}">
                  <a16:creationId xmlns:a16="http://schemas.microsoft.com/office/drawing/2014/main" id="{E0BA5A13-0449-AFFA-713C-9F3E0B6A58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760958">
              <a:off x="7628285" y="2198379"/>
              <a:ext cx="1052727" cy="965330"/>
            </a:xfrm>
            <a:prstGeom prst="rect">
              <a:avLst/>
            </a:prstGeom>
          </p:spPr>
        </p:pic>
      </p:grpSp>
      <p:grpSp>
        <p:nvGrpSpPr>
          <p:cNvPr id="31" name="Group 30">
            <a:extLst>
              <a:ext uri="{FF2B5EF4-FFF2-40B4-BE49-F238E27FC236}">
                <a16:creationId xmlns:a16="http://schemas.microsoft.com/office/drawing/2014/main" id="{081299A0-FBFD-41CB-637B-F6F6DCEBEB17}"/>
              </a:ext>
            </a:extLst>
          </p:cNvPr>
          <p:cNvGrpSpPr/>
          <p:nvPr/>
        </p:nvGrpSpPr>
        <p:grpSpPr>
          <a:xfrm>
            <a:off x="5586916" y="4370608"/>
            <a:ext cx="3486818" cy="2014228"/>
            <a:chOff x="5586916" y="4370608"/>
            <a:chExt cx="3486818" cy="2014228"/>
          </a:xfrm>
        </p:grpSpPr>
        <p:cxnSp>
          <p:nvCxnSpPr>
            <p:cNvPr id="24" name="Connector: Elbow 23">
              <a:extLst>
                <a:ext uri="{FF2B5EF4-FFF2-40B4-BE49-F238E27FC236}">
                  <a16:creationId xmlns:a16="http://schemas.microsoft.com/office/drawing/2014/main" id="{BFC2EBF1-D56F-C702-ACC5-8F31A13F3080}"/>
                </a:ext>
              </a:extLst>
            </p:cNvPr>
            <p:cNvCxnSpPr>
              <a:cxnSpLocks/>
            </p:cNvCxnSpPr>
            <p:nvPr/>
          </p:nvCxnSpPr>
          <p:spPr bwMode="auto">
            <a:xfrm flipV="1">
              <a:off x="5586916" y="4370608"/>
              <a:ext cx="2512396" cy="2014228"/>
            </a:xfrm>
            <a:prstGeom prst="bentConnector2">
              <a:avLst/>
            </a:prstGeom>
            <a:solidFill>
              <a:srgbClr val="FFFF99"/>
            </a:solidFill>
            <a:ln w="28575" cap="flat" cmpd="sng" algn="ctr">
              <a:solidFill>
                <a:srgbClr val="C00000"/>
              </a:solidFill>
              <a:prstDash val="solid"/>
              <a:round/>
              <a:headEnd type="none" w="med" len="med"/>
              <a:tailEnd type="triangle"/>
            </a:ln>
            <a:effectLst/>
          </p:spPr>
        </p:cxnSp>
        <p:sp>
          <p:nvSpPr>
            <p:cNvPr id="23" name="Speech Bubble: Rectangle with Corners Rounded 22">
              <a:extLst>
                <a:ext uri="{FF2B5EF4-FFF2-40B4-BE49-F238E27FC236}">
                  <a16:creationId xmlns:a16="http://schemas.microsoft.com/office/drawing/2014/main" id="{53FFB0FB-9004-9CFA-97C6-CFE0138E3649}"/>
                </a:ext>
              </a:extLst>
            </p:cNvPr>
            <p:cNvSpPr/>
            <p:nvPr/>
          </p:nvSpPr>
          <p:spPr bwMode="auto">
            <a:xfrm>
              <a:off x="6792250" y="4600866"/>
              <a:ext cx="2281484" cy="1532334"/>
            </a:xfrm>
            <a:prstGeom prst="wedgeRoundRectCallout">
              <a:avLst>
                <a:gd name="adj1" fmla="val -18215"/>
                <a:gd name="adj2" fmla="val 43168"/>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C00000"/>
                  </a:solidFill>
                </a:rPr>
                <a:t>Step 3 - Glider BRN’s</a:t>
              </a:r>
              <a:r>
                <a:rPr lang="en-US" sz="1200" i="0" dirty="0"/>
                <a:t> FLARM</a:t>
              </a:r>
              <a:r>
                <a:rPr lang="en-US" sz="1200" b="0" i="0" dirty="0"/>
                <a:t> sends </a:t>
              </a:r>
              <a:r>
                <a:rPr lang="en-US" sz="1200" i="0" dirty="0">
                  <a:solidFill>
                    <a:srgbClr val="0000FF"/>
                  </a:solidFill>
                </a:rPr>
                <a:t>Glider BLU’s </a:t>
              </a:r>
              <a:r>
                <a:rPr lang="en-US" sz="1200" b="0" i="0" dirty="0"/>
                <a:t>Flarm data of </a:t>
              </a:r>
              <a:r>
                <a:rPr kumimoji="0" lang="en-US" sz="1200" i="0" u="none" strike="noStrike" cap="none" normalizeH="0" baseline="0" dirty="0">
                  <a:ln>
                    <a:noFill/>
                  </a:ln>
                  <a:solidFill>
                    <a:srgbClr val="FF0000"/>
                  </a:solidFill>
                  <a:effectLst/>
                  <a:latin typeface="Arial" charset="0"/>
                </a:rPr>
                <a:t>Radio-ID</a:t>
              </a:r>
              <a:r>
                <a:rPr lang="en-US" sz="1200" i="0" dirty="0">
                  <a:solidFill>
                    <a:srgbClr val="FF0000"/>
                  </a:solidFill>
                </a:rPr>
                <a:t>*</a:t>
              </a:r>
              <a:r>
                <a:rPr kumimoji="0" lang="en-US" sz="1200" i="0" u="none" strike="noStrike" cap="none" normalizeH="0" baseline="0" dirty="0">
                  <a:ln>
                    <a:noFill/>
                  </a:ln>
                  <a:effectLst/>
                  <a:latin typeface="Arial" charset="0"/>
                </a:rPr>
                <a:t> </a:t>
              </a:r>
              <a:r>
                <a:rPr kumimoji="0" lang="en-US" sz="1200" b="0" i="0" u="none" strike="noStrike" cap="none" normalizeH="0" baseline="0" dirty="0">
                  <a:ln>
                    <a:noFill/>
                  </a:ln>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charset="0"/>
                </a:rPr>
                <a:t>GPS position details </a:t>
              </a:r>
              <a:r>
                <a:rPr lang="en-US" sz="1200" b="0" i="0" dirty="0"/>
                <a:t>to your </a:t>
              </a:r>
              <a:r>
                <a:rPr lang="en-US" sz="1200" i="0" dirty="0">
                  <a:solidFill>
                    <a:srgbClr val="C00000"/>
                  </a:solidFill>
                </a:rPr>
                <a:t>Flarm Display Device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(i.e. an Oudie) which</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then displays a target.</a:t>
              </a:r>
              <a:endParaRPr kumimoji="0" lang="en-US" sz="1200" b="0" i="0" u="none" strike="noStrike" cap="none" normalizeH="0" baseline="0" dirty="0">
                <a:ln>
                  <a:noFill/>
                </a:ln>
                <a:effectLst/>
                <a:latin typeface="Arial" charset="0"/>
              </a:endParaRPr>
            </a:p>
          </p:txBody>
        </p:sp>
      </p:grpSp>
      <p:sp>
        <p:nvSpPr>
          <p:cNvPr id="34" name="TextBox 33">
            <a:extLst>
              <a:ext uri="{FF2B5EF4-FFF2-40B4-BE49-F238E27FC236}">
                <a16:creationId xmlns:a16="http://schemas.microsoft.com/office/drawing/2014/main" id="{91FF3344-4F29-04FE-4671-77413A9AE43A}"/>
              </a:ext>
            </a:extLst>
          </p:cNvPr>
          <p:cNvSpPr txBox="1"/>
          <p:nvPr/>
        </p:nvSpPr>
        <p:spPr>
          <a:xfrm>
            <a:off x="7601935" y="3013150"/>
            <a:ext cx="1018228"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123XYZ</a:t>
            </a:r>
          </a:p>
        </p:txBody>
      </p:sp>
      <p:sp>
        <p:nvSpPr>
          <p:cNvPr id="37" name="Speech Bubble: Rectangle with Corners Rounded 36">
            <a:extLst>
              <a:ext uri="{FF2B5EF4-FFF2-40B4-BE49-F238E27FC236}">
                <a16:creationId xmlns:a16="http://schemas.microsoft.com/office/drawing/2014/main" id="{DD4AB1E7-8C4E-5978-2F9B-D2D120353DE2}"/>
              </a:ext>
            </a:extLst>
          </p:cNvPr>
          <p:cNvSpPr/>
          <p:nvPr/>
        </p:nvSpPr>
        <p:spPr bwMode="auto">
          <a:xfrm>
            <a:off x="3550908" y="2442448"/>
            <a:ext cx="1178270" cy="1215152"/>
          </a:xfrm>
          <a:prstGeom prst="wedgeRoundRectCallout">
            <a:avLst>
              <a:gd name="adj1" fmla="val -30188"/>
              <a:gd name="adj2" fmla="val -79166"/>
              <a:gd name="adj3" fmla="val 16667"/>
            </a:avLst>
          </a:prstGeom>
          <a:solidFill>
            <a:srgbClr val="FFFF99"/>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100" dirty="0"/>
              <a:t>NOTE - </a:t>
            </a:r>
            <a:r>
              <a:rPr lang="en-US" sz="1100" u="sng" dirty="0"/>
              <a:t>NO</a:t>
            </a:r>
            <a:r>
              <a:rPr lang="en-US" sz="1100" dirty="0"/>
              <a:t> pilot info is sent!        (e.g. Name, Contest ID, N#, etc.)</a:t>
            </a:r>
          </a:p>
        </p:txBody>
      </p:sp>
      <p:sp>
        <p:nvSpPr>
          <p:cNvPr id="19" name="Speech Bubble: Rectangle with Corners Rounded 18">
            <a:extLst>
              <a:ext uri="{FF2B5EF4-FFF2-40B4-BE49-F238E27FC236}">
                <a16:creationId xmlns:a16="http://schemas.microsoft.com/office/drawing/2014/main" id="{068774D1-273A-5831-04AF-BF3C771176EC}"/>
              </a:ext>
            </a:extLst>
          </p:cNvPr>
          <p:cNvSpPr/>
          <p:nvPr/>
        </p:nvSpPr>
        <p:spPr bwMode="auto">
          <a:xfrm>
            <a:off x="78880" y="3772145"/>
            <a:ext cx="2370037" cy="1191816"/>
          </a:xfrm>
          <a:prstGeom prst="wedgeRoundRectCallout">
            <a:avLst>
              <a:gd name="adj1" fmla="val -17862"/>
              <a:gd name="adj2" fmla="val -106323"/>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0000FF"/>
                </a:solidFill>
              </a:rPr>
              <a:t>Step 1a - Glider BLU’s </a:t>
            </a:r>
            <a:r>
              <a:rPr lang="en-US" sz="1400" i="0" u="sng" dirty="0"/>
              <a:t>unique</a:t>
            </a:r>
            <a:r>
              <a:rPr lang="en-US" sz="1400" b="0" i="0" dirty="0"/>
              <a:t> </a:t>
            </a:r>
            <a:r>
              <a:rPr lang="en-US" sz="1200" i="0" dirty="0">
                <a:solidFill>
                  <a:srgbClr val="FF0000"/>
                </a:solidFill>
              </a:rPr>
              <a:t>Radio-ID</a:t>
            </a:r>
            <a:r>
              <a:rPr lang="en-US" sz="1400" i="0" dirty="0">
                <a:solidFill>
                  <a:srgbClr val="FF0000"/>
                </a:solidFill>
              </a:rPr>
              <a:t>* </a:t>
            </a:r>
            <a:r>
              <a:rPr lang="en-US" sz="1200" b="0" i="0" dirty="0"/>
              <a:t>is in the </a:t>
            </a:r>
            <a:r>
              <a:rPr lang="en-US" sz="1200" i="0" u="sng" dirty="0"/>
              <a:t>configuration file</a:t>
            </a:r>
            <a:r>
              <a:rPr lang="en-US" sz="1200" i="0" dirty="0"/>
              <a:t> </a:t>
            </a:r>
            <a:r>
              <a:rPr lang="en-US" sz="1200" b="0" i="0" dirty="0"/>
              <a:t>(among other things detailed in another slide)</a:t>
            </a:r>
            <a:endParaRPr kumimoji="0" lang="en-US" sz="1200" b="0" i="0" u="none" strike="noStrike" cap="none" normalizeH="0" baseline="0" dirty="0">
              <a:ln>
                <a:noFill/>
              </a:ln>
              <a:effectLst/>
              <a:latin typeface="Arial" charset="0"/>
            </a:endParaRPr>
          </a:p>
        </p:txBody>
      </p:sp>
    </p:spTree>
    <p:extLst>
      <p:ext uri="{BB962C8B-B14F-4D97-AF65-F5344CB8AC3E}">
        <p14:creationId xmlns:p14="http://schemas.microsoft.com/office/powerpoint/2010/main" val="97404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1000"/>
                                        <p:tgtEl>
                                          <p:spTgt spid="3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673273E-233E-3230-3933-DBF765A0BBD4}"/>
              </a:ext>
            </a:extLst>
          </p:cNvPr>
          <p:cNvSpPr>
            <a:spLocks noGrp="1"/>
          </p:cNvSpPr>
          <p:nvPr>
            <p:ph type="title"/>
          </p:nvPr>
        </p:nvSpPr>
        <p:spPr>
          <a:xfrm>
            <a:off x="-76200" y="-76200"/>
            <a:ext cx="9144000" cy="1143000"/>
          </a:xfrm>
        </p:spPr>
        <p:txBody>
          <a:bodyPr/>
          <a:lstStyle/>
          <a:p>
            <a:pPr algn="l"/>
            <a:r>
              <a:rPr lang="en-US" sz="3600" b="1" kern="1200" dirty="0">
                <a:solidFill>
                  <a:srgbClr val="0000FF"/>
                </a:solidFill>
                <a:effectLst>
                  <a:outerShdw blurRad="38100" dist="38100" dir="2700000" algn="tl">
                    <a:srgbClr val="C0C0C0"/>
                  </a:outerShdw>
                </a:effectLst>
                <a:latin typeface="Arial" charset="0"/>
                <a:ea typeface="+mn-ea"/>
                <a:cs typeface="+mn-cs"/>
              </a:rPr>
              <a:t>Step 4 – Glider BRN’s display device uses </a:t>
            </a:r>
            <a:r>
              <a:rPr lang="en-US" sz="3600" b="1" kern="1200" dirty="0" err="1">
                <a:solidFill>
                  <a:srgbClr val="0000FF"/>
                </a:solidFill>
                <a:effectLst>
                  <a:outerShdw blurRad="38100" dist="38100" dir="2700000" algn="tl">
                    <a:srgbClr val="C0C0C0"/>
                  </a:outerShdw>
                </a:effectLst>
                <a:latin typeface="Arial" charset="0"/>
                <a:ea typeface="+mn-ea"/>
                <a:cs typeface="+mn-cs"/>
              </a:rPr>
              <a:t>FlarmNet</a:t>
            </a:r>
            <a:r>
              <a:rPr lang="en-US" sz="3600" b="1" kern="1200" dirty="0">
                <a:solidFill>
                  <a:srgbClr val="0000FF"/>
                </a:solidFill>
                <a:effectLst>
                  <a:outerShdw blurRad="38100" dist="38100" dir="2700000" algn="tl">
                    <a:srgbClr val="C0C0C0"/>
                  </a:outerShdw>
                </a:effectLst>
                <a:latin typeface="Arial" charset="0"/>
                <a:ea typeface="+mn-ea"/>
                <a:cs typeface="+mn-cs"/>
              </a:rPr>
              <a:t> Database   </a:t>
            </a:r>
          </a:p>
        </p:txBody>
      </p:sp>
      <p:grpSp>
        <p:nvGrpSpPr>
          <p:cNvPr id="7" name="Group 6">
            <a:extLst>
              <a:ext uri="{FF2B5EF4-FFF2-40B4-BE49-F238E27FC236}">
                <a16:creationId xmlns:a16="http://schemas.microsoft.com/office/drawing/2014/main" id="{BF2EBEA4-CB4A-DF9B-D742-7E46E2B20794}"/>
              </a:ext>
            </a:extLst>
          </p:cNvPr>
          <p:cNvGrpSpPr/>
          <p:nvPr/>
        </p:nvGrpSpPr>
        <p:grpSpPr>
          <a:xfrm>
            <a:off x="4275321" y="4267200"/>
            <a:ext cx="2416733" cy="2329111"/>
            <a:chOff x="4275321" y="4306023"/>
            <a:chExt cx="2416733" cy="2329111"/>
          </a:xfrm>
        </p:grpSpPr>
        <p:grpSp>
          <p:nvGrpSpPr>
            <p:cNvPr id="8" name="Group 7">
              <a:extLst>
                <a:ext uri="{FF2B5EF4-FFF2-40B4-BE49-F238E27FC236}">
                  <a16:creationId xmlns:a16="http://schemas.microsoft.com/office/drawing/2014/main" id="{DDFC3B5B-E1A6-75FC-4A9B-8C97B3BCE6AA}"/>
                </a:ext>
              </a:extLst>
            </p:cNvPr>
            <p:cNvGrpSpPr/>
            <p:nvPr/>
          </p:nvGrpSpPr>
          <p:grpSpPr>
            <a:xfrm>
              <a:off x="4275321" y="4306023"/>
              <a:ext cx="2416733" cy="2329111"/>
              <a:chOff x="4212667" y="4290763"/>
              <a:chExt cx="2416733" cy="2329111"/>
            </a:xfrm>
          </p:grpSpPr>
          <p:sp>
            <p:nvSpPr>
              <p:cNvPr id="19" name="Rectangle: Rounded Corners 18">
                <a:extLst>
                  <a:ext uri="{FF2B5EF4-FFF2-40B4-BE49-F238E27FC236}">
                    <a16:creationId xmlns:a16="http://schemas.microsoft.com/office/drawing/2014/main" id="{C25BE672-F086-02D3-1BD7-0406C73723CD}"/>
                  </a:ext>
                </a:extLst>
              </p:cNvPr>
              <p:cNvSpPr/>
              <p:nvPr/>
            </p:nvSpPr>
            <p:spPr bwMode="auto">
              <a:xfrm>
                <a:off x="4212667" y="4290763"/>
                <a:ext cx="2416733" cy="2329111"/>
              </a:xfrm>
              <a:prstGeom prst="roundRect">
                <a:avLst>
                  <a:gd name="adj" fmla="val 8964"/>
                </a:avLst>
              </a:prstGeom>
              <a:solidFill>
                <a:srgbClr val="FFFF99"/>
              </a:solidFill>
              <a:ln w="28575"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81A68A0B-DD03-6512-DD16-008C85F8B98C}"/>
                  </a:ext>
                </a:extLst>
              </p:cNvPr>
              <p:cNvSpPr txBox="1"/>
              <p:nvPr/>
            </p:nvSpPr>
            <p:spPr>
              <a:xfrm>
                <a:off x="4550488" y="4372617"/>
                <a:ext cx="1808508" cy="400110"/>
              </a:xfrm>
              <a:prstGeom prst="rect">
                <a:avLst/>
              </a:prstGeom>
              <a:noFill/>
            </p:spPr>
            <p:txBody>
              <a:bodyPr wrap="none" rtlCol="0">
                <a:spAutoFit/>
              </a:bodyPr>
              <a:lstStyle/>
              <a:p>
                <a:r>
                  <a:rPr lang="en-US" sz="2000" i="0" dirty="0">
                    <a:solidFill>
                      <a:srgbClr val="C00000"/>
                    </a:solidFill>
                  </a:rPr>
                  <a:t>Glider “BRN”</a:t>
                </a:r>
              </a:p>
            </p:txBody>
          </p:sp>
        </p:grpSp>
        <p:pic>
          <p:nvPicPr>
            <p:cNvPr id="12" name="Picture 11">
              <a:extLst>
                <a:ext uri="{FF2B5EF4-FFF2-40B4-BE49-F238E27FC236}">
                  <a16:creationId xmlns:a16="http://schemas.microsoft.com/office/drawing/2014/main" id="{60D686C4-2A10-FBBA-51ED-20CA4D09A9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82060">
              <a:off x="4635483" y="4377898"/>
              <a:ext cx="1479916" cy="1362195"/>
            </a:xfrm>
            <a:prstGeom prst="rect">
              <a:avLst/>
            </a:prstGeom>
          </p:spPr>
        </p:pic>
        <p:grpSp>
          <p:nvGrpSpPr>
            <p:cNvPr id="13" name="Group 12">
              <a:extLst>
                <a:ext uri="{FF2B5EF4-FFF2-40B4-BE49-F238E27FC236}">
                  <a16:creationId xmlns:a16="http://schemas.microsoft.com/office/drawing/2014/main" id="{70A5F0C1-4100-DBD1-4655-9D636156D4D2}"/>
                </a:ext>
              </a:extLst>
            </p:cNvPr>
            <p:cNvGrpSpPr/>
            <p:nvPr/>
          </p:nvGrpSpPr>
          <p:grpSpPr>
            <a:xfrm>
              <a:off x="4603695" y="5598943"/>
              <a:ext cx="1727587" cy="965385"/>
              <a:chOff x="457200" y="2157144"/>
              <a:chExt cx="1727587" cy="965385"/>
            </a:xfrm>
          </p:grpSpPr>
          <p:pic>
            <p:nvPicPr>
              <p:cNvPr id="14" name="Picture 13" descr="A black rectangular object with a cord&#10;&#10;Description automatically generated">
                <a:extLst>
                  <a:ext uri="{FF2B5EF4-FFF2-40B4-BE49-F238E27FC236}">
                    <a16:creationId xmlns:a16="http://schemas.microsoft.com/office/drawing/2014/main" id="{84E2731B-8446-4107-AD95-EA711CBE5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18" name="Picture 17" descr="An orange box with buttons and ports&#10;&#10;Description automatically generated">
                <a:extLst>
                  <a:ext uri="{FF2B5EF4-FFF2-40B4-BE49-F238E27FC236}">
                    <a16:creationId xmlns:a16="http://schemas.microsoft.com/office/drawing/2014/main" id="{9F5E4BA5-A8ED-B203-8CFB-B689A927C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grpSp>
      <p:sp>
        <p:nvSpPr>
          <p:cNvPr id="42" name="Rectangle: Rounded Corners 41">
            <a:extLst>
              <a:ext uri="{FF2B5EF4-FFF2-40B4-BE49-F238E27FC236}">
                <a16:creationId xmlns:a16="http://schemas.microsoft.com/office/drawing/2014/main" id="{910E6F02-1F37-121F-E68A-4BEA582C1397}"/>
              </a:ext>
            </a:extLst>
          </p:cNvPr>
          <p:cNvSpPr/>
          <p:nvPr/>
        </p:nvSpPr>
        <p:spPr bwMode="auto">
          <a:xfrm>
            <a:off x="97496" y="969298"/>
            <a:ext cx="2370037" cy="2654110"/>
          </a:xfrm>
          <a:prstGeom prst="roundRect">
            <a:avLst/>
          </a:prstGeom>
          <a:solidFill>
            <a:srgbClr val="66FF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13</a:t>
            </a:fld>
            <a:endParaRPr lang="en-US" dirty="0"/>
          </a:p>
        </p:txBody>
      </p:sp>
      <p:grpSp>
        <p:nvGrpSpPr>
          <p:cNvPr id="11" name="Group 10">
            <a:extLst>
              <a:ext uri="{FF2B5EF4-FFF2-40B4-BE49-F238E27FC236}">
                <a16:creationId xmlns:a16="http://schemas.microsoft.com/office/drawing/2014/main" id="{98B2A982-FA0E-E61D-4718-C05D792FE0F1}"/>
              </a:ext>
            </a:extLst>
          </p:cNvPr>
          <p:cNvGrpSpPr/>
          <p:nvPr/>
        </p:nvGrpSpPr>
        <p:grpSpPr>
          <a:xfrm>
            <a:off x="580633" y="2183062"/>
            <a:ext cx="1727587" cy="965385"/>
            <a:chOff x="457200" y="2157144"/>
            <a:chExt cx="1727587" cy="965385"/>
          </a:xfrm>
        </p:grpSpPr>
        <p:pic>
          <p:nvPicPr>
            <p:cNvPr id="10" name="Picture 9" descr="A black rectangular object with a cord&#10;&#10;Description automatically generated">
              <a:extLst>
                <a:ext uri="{FF2B5EF4-FFF2-40B4-BE49-F238E27FC236}">
                  <a16:creationId xmlns:a16="http://schemas.microsoft.com/office/drawing/2014/main" id="{E88F33E7-D4D4-D04F-2F52-A1146623A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6" name="Picture 5" descr="An orange box with buttons and ports&#10;&#10;Description automatically generated">
              <a:extLst>
                <a:ext uri="{FF2B5EF4-FFF2-40B4-BE49-F238E27FC236}">
                  <a16:creationId xmlns:a16="http://schemas.microsoft.com/office/drawing/2014/main" id="{240D4FA2-E730-C4E0-CD0F-7FA00A9E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sp>
        <p:nvSpPr>
          <p:cNvPr id="20" name="TextBox 19">
            <a:extLst>
              <a:ext uri="{FF2B5EF4-FFF2-40B4-BE49-F238E27FC236}">
                <a16:creationId xmlns:a16="http://schemas.microsoft.com/office/drawing/2014/main" id="{4EEE5929-4030-083F-EC27-F66CCFDDAB5A}"/>
              </a:ext>
            </a:extLst>
          </p:cNvPr>
          <p:cNvSpPr txBox="1"/>
          <p:nvPr/>
        </p:nvSpPr>
        <p:spPr>
          <a:xfrm>
            <a:off x="490697" y="1011397"/>
            <a:ext cx="1779654" cy="400110"/>
          </a:xfrm>
          <a:prstGeom prst="rect">
            <a:avLst/>
          </a:prstGeom>
          <a:noFill/>
        </p:spPr>
        <p:txBody>
          <a:bodyPr wrap="none" rtlCol="0">
            <a:spAutoFit/>
          </a:bodyPr>
          <a:lstStyle/>
          <a:p>
            <a:r>
              <a:rPr lang="en-US" sz="2000" i="0" dirty="0">
                <a:solidFill>
                  <a:srgbClr val="0000FF"/>
                </a:solidFill>
              </a:rPr>
              <a:t>Glider “BLU”</a:t>
            </a:r>
          </a:p>
        </p:txBody>
      </p:sp>
      <p:pic>
        <p:nvPicPr>
          <p:cNvPr id="21" name="Picture 8" descr="Clip Of New File Clip Art at Clker.com - vector clip art online, royalty  free &amp; public domain">
            <a:extLst>
              <a:ext uri="{FF2B5EF4-FFF2-40B4-BE49-F238E27FC236}">
                <a16:creationId xmlns:a16="http://schemas.microsoft.com/office/drawing/2014/main" id="{8AED926D-9979-8D0D-843D-BDD4E4E532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28" y="2758511"/>
            <a:ext cx="410472" cy="528638"/>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54A27FD7-0FDB-6898-9BA9-CC9642C1D6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226" y="1578540"/>
            <a:ext cx="1582172" cy="2792068"/>
          </a:xfrm>
          <a:prstGeom prst="rect">
            <a:avLst/>
          </a:prstGeom>
          <a:solidFill>
            <a:srgbClr val="FFFF99"/>
          </a:solidFill>
          <a:ln w="38100">
            <a:solidFill>
              <a:srgbClr val="C00000"/>
            </a:solidFill>
          </a:ln>
        </p:spPr>
      </p:pic>
      <p:cxnSp>
        <p:nvCxnSpPr>
          <p:cNvPr id="33" name="Connector: Elbow 32">
            <a:extLst>
              <a:ext uri="{FF2B5EF4-FFF2-40B4-BE49-F238E27FC236}">
                <a16:creationId xmlns:a16="http://schemas.microsoft.com/office/drawing/2014/main" id="{CF2EF447-C98E-6EB0-FF90-A680DB18D264}"/>
              </a:ext>
            </a:extLst>
          </p:cNvPr>
          <p:cNvCxnSpPr>
            <a:cxnSpLocks/>
            <a:endCxn id="31" idx="2"/>
          </p:cNvCxnSpPr>
          <p:nvPr/>
        </p:nvCxnSpPr>
        <p:spPr bwMode="auto">
          <a:xfrm flipV="1">
            <a:off x="5586916" y="4370608"/>
            <a:ext cx="2512396" cy="2014228"/>
          </a:xfrm>
          <a:prstGeom prst="bentConnector2">
            <a:avLst/>
          </a:prstGeom>
          <a:solidFill>
            <a:srgbClr val="FFFF99"/>
          </a:solidFill>
          <a:ln w="28575" cap="flat" cmpd="sng" algn="ctr">
            <a:solidFill>
              <a:srgbClr val="C00000"/>
            </a:solidFill>
            <a:prstDash val="solid"/>
            <a:round/>
            <a:headEnd type="none" w="med" len="med"/>
            <a:tailEnd type="triangle"/>
          </a:ln>
          <a:effectLst/>
        </p:spPr>
      </p:cxnSp>
      <p:sp>
        <p:nvSpPr>
          <p:cNvPr id="41" name="Speech Bubble: Rectangle with Corners Rounded 40">
            <a:extLst>
              <a:ext uri="{FF2B5EF4-FFF2-40B4-BE49-F238E27FC236}">
                <a16:creationId xmlns:a16="http://schemas.microsoft.com/office/drawing/2014/main" id="{FD4DF6F6-99EB-8484-DA27-CB2FCBFF93AA}"/>
              </a:ext>
            </a:extLst>
          </p:cNvPr>
          <p:cNvSpPr/>
          <p:nvPr/>
        </p:nvSpPr>
        <p:spPr bwMode="auto">
          <a:xfrm>
            <a:off x="5159031" y="2438400"/>
            <a:ext cx="1851369" cy="1532334"/>
          </a:xfrm>
          <a:prstGeom prst="wedgeRoundRectCallout">
            <a:avLst>
              <a:gd name="adj1" fmla="val -28467"/>
              <a:gd name="adj2" fmla="val 78800"/>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C00000"/>
                </a:solidFill>
              </a:rPr>
              <a:t>Step 2 - Glider BRN’s </a:t>
            </a:r>
            <a:r>
              <a:rPr lang="en-US" sz="1200" i="0" dirty="0"/>
              <a:t>FLARM</a:t>
            </a:r>
            <a:r>
              <a:rPr lang="en-US" sz="1200" i="0" dirty="0">
                <a:solidFill>
                  <a:srgbClr val="C00000"/>
                </a:solidFill>
              </a:rPr>
              <a:t> </a:t>
            </a:r>
            <a:r>
              <a:rPr lang="en-US" sz="1200" b="0" i="0" dirty="0"/>
              <a:t>listens &amp; receives </a:t>
            </a:r>
          </a:p>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Glider BLU’s </a:t>
            </a:r>
            <a:r>
              <a:rPr lang="en-US" sz="1200" b="0" i="0" dirty="0"/>
              <a:t>Flarm data including its unique </a:t>
            </a:r>
            <a:r>
              <a:rPr kumimoji="0" lang="en-US" sz="1200" i="0" u="none" strike="noStrike" cap="none" normalizeH="0" baseline="0" dirty="0">
                <a:ln>
                  <a:noFill/>
                </a:ln>
                <a:solidFill>
                  <a:srgbClr val="FF0000"/>
                </a:solidFill>
                <a:effectLst/>
                <a:latin typeface="Arial" charset="0"/>
              </a:rPr>
              <a:t>Radio-ID</a:t>
            </a:r>
            <a:r>
              <a:rPr lang="en-US" sz="1200" i="0" dirty="0">
                <a:solidFill>
                  <a:srgbClr val="FF0000"/>
                </a:solidFill>
              </a:rPr>
              <a:t>*</a:t>
            </a:r>
            <a:r>
              <a:rPr kumimoji="0" lang="en-US" sz="1200" i="0" u="none" strike="noStrike" cap="none" normalizeH="0" baseline="0" dirty="0">
                <a:ln>
                  <a:noFill/>
                </a:ln>
                <a:effectLst/>
                <a:latin typeface="Arial" charset="0"/>
              </a:rPr>
              <a:t> </a:t>
            </a:r>
            <a:r>
              <a:rPr kumimoji="0" lang="en-US" sz="1200" b="0" i="0" u="none" strike="noStrike" cap="none" normalizeH="0" baseline="0" dirty="0">
                <a:ln>
                  <a:noFill/>
                </a:ln>
                <a:effectLst/>
                <a:latin typeface="Arial" charset="0"/>
              </a:rPr>
              <a:t>and </a:t>
            </a:r>
            <a:r>
              <a:rPr lang="en-US" sz="1200" b="0" i="0" dirty="0"/>
              <a:t>GPS</a:t>
            </a:r>
            <a:r>
              <a:rPr kumimoji="0" lang="en-US" sz="1200" b="0" i="0" u="none" strike="noStrike" cap="none" normalizeH="0" baseline="0" dirty="0">
                <a:ln>
                  <a:noFill/>
                </a:ln>
                <a:effectLst/>
                <a:latin typeface="Arial" charset="0"/>
              </a:rPr>
              <a:t> position details</a:t>
            </a:r>
          </a:p>
        </p:txBody>
      </p:sp>
      <p:grpSp>
        <p:nvGrpSpPr>
          <p:cNvPr id="27" name="Group 26">
            <a:extLst>
              <a:ext uri="{FF2B5EF4-FFF2-40B4-BE49-F238E27FC236}">
                <a16:creationId xmlns:a16="http://schemas.microsoft.com/office/drawing/2014/main" id="{F488CADB-1CA7-58D5-617C-46B8132DC513}"/>
              </a:ext>
            </a:extLst>
          </p:cNvPr>
          <p:cNvGrpSpPr/>
          <p:nvPr/>
        </p:nvGrpSpPr>
        <p:grpSpPr>
          <a:xfrm rot="197356">
            <a:off x="1506426" y="2306175"/>
            <a:ext cx="3903911" cy="2155603"/>
            <a:chOff x="1648266" y="2351782"/>
            <a:chExt cx="3903911" cy="2155603"/>
          </a:xfrm>
        </p:grpSpPr>
        <p:pic>
          <p:nvPicPr>
            <p:cNvPr id="17" name="Picture 16">
              <a:extLst>
                <a:ext uri="{FF2B5EF4-FFF2-40B4-BE49-F238E27FC236}">
                  <a16:creationId xmlns:a16="http://schemas.microsoft.com/office/drawing/2014/main" id="{C1EFD90E-FB14-2EEA-04C3-E1A7DDE8F7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611833">
              <a:off x="3346268" y="1644476"/>
              <a:ext cx="700204" cy="3690938"/>
            </a:xfrm>
            <a:prstGeom prst="rect">
              <a:avLst/>
            </a:prstGeom>
          </p:spPr>
        </p:pic>
        <p:pic>
          <p:nvPicPr>
            <p:cNvPr id="25" name="Picture 24">
              <a:extLst>
                <a:ext uri="{FF2B5EF4-FFF2-40B4-BE49-F238E27FC236}">
                  <a16:creationId xmlns:a16="http://schemas.microsoft.com/office/drawing/2014/main" id="{1D949184-6E91-DE83-13BB-F72C14EBBD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478076">
              <a:off x="3356606" y="856415"/>
              <a:ext cx="700204" cy="3690938"/>
            </a:xfrm>
            <a:prstGeom prst="rect">
              <a:avLst/>
            </a:prstGeom>
          </p:spPr>
        </p:pic>
        <p:pic>
          <p:nvPicPr>
            <p:cNvPr id="26" name="Picture 25">
              <a:extLst>
                <a:ext uri="{FF2B5EF4-FFF2-40B4-BE49-F238E27FC236}">
                  <a16:creationId xmlns:a16="http://schemas.microsoft.com/office/drawing/2014/main" id="{4B66B7CF-B8B1-5BD4-941D-82E241B61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538270">
              <a:off x="3143633" y="2311814"/>
              <a:ext cx="700204" cy="3690938"/>
            </a:xfrm>
            <a:prstGeom prst="rect">
              <a:avLst/>
            </a:prstGeom>
          </p:spPr>
        </p:pic>
      </p:grpSp>
      <p:grpSp>
        <p:nvGrpSpPr>
          <p:cNvPr id="40" name="Group 39">
            <a:extLst>
              <a:ext uri="{FF2B5EF4-FFF2-40B4-BE49-F238E27FC236}">
                <a16:creationId xmlns:a16="http://schemas.microsoft.com/office/drawing/2014/main" id="{C333BF8C-4FBD-89A1-15D6-922D97895FF2}"/>
              </a:ext>
            </a:extLst>
          </p:cNvPr>
          <p:cNvGrpSpPr/>
          <p:nvPr/>
        </p:nvGrpSpPr>
        <p:grpSpPr>
          <a:xfrm>
            <a:off x="5791200" y="1509003"/>
            <a:ext cx="2010672" cy="699106"/>
            <a:chOff x="5791200" y="1509003"/>
            <a:chExt cx="2010672" cy="699106"/>
          </a:xfrm>
        </p:grpSpPr>
        <p:sp>
          <p:nvSpPr>
            <p:cNvPr id="16" name="TextBox 15">
              <a:extLst>
                <a:ext uri="{FF2B5EF4-FFF2-40B4-BE49-F238E27FC236}">
                  <a16:creationId xmlns:a16="http://schemas.microsoft.com/office/drawing/2014/main" id="{F4BBCB22-1240-1375-2467-CC5761B5D257}"/>
                </a:ext>
              </a:extLst>
            </p:cNvPr>
            <p:cNvSpPr txBox="1"/>
            <p:nvPr/>
          </p:nvSpPr>
          <p:spPr>
            <a:xfrm>
              <a:off x="5791200" y="1509003"/>
              <a:ext cx="1484510" cy="523220"/>
            </a:xfrm>
            <a:prstGeom prst="rect">
              <a:avLst/>
            </a:prstGeom>
            <a:noFill/>
          </p:spPr>
          <p:txBody>
            <a:bodyPr wrap="none" rtlCol="0">
              <a:spAutoFit/>
            </a:bodyPr>
            <a:lstStyle/>
            <a:p>
              <a:r>
                <a:rPr lang="en-US" sz="1400" b="0" i="0" dirty="0">
                  <a:latin typeface="Aptos Black" panose="020B0004020202020204" pitchFamily="34" charset="0"/>
                </a:rPr>
                <a:t>FlarmNet </a:t>
              </a:r>
            </a:p>
            <a:p>
              <a:r>
                <a:rPr lang="en-US" sz="1400" b="0" i="0" dirty="0">
                  <a:latin typeface="Aptos Black" panose="020B0004020202020204" pitchFamily="34" charset="0"/>
                </a:rPr>
                <a:t>Database File &gt;</a:t>
              </a:r>
            </a:p>
          </p:txBody>
        </p:sp>
        <p:pic>
          <p:nvPicPr>
            <p:cNvPr id="37" name="Picture 8" descr="Clip Of New File Clip Art at Clker.com - vector clip art online, royalty  free &amp; public domain">
              <a:extLst>
                <a:ext uri="{FF2B5EF4-FFF2-40B4-BE49-F238E27FC236}">
                  <a16:creationId xmlns:a16="http://schemas.microsoft.com/office/drawing/2014/main" id="{DBD61E40-2D11-C39E-0609-C023B21F93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1679471"/>
              <a:ext cx="410472" cy="528638"/>
            </a:xfrm>
            <a:prstGeom prst="rect">
              <a:avLst/>
            </a:prstGeom>
            <a:solidFill>
              <a:srgbClr val="FFFF99"/>
            </a:solidFill>
            <a:ln w="38100">
              <a:solidFill>
                <a:srgbClr val="C00000"/>
              </a:solidFill>
            </a:ln>
          </p:spPr>
        </p:pic>
      </p:grpSp>
      <p:sp>
        <p:nvSpPr>
          <p:cNvPr id="28" name="Speech Bubble: Rectangle with Corners Rounded 27">
            <a:extLst>
              <a:ext uri="{FF2B5EF4-FFF2-40B4-BE49-F238E27FC236}">
                <a16:creationId xmlns:a16="http://schemas.microsoft.com/office/drawing/2014/main" id="{A569385D-1ED4-3CD8-FCBE-9FB356DD8F7A}"/>
              </a:ext>
            </a:extLst>
          </p:cNvPr>
          <p:cNvSpPr/>
          <p:nvPr/>
        </p:nvSpPr>
        <p:spPr bwMode="auto">
          <a:xfrm>
            <a:off x="2682327" y="1040845"/>
            <a:ext cx="2117255" cy="1157764"/>
          </a:xfrm>
          <a:prstGeom prst="wedgeRoundRectCallout">
            <a:avLst>
              <a:gd name="adj1" fmla="val -19468"/>
              <a:gd name="adj2" fmla="val 90479"/>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0000FF"/>
                </a:solidFill>
              </a:rPr>
              <a:t>Step 1b - Glider BLU’s </a:t>
            </a:r>
            <a:r>
              <a:rPr lang="en-US" sz="1200" i="0" dirty="0"/>
              <a:t>FLARM</a:t>
            </a:r>
            <a:r>
              <a:rPr lang="en-US" sz="1200" b="0" i="0" dirty="0"/>
              <a:t> continuously broadcasts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its unique </a:t>
            </a:r>
            <a:r>
              <a:rPr lang="en-US" sz="1200" i="0" dirty="0">
                <a:solidFill>
                  <a:srgbClr val="FF0000"/>
                </a:solidFill>
              </a:rPr>
              <a:t>Radio-ID</a:t>
            </a:r>
            <a:r>
              <a:rPr lang="en-US" sz="1400" i="0" dirty="0">
                <a:solidFill>
                  <a:srgbClr val="FF0000"/>
                </a:solidFill>
              </a:rPr>
              <a:t>*</a:t>
            </a:r>
            <a:r>
              <a:rPr lang="en-US" sz="1200" i="0" dirty="0"/>
              <a:t> </a:t>
            </a:r>
            <a:r>
              <a:rPr lang="en-US" sz="1200" b="0" i="0" dirty="0"/>
              <a:t>and its GPS position details</a:t>
            </a:r>
            <a:endParaRPr kumimoji="0" lang="en-US" sz="1200" b="0" i="0" u="none" strike="noStrike" cap="none" normalizeH="0" baseline="0" dirty="0">
              <a:ln>
                <a:noFill/>
              </a:ln>
              <a:solidFill>
                <a:srgbClr val="FF0000"/>
              </a:solidFill>
              <a:effectLst/>
              <a:latin typeface="Arial" charset="0"/>
            </a:endParaRPr>
          </a:p>
        </p:txBody>
      </p:sp>
      <p:pic>
        <p:nvPicPr>
          <p:cNvPr id="2" name="Picture 1" descr="A blue glider flying in the sky&#10;&#10;Description automatically generated">
            <a:extLst>
              <a:ext uri="{FF2B5EF4-FFF2-40B4-BE49-F238E27FC236}">
                <a16:creationId xmlns:a16="http://schemas.microsoft.com/office/drawing/2014/main" id="{C4BA81EF-2D27-F9F3-BFEB-32BEBECF71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0958">
            <a:off x="584063" y="1124335"/>
            <a:ext cx="1321811" cy="1212075"/>
          </a:xfrm>
          <a:prstGeom prst="rect">
            <a:avLst/>
          </a:prstGeom>
        </p:spPr>
      </p:pic>
      <p:pic>
        <p:nvPicPr>
          <p:cNvPr id="3" name="Picture 2" descr="A blue glider flying in the sky&#10;&#10;Description automatically generated">
            <a:extLst>
              <a:ext uri="{FF2B5EF4-FFF2-40B4-BE49-F238E27FC236}">
                <a16:creationId xmlns:a16="http://schemas.microsoft.com/office/drawing/2014/main" id="{23456E0F-7BF9-65BF-691F-91F4FCB4A1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0958">
            <a:off x="7609236" y="2198378"/>
            <a:ext cx="1052727" cy="965330"/>
          </a:xfrm>
          <a:prstGeom prst="rect">
            <a:avLst/>
          </a:prstGeom>
        </p:spPr>
      </p:pic>
      <p:sp>
        <p:nvSpPr>
          <p:cNvPr id="9" name="TextBox 8">
            <a:extLst>
              <a:ext uri="{FF2B5EF4-FFF2-40B4-BE49-F238E27FC236}">
                <a16:creationId xmlns:a16="http://schemas.microsoft.com/office/drawing/2014/main" id="{8EDAFE19-7B96-54BB-072A-6326A3B638BD}"/>
              </a:ext>
            </a:extLst>
          </p:cNvPr>
          <p:cNvSpPr txBox="1"/>
          <p:nvPr/>
        </p:nvSpPr>
        <p:spPr>
          <a:xfrm>
            <a:off x="155388" y="5245338"/>
            <a:ext cx="3245708" cy="984885"/>
          </a:xfrm>
          <a:prstGeom prst="rect">
            <a:avLst/>
          </a:prstGeom>
          <a:solidFill>
            <a:schemeClr val="bg1">
              <a:lumMod val="75000"/>
            </a:schemeClr>
          </a:solidFill>
          <a:ln>
            <a:solidFill>
              <a:srgbClr val="FF0000"/>
            </a:solidFill>
          </a:ln>
        </p:spPr>
        <p:txBody>
          <a:bodyPr wrap="square" rtlCol="0">
            <a:spAutoFit/>
          </a:bodyPr>
          <a:lstStyle/>
          <a:p>
            <a:r>
              <a:rPr lang="en-US" sz="1400" i="0" dirty="0">
                <a:solidFill>
                  <a:srgbClr val="FF0000"/>
                </a:solidFill>
              </a:rPr>
              <a:t>* </a:t>
            </a:r>
            <a:r>
              <a:rPr lang="en-US" sz="1100" i="0" dirty="0"/>
              <a:t>The recommended FLARM’s “</a:t>
            </a:r>
            <a:r>
              <a:rPr lang="en-US" sz="1100" i="0" dirty="0">
                <a:solidFill>
                  <a:srgbClr val="FF0000"/>
                </a:solidFill>
              </a:rPr>
              <a:t>Radio-ID”</a:t>
            </a:r>
            <a:r>
              <a:rPr lang="en-US" sz="1100" i="0" dirty="0"/>
              <a:t> is the aircraft’s unique 6-digit ICAO number or “Mode S Code”.  See details at </a:t>
            </a:r>
            <a:r>
              <a:rPr lang="en-US" sz="1100" i="0" dirty="0">
                <a:solidFill>
                  <a:srgbClr val="0000FF"/>
                </a:solidFill>
                <a:hlinkClick r:id="rId9">
                  <a:extLst>
                    <a:ext uri="{A12FA001-AC4F-418D-AE19-62706E023703}">
                      <ahyp:hlinkClr xmlns:ahyp="http://schemas.microsoft.com/office/drawing/2018/hyperlinkcolor" val="tx"/>
                    </a:ext>
                  </a:extLst>
                </a:hlinkClick>
              </a:rPr>
              <a:t>https://registry.faa.gov/aircraftinquiry/search/nnumberinquiry</a:t>
            </a:r>
            <a:r>
              <a:rPr lang="en-US" sz="1100" i="0" dirty="0">
                <a:solidFill>
                  <a:srgbClr val="0000FF"/>
                </a:solidFill>
              </a:rPr>
              <a:t>  </a:t>
            </a:r>
          </a:p>
        </p:txBody>
      </p:sp>
      <p:sp>
        <p:nvSpPr>
          <p:cNvPr id="23" name="TextBox 22">
            <a:extLst>
              <a:ext uri="{FF2B5EF4-FFF2-40B4-BE49-F238E27FC236}">
                <a16:creationId xmlns:a16="http://schemas.microsoft.com/office/drawing/2014/main" id="{F16FA6C6-992E-DA9D-AB18-CFC1D076B6FF}"/>
              </a:ext>
            </a:extLst>
          </p:cNvPr>
          <p:cNvSpPr txBox="1"/>
          <p:nvPr/>
        </p:nvSpPr>
        <p:spPr>
          <a:xfrm>
            <a:off x="47843" y="2361404"/>
            <a:ext cx="718465" cy="600164"/>
          </a:xfrm>
          <a:prstGeom prst="rect">
            <a:avLst/>
          </a:prstGeom>
          <a:noFill/>
        </p:spPr>
        <p:txBody>
          <a:bodyPr wrap="none" rtlCol="0">
            <a:spAutoFit/>
          </a:bodyPr>
          <a:lstStyle/>
          <a:p>
            <a:r>
              <a:rPr lang="en-US" sz="1100" i="0" dirty="0"/>
              <a:t>FLARM </a:t>
            </a:r>
          </a:p>
          <a:p>
            <a:r>
              <a:rPr lang="en-US" sz="1100" i="0" dirty="0"/>
              <a:t>Config </a:t>
            </a:r>
          </a:p>
          <a:p>
            <a:r>
              <a:rPr lang="en-US" sz="1100" i="0" dirty="0"/>
              <a:t>File</a:t>
            </a:r>
          </a:p>
        </p:txBody>
      </p:sp>
      <p:sp>
        <p:nvSpPr>
          <p:cNvPr id="51" name="TextBox 50">
            <a:extLst>
              <a:ext uri="{FF2B5EF4-FFF2-40B4-BE49-F238E27FC236}">
                <a16:creationId xmlns:a16="http://schemas.microsoft.com/office/drawing/2014/main" id="{195E0A4C-C7DA-6630-1BB7-638EC1926E69}"/>
              </a:ext>
            </a:extLst>
          </p:cNvPr>
          <p:cNvSpPr txBox="1"/>
          <p:nvPr/>
        </p:nvSpPr>
        <p:spPr>
          <a:xfrm>
            <a:off x="7855766" y="2176738"/>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sp>
        <p:nvSpPr>
          <p:cNvPr id="43" name="Speech Bubble: Rectangle with Corners Rounded 42">
            <a:extLst>
              <a:ext uri="{FF2B5EF4-FFF2-40B4-BE49-F238E27FC236}">
                <a16:creationId xmlns:a16="http://schemas.microsoft.com/office/drawing/2014/main" id="{6B97BF27-B079-6673-84FB-00E3E9BAAE95}"/>
              </a:ext>
            </a:extLst>
          </p:cNvPr>
          <p:cNvSpPr/>
          <p:nvPr/>
        </p:nvSpPr>
        <p:spPr bwMode="auto">
          <a:xfrm>
            <a:off x="6792250" y="4600866"/>
            <a:ext cx="2281484" cy="1532334"/>
          </a:xfrm>
          <a:prstGeom prst="wedgeRoundRectCallout">
            <a:avLst>
              <a:gd name="adj1" fmla="val -18215"/>
              <a:gd name="adj2" fmla="val 43168"/>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i="0" dirty="0">
                <a:solidFill>
                  <a:srgbClr val="C00000"/>
                </a:solidFill>
              </a:rPr>
              <a:t>Step 3 - Glider BRN’s</a:t>
            </a:r>
            <a:r>
              <a:rPr lang="en-US" sz="1200" i="0" dirty="0"/>
              <a:t> FLARM</a:t>
            </a:r>
            <a:r>
              <a:rPr lang="en-US" sz="1200" b="0" i="0" dirty="0"/>
              <a:t> sends </a:t>
            </a:r>
            <a:r>
              <a:rPr lang="en-US" sz="1200" i="0" dirty="0">
                <a:solidFill>
                  <a:srgbClr val="0000FF"/>
                </a:solidFill>
              </a:rPr>
              <a:t>Glider BLU’s </a:t>
            </a:r>
            <a:r>
              <a:rPr lang="en-US" sz="1200" b="0" i="0" dirty="0"/>
              <a:t>Flarm data of </a:t>
            </a:r>
            <a:r>
              <a:rPr kumimoji="0" lang="en-US" sz="1200" i="0" u="none" strike="noStrike" cap="none" normalizeH="0" baseline="0" dirty="0">
                <a:ln>
                  <a:noFill/>
                </a:ln>
                <a:solidFill>
                  <a:srgbClr val="FF0000"/>
                </a:solidFill>
                <a:effectLst/>
                <a:latin typeface="Arial" charset="0"/>
              </a:rPr>
              <a:t>Radio-ID</a:t>
            </a:r>
            <a:r>
              <a:rPr lang="en-US" sz="1200" i="0" dirty="0">
                <a:solidFill>
                  <a:srgbClr val="FF0000"/>
                </a:solidFill>
              </a:rPr>
              <a:t>*</a:t>
            </a:r>
            <a:r>
              <a:rPr kumimoji="0" lang="en-US" sz="1200" i="0" u="none" strike="noStrike" cap="none" normalizeH="0" baseline="0" dirty="0">
                <a:ln>
                  <a:noFill/>
                </a:ln>
                <a:effectLst/>
                <a:latin typeface="Arial" charset="0"/>
              </a:rPr>
              <a:t> </a:t>
            </a:r>
            <a:r>
              <a:rPr kumimoji="0" lang="en-US" sz="1200" b="0" i="0" u="none" strike="noStrike" cap="none" normalizeH="0" baseline="0" dirty="0">
                <a:ln>
                  <a:noFill/>
                </a:ln>
                <a:effectLst/>
                <a:latin typeface="Arial" charset="0"/>
              </a:rPr>
              <a:t>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effectLst/>
                <a:latin typeface="Arial" charset="0"/>
              </a:rPr>
              <a:t>GPS position details </a:t>
            </a:r>
            <a:r>
              <a:rPr lang="en-US" sz="1200" b="0" i="0" dirty="0"/>
              <a:t>to your </a:t>
            </a:r>
            <a:r>
              <a:rPr lang="en-US" sz="1200" i="0" dirty="0">
                <a:solidFill>
                  <a:srgbClr val="C00000"/>
                </a:solidFill>
              </a:rPr>
              <a:t>Flarm Display Device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(i.e. an Oudie) which </a:t>
            </a:r>
          </a:p>
          <a:p>
            <a:pPr marL="0" marR="0" indent="0" algn="ctr" defTabSz="914400" rtl="0" eaLnBrk="1" fontAlgn="base" latinLnBrk="0" hangingPunct="1">
              <a:lnSpc>
                <a:spcPct val="100000"/>
              </a:lnSpc>
              <a:spcBef>
                <a:spcPct val="0"/>
              </a:spcBef>
              <a:spcAft>
                <a:spcPct val="0"/>
              </a:spcAft>
              <a:buClrTx/>
              <a:buSzTx/>
              <a:buFontTx/>
              <a:buNone/>
              <a:tabLst/>
            </a:pPr>
            <a:r>
              <a:rPr lang="en-US" sz="1200" b="0" i="0" dirty="0"/>
              <a:t>then displays a target.</a:t>
            </a:r>
            <a:endParaRPr kumimoji="0" lang="en-US" sz="1200" b="0" i="0" u="none" strike="noStrike" cap="none" normalizeH="0" baseline="0" dirty="0">
              <a:ln>
                <a:noFill/>
              </a:ln>
              <a:effectLst/>
              <a:latin typeface="Arial" charset="0"/>
            </a:endParaRPr>
          </a:p>
        </p:txBody>
      </p:sp>
      <p:sp>
        <p:nvSpPr>
          <p:cNvPr id="47" name="Speech Bubble: Rectangle with Corners Rounded 46">
            <a:extLst>
              <a:ext uri="{FF2B5EF4-FFF2-40B4-BE49-F238E27FC236}">
                <a16:creationId xmlns:a16="http://schemas.microsoft.com/office/drawing/2014/main" id="{CAC57DFC-3F4F-F95E-FB52-ED913D0A2974}"/>
              </a:ext>
            </a:extLst>
          </p:cNvPr>
          <p:cNvSpPr/>
          <p:nvPr/>
        </p:nvSpPr>
        <p:spPr bwMode="auto">
          <a:xfrm>
            <a:off x="3550908" y="2442448"/>
            <a:ext cx="1178270" cy="1215152"/>
          </a:xfrm>
          <a:prstGeom prst="wedgeRoundRectCallout">
            <a:avLst>
              <a:gd name="adj1" fmla="val -30188"/>
              <a:gd name="adj2" fmla="val -79166"/>
              <a:gd name="adj3" fmla="val 16667"/>
            </a:avLst>
          </a:prstGeom>
          <a:solidFill>
            <a:srgbClr val="FFFF99"/>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100" dirty="0"/>
              <a:t>NOTE - </a:t>
            </a:r>
            <a:r>
              <a:rPr lang="en-US" sz="1100" u="sng" dirty="0"/>
              <a:t>NO</a:t>
            </a:r>
            <a:r>
              <a:rPr lang="en-US" sz="1100" dirty="0"/>
              <a:t> pilot info is sent!        (e.g. Name, Contest ID, N#, etc.)</a:t>
            </a:r>
          </a:p>
        </p:txBody>
      </p:sp>
      <p:sp>
        <p:nvSpPr>
          <p:cNvPr id="22" name="Speech Bubble: Rectangle with Corners Rounded 21">
            <a:extLst>
              <a:ext uri="{FF2B5EF4-FFF2-40B4-BE49-F238E27FC236}">
                <a16:creationId xmlns:a16="http://schemas.microsoft.com/office/drawing/2014/main" id="{6A5E7BDF-F4B0-3D71-6678-567DD219284D}"/>
              </a:ext>
            </a:extLst>
          </p:cNvPr>
          <p:cNvSpPr/>
          <p:nvPr/>
        </p:nvSpPr>
        <p:spPr bwMode="auto">
          <a:xfrm>
            <a:off x="78880" y="3772145"/>
            <a:ext cx="2370037" cy="1191816"/>
          </a:xfrm>
          <a:prstGeom prst="wedgeRoundRectCallout">
            <a:avLst>
              <a:gd name="adj1" fmla="val -17862"/>
              <a:gd name="adj2" fmla="val -106323"/>
              <a:gd name="adj3" fmla="val 16667"/>
            </a:avLst>
          </a:prstGeom>
          <a:solidFill>
            <a:srgbClr val="66FFFF"/>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0000FF"/>
                </a:solidFill>
              </a:rPr>
              <a:t>Step 1a - Glider BLU’s </a:t>
            </a:r>
            <a:r>
              <a:rPr lang="en-US" sz="1400" i="0" u="sng" dirty="0"/>
              <a:t>unique</a:t>
            </a:r>
            <a:r>
              <a:rPr lang="en-US" sz="1400" b="0" i="0" dirty="0"/>
              <a:t> </a:t>
            </a:r>
            <a:r>
              <a:rPr lang="en-US" sz="1200" i="0" dirty="0">
                <a:solidFill>
                  <a:srgbClr val="FF0000"/>
                </a:solidFill>
              </a:rPr>
              <a:t>Radio-ID</a:t>
            </a:r>
            <a:r>
              <a:rPr lang="en-US" sz="1400" i="0" dirty="0">
                <a:solidFill>
                  <a:srgbClr val="FF0000"/>
                </a:solidFill>
              </a:rPr>
              <a:t>* </a:t>
            </a:r>
            <a:r>
              <a:rPr lang="en-US" sz="1200" b="0" i="0" dirty="0"/>
              <a:t>is in the </a:t>
            </a:r>
            <a:r>
              <a:rPr lang="en-US" sz="1200" i="0" u="sng" dirty="0"/>
              <a:t>configuration file</a:t>
            </a:r>
            <a:r>
              <a:rPr lang="en-US" sz="1200" i="0" dirty="0"/>
              <a:t> </a:t>
            </a:r>
            <a:r>
              <a:rPr lang="en-US" sz="1200" b="0" i="0" dirty="0"/>
              <a:t>(among other things detailed in an other slide)</a:t>
            </a:r>
            <a:endParaRPr kumimoji="0" lang="en-US" sz="1200" b="0" i="0" u="none" strike="noStrike" cap="none" normalizeH="0" baseline="0" dirty="0">
              <a:ln>
                <a:noFill/>
              </a:ln>
              <a:effectLst/>
              <a:latin typeface="Arial" charset="0"/>
            </a:endParaRPr>
          </a:p>
        </p:txBody>
      </p:sp>
      <p:sp>
        <p:nvSpPr>
          <p:cNvPr id="36" name="Speech Bubble: Rectangle with Corners Rounded 35">
            <a:extLst>
              <a:ext uri="{FF2B5EF4-FFF2-40B4-BE49-F238E27FC236}">
                <a16:creationId xmlns:a16="http://schemas.microsoft.com/office/drawing/2014/main" id="{43A79B2F-68FF-2FDA-071C-36316955FD17}"/>
              </a:ext>
            </a:extLst>
          </p:cNvPr>
          <p:cNvSpPr/>
          <p:nvPr/>
        </p:nvSpPr>
        <p:spPr bwMode="auto">
          <a:xfrm>
            <a:off x="5429193" y="532999"/>
            <a:ext cx="3617311" cy="919401"/>
          </a:xfrm>
          <a:prstGeom prst="wedgeRoundRectCallout">
            <a:avLst>
              <a:gd name="adj1" fmla="val 9917"/>
              <a:gd name="adj2" fmla="val 86404"/>
              <a:gd name="adj3" fmla="val 16667"/>
            </a:avLst>
          </a:prstGeom>
          <a:solidFill>
            <a:srgbClr val="FFFF99"/>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sz="1200" i="0" dirty="0">
                <a:solidFill>
                  <a:srgbClr val="C00000"/>
                </a:solidFill>
              </a:rPr>
              <a:t>Step 4 - Glider BRN’s</a:t>
            </a:r>
            <a:r>
              <a:rPr lang="en-US" sz="1200" i="0" dirty="0"/>
              <a:t> </a:t>
            </a:r>
            <a:r>
              <a:rPr lang="en-US" sz="1200" b="0" i="0" dirty="0"/>
              <a:t>Display</a:t>
            </a:r>
            <a:r>
              <a:rPr lang="en-US" sz="1200" i="0" dirty="0"/>
              <a:t> </a:t>
            </a:r>
            <a:r>
              <a:rPr lang="en-US" sz="1200" b="0" i="0" dirty="0"/>
              <a:t>Device looks into it’s </a:t>
            </a:r>
            <a:r>
              <a:rPr lang="en-US" sz="1200" i="0" u="sng" dirty="0"/>
              <a:t>FlarmNet database file</a:t>
            </a:r>
            <a:r>
              <a:rPr lang="en-US" sz="1200" i="0" dirty="0"/>
              <a:t> </a:t>
            </a:r>
            <a:r>
              <a:rPr lang="en-US" sz="1200" b="0" i="0" dirty="0"/>
              <a:t>for </a:t>
            </a:r>
            <a:r>
              <a:rPr lang="en-US" sz="1200" i="0" dirty="0">
                <a:solidFill>
                  <a:srgbClr val="0000FF"/>
                </a:solidFill>
              </a:rPr>
              <a:t>Glider BLU’s  </a:t>
            </a:r>
            <a:r>
              <a:rPr lang="en-US" sz="1200" i="0" dirty="0">
                <a:solidFill>
                  <a:srgbClr val="FF0000"/>
                </a:solidFill>
              </a:rPr>
              <a:t>Radio-ID*</a:t>
            </a:r>
            <a:r>
              <a:rPr lang="en-US" sz="1200" b="0" i="0" dirty="0"/>
              <a:t> (</a:t>
            </a:r>
            <a:r>
              <a:rPr lang="en-US" sz="1200" i="0" dirty="0">
                <a:solidFill>
                  <a:srgbClr val="0000FF"/>
                </a:solidFill>
              </a:rPr>
              <a:t>123XYZ)</a:t>
            </a:r>
            <a:r>
              <a:rPr lang="en-US" sz="1200" b="0" i="0" dirty="0"/>
              <a:t> is </a:t>
            </a:r>
            <a:r>
              <a:rPr lang="en-US" sz="1200" i="0" dirty="0">
                <a:solidFill>
                  <a:srgbClr val="0000FF"/>
                </a:solidFill>
              </a:rPr>
              <a:t>Glider BLU </a:t>
            </a:r>
            <a:r>
              <a:rPr lang="en-US" sz="1200" b="0" i="0" dirty="0"/>
              <a:t>and shows </a:t>
            </a:r>
            <a:r>
              <a:rPr lang="en-US" sz="1200" i="0" dirty="0">
                <a:solidFill>
                  <a:srgbClr val="0000FF"/>
                </a:solidFill>
              </a:rPr>
              <a:t>“BLU” </a:t>
            </a:r>
            <a:r>
              <a:rPr lang="en-US" sz="1200" b="0" i="0" dirty="0"/>
              <a:t>on the Flarm display device’s screen.  </a:t>
            </a:r>
          </a:p>
        </p:txBody>
      </p:sp>
      <p:sp>
        <p:nvSpPr>
          <p:cNvPr id="30" name="TextBox 29">
            <a:extLst>
              <a:ext uri="{FF2B5EF4-FFF2-40B4-BE49-F238E27FC236}">
                <a16:creationId xmlns:a16="http://schemas.microsoft.com/office/drawing/2014/main" id="{299284A2-D300-6BAD-D17F-C3C4E37FC6AB}"/>
              </a:ext>
            </a:extLst>
          </p:cNvPr>
          <p:cNvSpPr txBox="1"/>
          <p:nvPr/>
        </p:nvSpPr>
        <p:spPr>
          <a:xfrm>
            <a:off x="5203794" y="1995868"/>
            <a:ext cx="1127414" cy="338554"/>
          </a:xfrm>
          <a:prstGeom prst="rect">
            <a:avLst/>
          </a:prstGeom>
          <a:noFill/>
        </p:spPr>
        <p:txBody>
          <a:bodyPr wrap="square">
            <a:spAutoFit/>
          </a:bodyPr>
          <a:lstStyle/>
          <a:p>
            <a:r>
              <a:rPr lang="en-US" sz="1600" i="0" dirty="0">
                <a:solidFill>
                  <a:srgbClr val="0000FF"/>
                </a:solidFill>
              </a:rPr>
              <a:t>“123XYZ</a:t>
            </a:r>
            <a:r>
              <a:rPr lang="en-US" i="0" dirty="0">
                <a:solidFill>
                  <a:srgbClr val="0000FF"/>
                </a:solidFill>
              </a:rPr>
              <a:t>”</a:t>
            </a:r>
            <a:endParaRPr lang="en-US" sz="1600" i="0" dirty="0">
              <a:solidFill>
                <a:srgbClr val="0000FF"/>
              </a:solidFill>
            </a:endParaRPr>
          </a:p>
        </p:txBody>
      </p:sp>
      <p:sp>
        <p:nvSpPr>
          <p:cNvPr id="32" name="Arrow: Right 31">
            <a:extLst>
              <a:ext uri="{FF2B5EF4-FFF2-40B4-BE49-F238E27FC236}">
                <a16:creationId xmlns:a16="http://schemas.microsoft.com/office/drawing/2014/main" id="{2A9F5AA6-AA0F-0F66-8D16-4EAD2916D8A4}"/>
              </a:ext>
            </a:extLst>
          </p:cNvPr>
          <p:cNvSpPr/>
          <p:nvPr/>
        </p:nvSpPr>
        <p:spPr bwMode="auto">
          <a:xfrm>
            <a:off x="6310059" y="2118374"/>
            <a:ext cx="256723" cy="93543"/>
          </a:xfrm>
          <a:prstGeom prst="rightArrow">
            <a:avLst/>
          </a:prstGeom>
          <a:solidFill>
            <a:srgbClr val="0000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38" name="TextBox 37">
            <a:extLst>
              <a:ext uri="{FF2B5EF4-FFF2-40B4-BE49-F238E27FC236}">
                <a16:creationId xmlns:a16="http://schemas.microsoft.com/office/drawing/2014/main" id="{66F7CE65-5BC5-940A-093E-DDCB4B8A28E5}"/>
              </a:ext>
            </a:extLst>
          </p:cNvPr>
          <p:cNvSpPr txBox="1"/>
          <p:nvPr/>
        </p:nvSpPr>
        <p:spPr>
          <a:xfrm>
            <a:off x="7601935" y="3013150"/>
            <a:ext cx="1018228"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123XYZ</a:t>
            </a:r>
          </a:p>
        </p:txBody>
      </p:sp>
      <p:sp>
        <p:nvSpPr>
          <p:cNvPr id="5" name="TextBox 4">
            <a:extLst>
              <a:ext uri="{FF2B5EF4-FFF2-40B4-BE49-F238E27FC236}">
                <a16:creationId xmlns:a16="http://schemas.microsoft.com/office/drawing/2014/main" id="{24E4C4F1-CF75-DB40-1BD3-7267C1C7C317}"/>
              </a:ext>
            </a:extLst>
          </p:cNvPr>
          <p:cNvSpPr txBox="1"/>
          <p:nvPr/>
        </p:nvSpPr>
        <p:spPr>
          <a:xfrm>
            <a:off x="6506638" y="1995868"/>
            <a:ext cx="830978" cy="338554"/>
          </a:xfrm>
          <a:prstGeom prst="rect">
            <a:avLst/>
          </a:prstGeom>
          <a:noFill/>
        </p:spPr>
        <p:txBody>
          <a:bodyPr wrap="square">
            <a:spAutoFit/>
          </a:bodyPr>
          <a:lstStyle/>
          <a:p>
            <a:r>
              <a:rPr lang="en-US" sz="1600" i="0" dirty="0">
                <a:solidFill>
                  <a:srgbClr val="0000FF"/>
                </a:solidFill>
              </a:rPr>
              <a:t>”BLU”</a:t>
            </a:r>
          </a:p>
        </p:txBody>
      </p:sp>
    </p:spTree>
    <p:extLst>
      <p:ext uri="{BB962C8B-B14F-4D97-AF65-F5344CB8AC3E}">
        <p14:creationId xmlns:p14="http://schemas.microsoft.com/office/powerpoint/2010/main" val="13148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par>
                          <p:cTn id="23" fill="hold">
                            <p:stCondLst>
                              <p:cond delay="14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51"/>
                                        </p:tgtEl>
                                        <p:attrNameLst>
                                          <p:attrName>style.visibility</p:attrName>
                                        </p:attrNameLst>
                                      </p:cBhvr>
                                      <p:to>
                                        <p:strVal val="visible"/>
                                      </p:to>
                                    </p:set>
                                    <p:animEffect transition="in" filter="wipe(left)">
                                      <p:cBhvr>
                                        <p:cTn id="26" dur="1000"/>
                                        <p:tgtEl>
                                          <p:spTgt spid="51"/>
                                        </p:tgtEl>
                                      </p:cBhvr>
                                    </p:animEffect>
                                  </p:childTnLst>
                                </p:cTn>
                              </p:par>
                              <p:par>
                                <p:cTn id="27" presetID="22" presetClass="exit" presetSubtype="8" fill="hold" grpId="0" nodeType="withEffect">
                                  <p:stCondLst>
                                    <p:cond delay="0"/>
                                  </p:stCondLst>
                                  <p:iterate type="lt">
                                    <p:tmPct val="10000"/>
                                  </p:iterate>
                                  <p:childTnLst>
                                    <p:animEffect transition="out" filter="wipe(left)">
                                      <p:cBhvr>
                                        <p:cTn id="28" dur="1000"/>
                                        <p:tgtEl>
                                          <p:spTgt spid="38"/>
                                        </p:tgtEl>
                                      </p:cBhvr>
                                    </p:animEffect>
                                    <p:set>
                                      <p:cBhvr>
                                        <p:cTn id="29" dur="1" fill="hold">
                                          <p:stCondLst>
                                            <p:cond delay="999"/>
                                          </p:stCondLst>
                                        </p:cTn>
                                        <p:tgtEl>
                                          <p:spTgt spid="3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up)">
                                      <p:cBhvr>
                                        <p:cTn id="34"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6" grpId="0" animBg="1"/>
      <p:bldP spid="30" grpId="0"/>
      <p:bldP spid="32" grpId="0" animBg="1"/>
      <p:bldP spid="3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14</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868938" y="35629"/>
            <a:ext cx="7545656" cy="1754326"/>
          </a:xfrm>
          <a:prstGeom prst="rect">
            <a:avLst/>
          </a:prstGeom>
          <a:noFill/>
        </p:spPr>
        <p:txBody>
          <a:bodyPr wrap="none" rtlCol="0">
            <a:spAutoFit/>
          </a:bodyPr>
          <a:lstStyle/>
          <a:p>
            <a:r>
              <a:rPr lang="en-US" sz="3600" i="0" dirty="0">
                <a:solidFill>
                  <a:srgbClr val="0000FF"/>
                </a:solidFill>
              </a:rPr>
              <a:t>All Flarm Data “Packet” Elements</a:t>
            </a:r>
          </a:p>
          <a:p>
            <a:r>
              <a:rPr lang="en-US" sz="3600" i="0" dirty="0">
                <a:solidFill>
                  <a:srgbClr val="0000FF"/>
                </a:solidFill>
              </a:rPr>
              <a:t>Sent Between the FLARM Device</a:t>
            </a:r>
          </a:p>
          <a:p>
            <a:r>
              <a:rPr lang="en-US" sz="3600" i="0" dirty="0">
                <a:solidFill>
                  <a:srgbClr val="0000FF"/>
                </a:solidFill>
              </a:rPr>
              <a:t>and the Flarm Display Device  </a:t>
            </a:r>
          </a:p>
        </p:txBody>
      </p:sp>
      <p:sp>
        <p:nvSpPr>
          <p:cNvPr id="2" name="TextBox 1">
            <a:extLst>
              <a:ext uri="{FF2B5EF4-FFF2-40B4-BE49-F238E27FC236}">
                <a16:creationId xmlns:a16="http://schemas.microsoft.com/office/drawing/2014/main" id="{72FB6BDA-4493-2218-0F0B-1C86AAF0D87B}"/>
              </a:ext>
            </a:extLst>
          </p:cNvPr>
          <p:cNvSpPr txBox="1"/>
          <p:nvPr/>
        </p:nvSpPr>
        <p:spPr>
          <a:xfrm>
            <a:off x="2667000" y="2158513"/>
            <a:ext cx="3326986" cy="3139321"/>
          </a:xfrm>
          <a:prstGeom prst="rect">
            <a:avLst/>
          </a:prstGeom>
          <a:noFill/>
        </p:spPr>
        <p:txBody>
          <a:bodyPr wrap="square">
            <a:spAutoFit/>
          </a:bodyPr>
          <a:lstStyle/>
          <a:p>
            <a:r>
              <a:rPr lang="en-US" sz="1800" b="0" i="0" dirty="0"/>
              <a:t>&lt;ID&gt;</a:t>
            </a:r>
          </a:p>
          <a:p>
            <a:r>
              <a:rPr lang="en-US" sz="1800" b="0" i="0" dirty="0"/>
              <a:t>&lt;</a:t>
            </a:r>
            <a:r>
              <a:rPr lang="en-US" sz="1800" b="0" i="0" dirty="0" err="1"/>
              <a:t>IDType</a:t>
            </a:r>
            <a:r>
              <a:rPr lang="en-US" sz="1800" b="0" i="0" dirty="0"/>
              <a:t>&gt;</a:t>
            </a:r>
          </a:p>
          <a:p>
            <a:r>
              <a:rPr lang="en-US" sz="1800" b="0" i="0" dirty="0"/>
              <a:t>&lt;</a:t>
            </a:r>
            <a:r>
              <a:rPr lang="en-US" sz="1800" b="0" i="0" dirty="0" err="1"/>
              <a:t>AlarmLevel</a:t>
            </a:r>
            <a:r>
              <a:rPr lang="en-US" sz="1800" b="0" i="0" dirty="0"/>
              <a:t>&gt;</a:t>
            </a:r>
          </a:p>
          <a:p>
            <a:r>
              <a:rPr lang="en-US" sz="1800" b="0" i="0" dirty="0"/>
              <a:t>&lt;</a:t>
            </a:r>
            <a:r>
              <a:rPr lang="en-US" sz="1800" b="0" i="0" dirty="0" err="1"/>
              <a:t>RelativeNorth</a:t>
            </a:r>
            <a:r>
              <a:rPr lang="en-US" sz="1800" b="0" i="0" dirty="0"/>
              <a:t>&gt;</a:t>
            </a:r>
          </a:p>
          <a:p>
            <a:r>
              <a:rPr lang="en-US" sz="1800" b="0" i="0" dirty="0"/>
              <a:t>&lt;</a:t>
            </a:r>
            <a:r>
              <a:rPr lang="en-US" sz="1800" b="0" i="0" dirty="0" err="1"/>
              <a:t>RelativeEast</a:t>
            </a:r>
            <a:r>
              <a:rPr lang="en-US" sz="1800" b="0" i="0" dirty="0"/>
              <a:t>&gt;,</a:t>
            </a:r>
          </a:p>
          <a:p>
            <a:r>
              <a:rPr lang="en-US" sz="1800" b="0" i="0" dirty="0"/>
              <a:t>&lt;</a:t>
            </a:r>
            <a:r>
              <a:rPr lang="en-US" sz="1800" b="0" i="0" dirty="0" err="1"/>
              <a:t>RelativeVertical</a:t>
            </a:r>
            <a:r>
              <a:rPr lang="en-US" sz="1800" b="0" i="0" dirty="0"/>
              <a:t>&gt;</a:t>
            </a:r>
          </a:p>
          <a:p>
            <a:r>
              <a:rPr lang="en-US" sz="1800" b="0" i="0" dirty="0"/>
              <a:t>&lt;Track&gt;</a:t>
            </a:r>
          </a:p>
          <a:p>
            <a:r>
              <a:rPr lang="en-US" sz="1800" b="0" i="0" dirty="0"/>
              <a:t>&lt;</a:t>
            </a:r>
            <a:r>
              <a:rPr lang="en-US" sz="1800" b="0" i="0" dirty="0" err="1"/>
              <a:t>TurnRate</a:t>
            </a:r>
            <a:r>
              <a:rPr lang="en-US" sz="1800" b="0" i="0" dirty="0"/>
              <a:t>&gt;</a:t>
            </a:r>
          </a:p>
          <a:p>
            <a:r>
              <a:rPr lang="en-US" sz="1800" b="0" i="0" dirty="0"/>
              <a:t>&lt;</a:t>
            </a:r>
            <a:r>
              <a:rPr lang="en-US" sz="1800" b="0" i="0" dirty="0" err="1"/>
              <a:t>GroundSpeed</a:t>
            </a:r>
            <a:r>
              <a:rPr lang="en-US" sz="1800" b="0" i="0" dirty="0"/>
              <a:t>&gt;,</a:t>
            </a:r>
          </a:p>
          <a:p>
            <a:r>
              <a:rPr lang="en-US" sz="1800" b="0" i="0" dirty="0"/>
              <a:t>&lt;</a:t>
            </a:r>
            <a:r>
              <a:rPr lang="en-US" sz="1800" b="0" i="0" dirty="0" err="1"/>
              <a:t>ClimbRate</a:t>
            </a:r>
            <a:r>
              <a:rPr lang="en-US" sz="1800" b="0" i="0" dirty="0"/>
              <a:t>&gt;</a:t>
            </a:r>
          </a:p>
          <a:p>
            <a:r>
              <a:rPr lang="en-US" sz="1800" b="0" i="0" dirty="0"/>
              <a:t>&lt;</a:t>
            </a:r>
            <a:r>
              <a:rPr lang="en-US" sz="1800" b="0" i="0" dirty="0" err="1"/>
              <a:t>AcftType</a:t>
            </a:r>
            <a:r>
              <a:rPr lang="en-US" sz="1800" b="0" i="0" dirty="0"/>
              <a:t>&gt;</a:t>
            </a:r>
          </a:p>
        </p:txBody>
      </p:sp>
      <p:sp>
        <p:nvSpPr>
          <p:cNvPr id="3" name="TextBox 2">
            <a:extLst>
              <a:ext uri="{FF2B5EF4-FFF2-40B4-BE49-F238E27FC236}">
                <a16:creationId xmlns:a16="http://schemas.microsoft.com/office/drawing/2014/main" id="{9A85929C-1804-AFBB-1258-F38DBD3C6FD0}"/>
              </a:ext>
            </a:extLst>
          </p:cNvPr>
          <p:cNvSpPr txBox="1"/>
          <p:nvPr/>
        </p:nvSpPr>
        <p:spPr>
          <a:xfrm>
            <a:off x="576178" y="5459846"/>
            <a:ext cx="7603733" cy="338554"/>
          </a:xfrm>
          <a:prstGeom prst="rect">
            <a:avLst/>
          </a:prstGeom>
          <a:noFill/>
        </p:spPr>
        <p:txBody>
          <a:bodyPr wrap="square">
            <a:spAutoFit/>
          </a:bodyPr>
          <a:lstStyle/>
          <a:p>
            <a:r>
              <a:rPr lang="en-US" dirty="0"/>
              <a:t>Source: Moshe </a:t>
            </a:r>
            <a:r>
              <a:rPr lang="en-US" dirty="0" err="1"/>
              <a:t>Braner</a:t>
            </a:r>
            <a:endParaRPr lang="en-US" dirty="0"/>
          </a:p>
        </p:txBody>
      </p:sp>
      <p:pic>
        <p:nvPicPr>
          <p:cNvPr id="6" name="Picture 5" descr="An orange box with buttons and ports&#10;&#10;Description automatically generated">
            <a:extLst>
              <a:ext uri="{FF2B5EF4-FFF2-40B4-BE49-F238E27FC236}">
                <a16:creationId xmlns:a16="http://schemas.microsoft.com/office/drawing/2014/main" id="{B5E089F1-D5A3-FCCD-2A53-7580643E5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392" y="2979596"/>
            <a:ext cx="2306592" cy="1521176"/>
          </a:xfrm>
          <a:prstGeom prst="rect">
            <a:avLst/>
          </a:prstGeom>
        </p:spPr>
      </p:pic>
      <p:pic>
        <p:nvPicPr>
          <p:cNvPr id="7" name="Picture 6">
            <a:extLst>
              <a:ext uri="{FF2B5EF4-FFF2-40B4-BE49-F238E27FC236}">
                <a16:creationId xmlns:a16="http://schemas.microsoft.com/office/drawing/2014/main" id="{02A4F1FD-60AB-CD7D-2AB6-57F1AD94E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9405" y="3481942"/>
            <a:ext cx="1119903" cy="111331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BBAD9F49-0CE6-45A9-E585-33668A9719E6}"/>
              </a:ext>
            </a:extLst>
          </p:cNvPr>
          <p:cNvSpPr/>
          <p:nvPr/>
        </p:nvSpPr>
        <p:spPr bwMode="auto">
          <a:xfrm>
            <a:off x="2819400" y="3429000"/>
            <a:ext cx="533400" cy="609600"/>
          </a:xfrm>
          <a:prstGeom prst="rightArrow">
            <a:avLst/>
          </a:prstGeom>
          <a:solidFill>
            <a:schemeClr val="accent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dirty="0">
              <a:ln>
                <a:noFill/>
              </a:ln>
              <a:solidFill>
                <a:schemeClr val="tx1"/>
              </a:solidFill>
              <a:effectLst/>
              <a:latin typeface="Arial" charset="0"/>
            </a:endParaRPr>
          </a:p>
        </p:txBody>
      </p:sp>
      <p:sp>
        <p:nvSpPr>
          <p:cNvPr id="9" name="Arrow: Right 8">
            <a:extLst>
              <a:ext uri="{FF2B5EF4-FFF2-40B4-BE49-F238E27FC236}">
                <a16:creationId xmlns:a16="http://schemas.microsoft.com/office/drawing/2014/main" id="{860AE0B8-5182-5AA7-FB37-7BC70A1D6B6D}"/>
              </a:ext>
            </a:extLst>
          </p:cNvPr>
          <p:cNvSpPr/>
          <p:nvPr/>
        </p:nvSpPr>
        <p:spPr bwMode="auto">
          <a:xfrm>
            <a:off x="5334000" y="3435384"/>
            <a:ext cx="533400" cy="609600"/>
          </a:xfrm>
          <a:prstGeom prst="rightArrow">
            <a:avLst/>
          </a:prstGeom>
          <a:solidFill>
            <a:schemeClr val="accent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AAEA35A5-22BC-4C05-C9D7-14EDD0D20CC5}"/>
              </a:ext>
            </a:extLst>
          </p:cNvPr>
          <p:cNvPicPr>
            <a:picLocks noChangeAspect="1"/>
          </p:cNvPicPr>
          <p:nvPr/>
        </p:nvPicPr>
        <p:blipFill>
          <a:blip r:embed="rId4"/>
          <a:stretch>
            <a:fillRect/>
          </a:stretch>
        </p:blipFill>
        <p:spPr>
          <a:xfrm>
            <a:off x="6279009" y="4723833"/>
            <a:ext cx="960694" cy="1498581"/>
          </a:xfrm>
          <a:prstGeom prst="rect">
            <a:avLst/>
          </a:prstGeom>
          <a:ln>
            <a:solidFill>
              <a:schemeClr val="tx1"/>
            </a:solidFill>
          </a:ln>
        </p:spPr>
      </p:pic>
      <p:pic>
        <p:nvPicPr>
          <p:cNvPr id="11" name="Picture 2">
            <a:extLst>
              <a:ext uri="{FF2B5EF4-FFF2-40B4-BE49-F238E27FC236}">
                <a16:creationId xmlns:a16="http://schemas.microsoft.com/office/drawing/2014/main" id="{21261DC3-B112-BC60-EFAE-5932F11BCD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0372" y="1932922"/>
            <a:ext cx="837971" cy="14787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8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82611A-9113-DE03-BAAD-10CA4F731D62}"/>
              </a:ext>
            </a:extLst>
          </p:cNvPr>
          <p:cNvSpPr>
            <a:spLocks noGrp="1"/>
          </p:cNvSpPr>
          <p:nvPr>
            <p:ph type="sldNum" sz="quarter" idx="12"/>
          </p:nvPr>
        </p:nvSpPr>
        <p:spPr/>
        <p:txBody>
          <a:bodyPr/>
          <a:lstStyle/>
          <a:p>
            <a:pPr>
              <a:defRPr/>
            </a:pPr>
            <a:fld id="{B1F856E0-68EF-4087-88B5-8351F7323B37}" type="slidenum">
              <a:rPr lang="en-US" smtClean="0"/>
              <a:pPr>
                <a:defRPr/>
              </a:pPr>
              <a:t>15</a:t>
            </a:fld>
            <a:endParaRPr lang="en-US"/>
          </a:p>
        </p:txBody>
      </p:sp>
      <p:sp>
        <p:nvSpPr>
          <p:cNvPr id="5" name="Title 1">
            <a:extLst>
              <a:ext uri="{FF2B5EF4-FFF2-40B4-BE49-F238E27FC236}">
                <a16:creationId xmlns:a16="http://schemas.microsoft.com/office/drawing/2014/main" id="{CCA177F5-8D09-BAF7-7CCF-69B297FE3CF4}"/>
              </a:ext>
            </a:extLst>
          </p:cNvPr>
          <p:cNvSpPr>
            <a:spLocks noGrp="1"/>
          </p:cNvSpPr>
          <p:nvPr>
            <p:ph type="title"/>
          </p:nvPr>
        </p:nvSpPr>
        <p:spPr>
          <a:xfrm>
            <a:off x="-193292" y="-183943"/>
            <a:ext cx="9525000" cy="2251883"/>
          </a:xfrm>
        </p:spPr>
        <p:txBody>
          <a:bodyPr/>
          <a:lstStyle/>
          <a:p>
            <a:r>
              <a:rPr lang="en-US" sz="4800" b="1" u="sng" kern="1200" dirty="0">
                <a:solidFill>
                  <a:srgbClr val="FF0000"/>
                </a:solidFill>
                <a:effectLst>
                  <a:outerShdw blurRad="38100" dist="38100" dir="2700000" algn="tl">
                    <a:srgbClr val="C0C0C0"/>
                  </a:outerShdw>
                </a:effectLst>
                <a:latin typeface="Arial" charset="0"/>
                <a:ea typeface="+mn-ea"/>
                <a:cs typeface="+mn-cs"/>
              </a:rPr>
              <a:t>CRITICAL</a:t>
            </a:r>
            <a:r>
              <a:rPr lang="en-US" sz="4800" b="1" kern="1200" dirty="0">
                <a:solidFill>
                  <a:srgbClr val="FF0000"/>
                </a:solidFill>
                <a:effectLst>
                  <a:outerShdw blurRad="38100" dist="38100" dir="2700000" algn="tl">
                    <a:srgbClr val="C0C0C0"/>
                  </a:outerShdw>
                </a:effectLst>
                <a:latin typeface="Arial" charset="0"/>
                <a:ea typeface="+mn-ea"/>
                <a:cs typeface="+mn-cs"/>
              </a:rPr>
              <a:t> FIRST STEPS </a:t>
            </a:r>
            <a:br>
              <a:rPr lang="en-US" sz="4800" b="1" kern="1200" dirty="0">
                <a:solidFill>
                  <a:srgbClr val="FF0000"/>
                </a:solidFill>
                <a:effectLst>
                  <a:outerShdw blurRad="38100" dist="38100" dir="2700000" algn="tl">
                    <a:srgbClr val="C0C0C0"/>
                  </a:outerShdw>
                </a:effectLst>
                <a:latin typeface="Arial" charset="0"/>
                <a:ea typeface="+mn-ea"/>
                <a:cs typeface="+mn-cs"/>
              </a:rPr>
            </a:br>
            <a:r>
              <a:rPr lang="en-US" sz="4800" b="1" kern="1200" dirty="0">
                <a:solidFill>
                  <a:srgbClr val="0000FF"/>
                </a:solidFill>
                <a:effectLst>
                  <a:outerShdw blurRad="38100" dist="38100" dir="2700000" algn="tl">
                    <a:srgbClr val="C0C0C0"/>
                  </a:outerShdw>
                </a:effectLst>
                <a:latin typeface="Arial" charset="0"/>
                <a:ea typeface="+mn-ea"/>
                <a:cs typeface="+mn-cs"/>
              </a:rPr>
              <a:t>Creation &amp; Installation of … </a:t>
            </a:r>
          </a:p>
        </p:txBody>
      </p:sp>
      <p:grpSp>
        <p:nvGrpSpPr>
          <p:cNvPr id="13" name="Group 12">
            <a:extLst>
              <a:ext uri="{FF2B5EF4-FFF2-40B4-BE49-F238E27FC236}">
                <a16:creationId xmlns:a16="http://schemas.microsoft.com/office/drawing/2014/main" id="{1A392F30-4BBC-2012-B234-512DDEA373E9}"/>
              </a:ext>
            </a:extLst>
          </p:cNvPr>
          <p:cNvGrpSpPr/>
          <p:nvPr/>
        </p:nvGrpSpPr>
        <p:grpSpPr>
          <a:xfrm>
            <a:off x="1832990" y="3677312"/>
            <a:ext cx="2419690" cy="2654110"/>
            <a:chOff x="47843" y="969298"/>
            <a:chExt cx="2419690" cy="2654110"/>
          </a:xfrm>
        </p:grpSpPr>
        <p:sp>
          <p:nvSpPr>
            <p:cNvPr id="2" name="Rectangle: Rounded Corners 1">
              <a:extLst>
                <a:ext uri="{FF2B5EF4-FFF2-40B4-BE49-F238E27FC236}">
                  <a16:creationId xmlns:a16="http://schemas.microsoft.com/office/drawing/2014/main" id="{A47DBA45-3467-2549-E5B8-DC5E1D4182C1}"/>
                </a:ext>
              </a:extLst>
            </p:cNvPr>
            <p:cNvSpPr/>
            <p:nvPr/>
          </p:nvSpPr>
          <p:spPr bwMode="auto">
            <a:xfrm>
              <a:off x="97496" y="969298"/>
              <a:ext cx="2370037" cy="2654110"/>
            </a:xfrm>
            <a:prstGeom prst="roundRect">
              <a:avLst/>
            </a:prstGeom>
            <a:solidFill>
              <a:srgbClr val="66FFFF"/>
            </a:solidFill>
            <a:ln w="28575"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grpSp>
          <p:nvGrpSpPr>
            <p:cNvPr id="6" name="Group 5">
              <a:extLst>
                <a:ext uri="{FF2B5EF4-FFF2-40B4-BE49-F238E27FC236}">
                  <a16:creationId xmlns:a16="http://schemas.microsoft.com/office/drawing/2014/main" id="{7F7596E5-5908-8B29-BD7D-709CD4447C96}"/>
                </a:ext>
              </a:extLst>
            </p:cNvPr>
            <p:cNvGrpSpPr/>
            <p:nvPr/>
          </p:nvGrpSpPr>
          <p:grpSpPr>
            <a:xfrm>
              <a:off x="580633" y="2183062"/>
              <a:ext cx="1727587" cy="965385"/>
              <a:chOff x="457200" y="2157144"/>
              <a:chExt cx="1727587" cy="965385"/>
            </a:xfrm>
          </p:grpSpPr>
          <p:pic>
            <p:nvPicPr>
              <p:cNvPr id="7" name="Picture 6" descr="A black rectangular object with a cord&#10;&#10;Description automatically generated">
                <a:extLst>
                  <a:ext uri="{FF2B5EF4-FFF2-40B4-BE49-F238E27FC236}">
                    <a16:creationId xmlns:a16="http://schemas.microsoft.com/office/drawing/2014/main" id="{011BE18A-C5DE-50CE-3F23-28766F8B9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157144"/>
                <a:ext cx="1727587" cy="530363"/>
              </a:xfrm>
              <a:prstGeom prst="rect">
                <a:avLst/>
              </a:prstGeom>
            </p:spPr>
          </p:pic>
          <p:pic>
            <p:nvPicPr>
              <p:cNvPr id="8" name="Picture 7" descr="An orange box with buttons and ports&#10;&#10;Description automatically generated">
                <a:extLst>
                  <a:ext uri="{FF2B5EF4-FFF2-40B4-BE49-F238E27FC236}">
                    <a16:creationId xmlns:a16="http://schemas.microsoft.com/office/drawing/2014/main" id="{EFF89DC6-94B0-C1CB-BA14-D027C3145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422326"/>
                <a:ext cx="1061733" cy="700203"/>
              </a:xfrm>
              <a:prstGeom prst="rect">
                <a:avLst/>
              </a:prstGeom>
            </p:spPr>
          </p:pic>
        </p:grpSp>
        <p:sp>
          <p:nvSpPr>
            <p:cNvPr id="9" name="TextBox 8">
              <a:extLst>
                <a:ext uri="{FF2B5EF4-FFF2-40B4-BE49-F238E27FC236}">
                  <a16:creationId xmlns:a16="http://schemas.microsoft.com/office/drawing/2014/main" id="{68C8BD11-68F6-0E4B-DA14-410F3AE4F593}"/>
                </a:ext>
              </a:extLst>
            </p:cNvPr>
            <p:cNvSpPr txBox="1"/>
            <p:nvPr/>
          </p:nvSpPr>
          <p:spPr>
            <a:xfrm>
              <a:off x="490697" y="1011397"/>
              <a:ext cx="1779654" cy="400110"/>
            </a:xfrm>
            <a:prstGeom prst="rect">
              <a:avLst/>
            </a:prstGeom>
            <a:noFill/>
          </p:spPr>
          <p:txBody>
            <a:bodyPr wrap="none" rtlCol="0">
              <a:spAutoFit/>
            </a:bodyPr>
            <a:lstStyle/>
            <a:p>
              <a:r>
                <a:rPr lang="en-US" sz="2000" i="0" dirty="0">
                  <a:solidFill>
                    <a:srgbClr val="0000FF"/>
                  </a:solidFill>
                </a:rPr>
                <a:t>Glider “BLU”</a:t>
              </a:r>
            </a:p>
          </p:txBody>
        </p:sp>
        <p:pic>
          <p:nvPicPr>
            <p:cNvPr id="10" name="Picture 8" descr="Clip Of New File Clip Art at Clker.com - vector clip art online, royalty  free &amp; public domain">
              <a:extLst>
                <a:ext uri="{FF2B5EF4-FFF2-40B4-BE49-F238E27FC236}">
                  <a16:creationId xmlns:a16="http://schemas.microsoft.com/office/drawing/2014/main" id="{DB4D16BF-6AAE-CC33-BB8C-F0C41BBEFD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328" y="2758511"/>
              <a:ext cx="410472" cy="528638"/>
            </a:xfrm>
            <a:prstGeom prst="rect">
              <a:avLst/>
            </a:prstGeom>
            <a:noFill/>
            <a:ln w="38100">
              <a:solidFill>
                <a:srgbClr val="0000FF"/>
              </a:solidFill>
            </a:ln>
            <a:extLst>
              <a:ext uri="{909E8E84-426E-40DD-AFC4-6F175D3DCCD1}">
                <a14:hiddenFill xmlns:a14="http://schemas.microsoft.com/office/drawing/2010/main">
                  <a:solidFill>
                    <a:srgbClr val="FFFFFF"/>
                  </a:solidFill>
                </a14:hiddenFill>
              </a:ext>
            </a:extLst>
          </p:spPr>
        </p:pic>
        <p:pic>
          <p:nvPicPr>
            <p:cNvPr id="11" name="Picture 10" descr="A blue glider flying in the sky&#10;&#10;Description automatically generated">
              <a:extLst>
                <a:ext uri="{FF2B5EF4-FFF2-40B4-BE49-F238E27FC236}">
                  <a16:creationId xmlns:a16="http://schemas.microsoft.com/office/drawing/2014/main" id="{22DC7CE1-454A-B96F-A163-8EED16BBE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60958">
              <a:off x="584063" y="1124335"/>
              <a:ext cx="1321811" cy="1212075"/>
            </a:xfrm>
            <a:prstGeom prst="rect">
              <a:avLst/>
            </a:prstGeom>
          </p:spPr>
        </p:pic>
        <p:sp>
          <p:nvSpPr>
            <p:cNvPr id="12" name="TextBox 11">
              <a:extLst>
                <a:ext uri="{FF2B5EF4-FFF2-40B4-BE49-F238E27FC236}">
                  <a16:creationId xmlns:a16="http://schemas.microsoft.com/office/drawing/2014/main" id="{E145791E-D498-6233-503E-282E8F846F90}"/>
                </a:ext>
              </a:extLst>
            </p:cNvPr>
            <p:cNvSpPr txBox="1"/>
            <p:nvPr/>
          </p:nvSpPr>
          <p:spPr>
            <a:xfrm>
              <a:off x="47843" y="2361404"/>
              <a:ext cx="718465" cy="600164"/>
            </a:xfrm>
            <a:prstGeom prst="rect">
              <a:avLst/>
            </a:prstGeom>
            <a:noFill/>
          </p:spPr>
          <p:txBody>
            <a:bodyPr wrap="none" rtlCol="0">
              <a:spAutoFit/>
            </a:bodyPr>
            <a:lstStyle/>
            <a:p>
              <a:r>
                <a:rPr lang="en-US" sz="1100" i="0" dirty="0"/>
                <a:t>FLARM </a:t>
              </a:r>
            </a:p>
            <a:p>
              <a:r>
                <a:rPr lang="en-US" sz="1100" i="0" dirty="0"/>
                <a:t>Config </a:t>
              </a:r>
            </a:p>
            <a:p>
              <a:r>
                <a:rPr lang="en-US" sz="1100" i="0" dirty="0"/>
                <a:t>File</a:t>
              </a:r>
            </a:p>
          </p:txBody>
        </p:sp>
      </p:grpSp>
      <p:grpSp>
        <p:nvGrpSpPr>
          <p:cNvPr id="21" name="Group 20">
            <a:extLst>
              <a:ext uri="{FF2B5EF4-FFF2-40B4-BE49-F238E27FC236}">
                <a16:creationId xmlns:a16="http://schemas.microsoft.com/office/drawing/2014/main" id="{4133133A-DDC5-490E-98DE-F111F974CF37}"/>
              </a:ext>
            </a:extLst>
          </p:cNvPr>
          <p:cNvGrpSpPr/>
          <p:nvPr/>
        </p:nvGrpSpPr>
        <p:grpSpPr>
          <a:xfrm>
            <a:off x="4569208" y="3328699"/>
            <a:ext cx="3355592" cy="3140681"/>
            <a:chOff x="6136941" y="1578540"/>
            <a:chExt cx="2753457" cy="2792068"/>
          </a:xfrm>
        </p:grpSpPr>
        <p:pic>
          <p:nvPicPr>
            <p:cNvPr id="14" name="Picture 2">
              <a:extLst>
                <a:ext uri="{FF2B5EF4-FFF2-40B4-BE49-F238E27FC236}">
                  <a16:creationId xmlns:a16="http://schemas.microsoft.com/office/drawing/2014/main" id="{4F89D5A4-B73F-EC61-4E7A-47D7D595B9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226" y="1578540"/>
              <a:ext cx="1582172" cy="2792068"/>
            </a:xfrm>
            <a:prstGeom prst="rect">
              <a:avLst/>
            </a:prstGeom>
            <a:solidFill>
              <a:srgbClr val="FFFF99"/>
            </a:solidFill>
            <a:ln w="38100">
              <a:solidFill>
                <a:srgbClr val="C00000"/>
              </a:solidFill>
            </a:ln>
          </p:spPr>
        </p:pic>
        <p:grpSp>
          <p:nvGrpSpPr>
            <p:cNvPr id="15" name="Group 14">
              <a:extLst>
                <a:ext uri="{FF2B5EF4-FFF2-40B4-BE49-F238E27FC236}">
                  <a16:creationId xmlns:a16="http://schemas.microsoft.com/office/drawing/2014/main" id="{543EDED0-99DD-1D9A-D7F5-00F9883CC6C8}"/>
                </a:ext>
              </a:extLst>
            </p:cNvPr>
            <p:cNvGrpSpPr/>
            <p:nvPr/>
          </p:nvGrpSpPr>
          <p:grpSpPr>
            <a:xfrm>
              <a:off x="6136941" y="1679471"/>
              <a:ext cx="1664931" cy="536666"/>
              <a:chOff x="6136941" y="1679471"/>
              <a:chExt cx="1664931" cy="536666"/>
            </a:xfrm>
          </p:grpSpPr>
          <p:sp>
            <p:nvSpPr>
              <p:cNvPr id="16" name="TextBox 15">
                <a:extLst>
                  <a:ext uri="{FF2B5EF4-FFF2-40B4-BE49-F238E27FC236}">
                    <a16:creationId xmlns:a16="http://schemas.microsoft.com/office/drawing/2014/main" id="{DF1FFC06-905D-81D0-EE7F-0FBE8A77A836}"/>
                  </a:ext>
                </a:extLst>
              </p:cNvPr>
              <p:cNvSpPr txBox="1"/>
              <p:nvPr/>
            </p:nvSpPr>
            <p:spPr>
              <a:xfrm>
                <a:off x="6136941" y="1754472"/>
                <a:ext cx="1175323" cy="461665"/>
              </a:xfrm>
              <a:prstGeom prst="rect">
                <a:avLst/>
              </a:prstGeom>
              <a:noFill/>
            </p:spPr>
            <p:txBody>
              <a:bodyPr wrap="none" rtlCol="0">
                <a:spAutoFit/>
              </a:bodyPr>
              <a:lstStyle/>
              <a:p>
                <a:r>
                  <a:rPr lang="en-US" sz="1200" i="0" dirty="0"/>
                  <a:t>FlarmNet </a:t>
                </a:r>
              </a:p>
              <a:p>
                <a:r>
                  <a:rPr lang="en-US" sz="1200" i="0" dirty="0"/>
                  <a:t>Database File</a:t>
                </a:r>
              </a:p>
            </p:txBody>
          </p:sp>
          <p:pic>
            <p:nvPicPr>
              <p:cNvPr id="17" name="Picture 8" descr="Clip Of New File Clip Art at Clker.com - vector clip art online, royalty  free &amp; public domain">
                <a:extLst>
                  <a:ext uri="{FF2B5EF4-FFF2-40B4-BE49-F238E27FC236}">
                    <a16:creationId xmlns:a16="http://schemas.microsoft.com/office/drawing/2014/main" id="{02361449-D538-7228-A3B0-8BAABB017B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679471"/>
                <a:ext cx="410472" cy="528638"/>
              </a:xfrm>
              <a:prstGeom prst="rect">
                <a:avLst/>
              </a:prstGeom>
              <a:solidFill>
                <a:srgbClr val="FFFF99"/>
              </a:solidFill>
              <a:ln w="38100">
                <a:solidFill>
                  <a:srgbClr val="C00000"/>
                </a:solidFill>
              </a:ln>
            </p:spPr>
          </p:pic>
        </p:grpSp>
      </p:grpSp>
      <p:sp>
        <p:nvSpPr>
          <p:cNvPr id="23" name="TextBox 22">
            <a:extLst>
              <a:ext uri="{FF2B5EF4-FFF2-40B4-BE49-F238E27FC236}">
                <a16:creationId xmlns:a16="http://schemas.microsoft.com/office/drawing/2014/main" id="{E70C5244-1C23-9919-3A20-7B2699EEF8C1}"/>
              </a:ext>
            </a:extLst>
          </p:cNvPr>
          <p:cNvSpPr txBox="1"/>
          <p:nvPr/>
        </p:nvSpPr>
        <p:spPr>
          <a:xfrm>
            <a:off x="1219200" y="1719848"/>
            <a:ext cx="6482909" cy="1323439"/>
          </a:xfrm>
          <a:prstGeom prst="rect">
            <a:avLst/>
          </a:prstGeom>
          <a:noFill/>
          <a:ln>
            <a:solidFill>
              <a:srgbClr val="0000FF"/>
            </a:solidFill>
          </a:ln>
        </p:spPr>
        <p:txBody>
          <a:bodyPr wrap="square">
            <a:spAutoFit/>
          </a:bodyPr>
          <a:lstStyle/>
          <a:p>
            <a:pPr algn="l"/>
            <a:r>
              <a:rPr lang="en-US" sz="4000" b="0" i="0" kern="1200" dirty="0">
                <a:solidFill>
                  <a:srgbClr val="0000FF"/>
                </a:solidFill>
                <a:effectLst>
                  <a:outerShdw blurRad="38100" dist="38100" dir="2700000" algn="tl">
                    <a:srgbClr val="C0C0C0"/>
                  </a:outerShdw>
                </a:effectLst>
                <a:latin typeface="Arial" charset="0"/>
                <a:ea typeface="+mn-ea"/>
                <a:cs typeface="+mn-cs"/>
              </a:rPr>
              <a:t>&gt; FLARM Configuration File</a:t>
            </a:r>
            <a:br>
              <a:rPr lang="en-US" sz="4000" b="0" i="0" kern="1200" dirty="0">
                <a:solidFill>
                  <a:srgbClr val="0000FF"/>
                </a:solidFill>
                <a:effectLst>
                  <a:outerShdw blurRad="38100" dist="38100" dir="2700000" algn="tl">
                    <a:srgbClr val="C0C0C0"/>
                  </a:outerShdw>
                </a:effectLst>
                <a:latin typeface="Arial" charset="0"/>
                <a:ea typeface="+mn-ea"/>
                <a:cs typeface="+mn-cs"/>
              </a:rPr>
            </a:br>
            <a:r>
              <a:rPr lang="en-US" sz="4000" b="0" i="0" kern="1200" dirty="0">
                <a:solidFill>
                  <a:srgbClr val="0000FF"/>
                </a:solidFill>
                <a:effectLst>
                  <a:outerShdw blurRad="38100" dist="38100" dir="2700000" algn="tl">
                    <a:srgbClr val="C0C0C0"/>
                  </a:outerShdw>
                </a:effectLst>
                <a:latin typeface="Arial" charset="0"/>
                <a:ea typeface="+mn-ea"/>
                <a:cs typeface="+mn-cs"/>
              </a:rPr>
              <a:t>&gt; FlarmNet Database File</a:t>
            </a:r>
            <a:endParaRPr lang="en-US" sz="4000" dirty="0"/>
          </a:p>
        </p:txBody>
      </p:sp>
    </p:spTree>
    <p:extLst>
      <p:ext uri="{BB962C8B-B14F-4D97-AF65-F5344CB8AC3E}">
        <p14:creationId xmlns:p14="http://schemas.microsoft.com/office/powerpoint/2010/main" val="202763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296B69-332B-B410-D8E4-A916488768EC}"/>
              </a:ext>
            </a:extLst>
          </p:cNvPr>
          <p:cNvSpPr txBox="1"/>
          <p:nvPr/>
        </p:nvSpPr>
        <p:spPr>
          <a:xfrm>
            <a:off x="897705" y="1105386"/>
            <a:ext cx="7484295" cy="1977464"/>
          </a:xfrm>
          <a:prstGeom prst="rect">
            <a:avLst/>
          </a:prstGeom>
          <a:noFill/>
          <a:ln>
            <a:solidFill>
              <a:schemeClr val="tx1"/>
            </a:solidFill>
          </a:ln>
        </p:spPr>
        <p:txBody>
          <a:bodyPr wrap="square" rtlCol="0">
            <a:spAutoFit/>
          </a:bodyPr>
          <a:lstStyle/>
          <a:p>
            <a:pPr marL="171450" indent="-171450" algn="l">
              <a:buFont typeface="Arial" panose="020B0604020202020204" pitchFamily="34" charset="0"/>
              <a:buChar char="•"/>
            </a:pPr>
            <a:r>
              <a:rPr lang="en-US" sz="2800" i="0" dirty="0"/>
              <a:t>You will need three things;</a:t>
            </a:r>
          </a:p>
          <a:p>
            <a:pPr marL="628650" lvl="1" indent="-171450" algn="l">
              <a:buFont typeface="Arial" panose="020B0604020202020204" pitchFamily="34" charset="0"/>
              <a:buChar char="•"/>
            </a:pPr>
            <a:r>
              <a:rPr lang="en-US" sz="2000" i="0" dirty="0"/>
              <a:t>A </a:t>
            </a:r>
            <a:r>
              <a:rPr lang="en-US" sz="2000" i="0" u="sng" dirty="0"/>
              <a:t>FLARM Device</a:t>
            </a:r>
            <a:r>
              <a:rPr lang="en-US" sz="2000" i="0" dirty="0"/>
              <a:t> </a:t>
            </a:r>
            <a:r>
              <a:rPr lang="en-US" sz="2000" i="0" dirty="0">
                <a:sym typeface="Wingdings" panose="05000000000000000000" pitchFamily="2" charset="2"/>
              </a:rPr>
              <a:t></a:t>
            </a:r>
            <a:r>
              <a:rPr lang="en-US" sz="2000" i="0" dirty="0"/>
              <a:t> </a:t>
            </a:r>
            <a:endParaRPr lang="en-US" sz="2000" i="0" dirty="0">
              <a:sym typeface="Wingdings" panose="05000000000000000000" pitchFamily="2" charset="2"/>
            </a:endParaRPr>
          </a:p>
          <a:p>
            <a:pPr marL="628650" lvl="1" indent="-171450" algn="l">
              <a:buFont typeface="Arial" panose="020B0604020202020204" pitchFamily="34" charset="0"/>
              <a:buChar char="•"/>
            </a:pPr>
            <a:r>
              <a:rPr lang="en-US" sz="2000" i="0" dirty="0">
                <a:sym typeface="Wingdings" panose="05000000000000000000" pitchFamily="2" charset="2"/>
              </a:rPr>
              <a:t>Your </a:t>
            </a:r>
            <a:r>
              <a:rPr lang="en-US" sz="2000" i="0" u="sng" dirty="0">
                <a:sym typeface="Wingdings" panose="05000000000000000000" pitchFamily="2" charset="2"/>
              </a:rPr>
              <a:t>Contest ID</a:t>
            </a:r>
            <a:endParaRPr lang="en-US" sz="2000" i="0" u="sng" dirty="0"/>
          </a:p>
          <a:p>
            <a:pPr marL="628650" lvl="1" indent="-171450" algn="l">
              <a:buFont typeface="Arial" panose="020B0604020202020204" pitchFamily="34" charset="0"/>
              <a:buChar char="•"/>
            </a:pPr>
            <a:r>
              <a:rPr lang="en-US" sz="2000" i="0" dirty="0"/>
              <a:t>Your </a:t>
            </a:r>
            <a:r>
              <a:rPr lang="en-US" sz="2000" i="0" u="sng" dirty="0">
                <a:solidFill>
                  <a:srgbClr val="FF0000"/>
                </a:solidFill>
              </a:rPr>
              <a:t>Radio ID</a:t>
            </a:r>
            <a:r>
              <a:rPr lang="en-US" sz="2400" i="0" dirty="0">
                <a:solidFill>
                  <a:srgbClr val="FF0000"/>
                </a:solidFill>
              </a:rPr>
              <a:t>*</a:t>
            </a:r>
            <a:r>
              <a:rPr lang="en-US" sz="2000" i="0" dirty="0"/>
              <a:t> </a:t>
            </a:r>
          </a:p>
          <a:p>
            <a:pPr marL="628650" lvl="1" indent="-171450" algn="l">
              <a:buFont typeface="Arial" panose="020B0604020202020204" pitchFamily="34" charset="0"/>
              <a:buChar char="•"/>
            </a:pPr>
            <a:r>
              <a:rPr lang="en-US" sz="2000" i="0" dirty="0"/>
              <a:t>A Flarm traffic </a:t>
            </a:r>
            <a:r>
              <a:rPr lang="en-US" sz="2000" i="0" u="sng" dirty="0"/>
              <a:t>Display Device</a:t>
            </a:r>
            <a:r>
              <a:rPr lang="en-US" sz="2000" i="0" dirty="0"/>
              <a:t> </a:t>
            </a:r>
            <a:r>
              <a:rPr lang="en-US" sz="2000" i="0" dirty="0">
                <a:sym typeface="Wingdings" panose="05000000000000000000" pitchFamily="2" charset="2"/>
              </a:rPr>
              <a:t></a:t>
            </a:r>
            <a:r>
              <a:rPr lang="en-US" sz="2000" i="0" dirty="0"/>
              <a:t> </a:t>
            </a:r>
            <a:r>
              <a:rPr lang="en-US" sz="2000" i="0" dirty="0">
                <a:sym typeface="Wingdings" panose="05000000000000000000" pitchFamily="2" charset="2"/>
              </a:rPr>
              <a:t> </a:t>
            </a:r>
            <a:endParaRPr lang="en-US" sz="2000" i="0" dirty="0"/>
          </a:p>
          <a:p>
            <a:pPr lvl="1" algn="l"/>
            <a:r>
              <a:rPr lang="en-US" sz="1050" i="0" dirty="0"/>
              <a:t> </a:t>
            </a:r>
          </a:p>
        </p:txBody>
      </p:sp>
      <p:sp>
        <p:nvSpPr>
          <p:cNvPr id="2" name="Title 1"/>
          <p:cNvSpPr>
            <a:spLocks noGrp="1"/>
          </p:cNvSpPr>
          <p:nvPr>
            <p:ph type="title"/>
          </p:nvPr>
        </p:nvSpPr>
        <p:spPr>
          <a:xfrm>
            <a:off x="1055516" y="215270"/>
            <a:ext cx="7239000" cy="707886"/>
          </a:xfrm>
        </p:spPr>
        <p:txBody>
          <a:bodyPr wrap="square">
            <a:spAutoFit/>
          </a:bodyPr>
          <a:lstStyle/>
          <a:p>
            <a:r>
              <a:rPr lang="en-US" sz="4000" b="1" kern="1200" dirty="0">
                <a:solidFill>
                  <a:srgbClr val="0000FF"/>
                </a:solidFill>
                <a:effectLst>
                  <a:outerShdw blurRad="38100" dist="38100" dir="2700000" algn="tl">
                    <a:srgbClr val="C0C0C0"/>
                  </a:outerShdw>
                </a:effectLst>
                <a:latin typeface="Arial" charset="0"/>
                <a:ea typeface="+mn-ea"/>
                <a:cs typeface="+mn-cs"/>
              </a:rPr>
              <a:t>FLARM Setup Requirements</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16</a:t>
            </a:fld>
            <a:endParaRPr lang="en-US" dirty="0"/>
          </a:p>
        </p:txBody>
      </p:sp>
      <p:sp>
        <p:nvSpPr>
          <p:cNvPr id="1025" name="TextBox 1024">
            <a:extLst>
              <a:ext uri="{FF2B5EF4-FFF2-40B4-BE49-F238E27FC236}">
                <a16:creationId xmlns:a16="http://schemas.microsoft.com/office/drawing/2014/main" id="{3A523B91-C4DC-55E1-CEBD-1229D07B2A95}"/>
              </a:ext>
            </a:extLst>
          </p:cNvPr>
          <p:cNvSpPr txBox="1"/>
          <p:nvPr/>
        </p:nvSpPr>
        <p:spPr>
          <a:xfrm>
            <a:off x="897705" y="3324486"/>
            <a:ext cx="7484295" cy="2369880"/>
          </a:xfrm>
          <a:prstGeom prst="rect">
            <a:avLst/>
          </a:prstGeom>
          <a:noFill/>
          <a:ln>
            <a:solidFill>
              <a:schemeClr val="tx1"/>
            </a:solidFill>
          </a:ln>
        </p:spPr>
        <p:txBody>
          <a:bodyPr wrap="square" rtlCol="0">
            <a:spAutoFit/>
          </a:bodyPr>
          <a:lstStyle/>
          <a:p>
            <a:pPr marL="171450" indent="-171450" algn="l">
              <a:buFont typeface="Arial" panose="020B0604020202020204" pitchFamily="34" charset="0"/>
              <a:buChar char="•"/>
            </a:pPr>
            <a:r>
              <a:rPr lang="en-US" sz="2800" i="0" dirty="0"/>
              <a:t>Steps you will need to take;</a:t>
            </a:r>
          </a:p>
          <a:p>
            <a:pPr marL="914400" lvl="1" indent="-457200" algn="l">
              <a:buFont typeface="+mj-lt"/>
              <a:buAutoNum type="arabicPeriod"/>
            </a:pPr>
            <a:r>
              <a:rPr lang="en-US" sz="2000" i="0" dirty="0"/>
              <a:t>Create a configuration file &amp; download it to your           FLARM Device</a:t>
            </a:r>
          </a:p>
          <a:p>
            <a:pPr marL="914400" lvl="1" indent="-457200" algn="l">
              <a:buFont typeface="+mj-lt"/>
              <a:buAutoNum type="arabicPeriod"/>
            </a:pPr>
            <a:r>
              <a:rPr lang="en-US" sz="2000" i="0" dirty="0"/>
              <a:t>Register your FLARM Device on FlarmNet  </a:t>
            </a:r>
          </a:p>
          <a:p>
            <a:pPr marL="914400" lvl="1" indent="-457200" algn="l">
              <a:buFont typeface="+mj-lt"/>
              <a:buAutoNum type="arabicPeriod"/>
            </a:pPr>
            <a:r>
              <a:rPr lang="en-US" sz="2000" i="0" dirty="0"/>
              <a:t>Download the latest global FlarmNet user database to your Flarm Display Device</a:t>
            </a:r>
          </a:p>
          <a:p>
            <a:pPr marL="914400" lvl="1" indent="-457200" algn="l">
              <a:buFont typeface="+mj-lt"/>
              <a:buAutoNum type="arabicPeriod"/>
            </a:pPr>
            <a:r>
              <a:rPr lang="en-US" sz="2000" i="0" dirty="0"/>
              <a:t>Register your FLARM Device on </a:t>
            </a:r>
            <a:r>
              <a:rPr lang="en-US" sz="2000" i="0" dirty="0" err="1"/>
              <a:t>GliderNet</a:t>
            </a:r>
            <a:r>
              <a:rPr lang="en-US" sz="2000" i="0" dirty="0"/>
              <a:t> (OGN)</a:t>
            </a:r>
          </a:p>
        </p:txBody>
      </p:sp>
      <p:pic>
        <p:nvPicPr>
          <p:cNvPr id="1027" name="Picture 1026">
            <a:extLst>
              <a:ext uri="{FF2B5EF4-FFF2-40B4-BE49-F238E27FC236}">
                <a16:creationId xmlns:a16="http://schemas.microsoft.com/office/drawing/2014/main" id="{435427AE-BFE9-C332-3B83-080363BB32E7}"/>
              </a:ext>
            </a:extLst>
          </p:cNvPr>
          <p:cNvPicPr>
            <a:picLocks noChangeAspect="1"/>
          </p:cNvPicPr>
          <p:nvPr/>
        </p:nvPicPr>
        <p:blipFill>
          <a:blip r:embed="rId2"/>
          <a:stretch>
            <a:fillRect/>
          </a:stretch>
        </p:blipFill>
        <p:spPr>
          <a:xfrm>
            <a:off x="4139924" y="1595816"/>
            <a:ext cx="535092" cy="370139"/>
          </a:xfrm>
          <a:prstGeom prst="rect">
            <a:avLst/>
          </a:prstGeom>
          <a:ln>
            <a:solidFill>
              <a:schemeClr val="tx1"/>
            </a:solidFill>
          </a:ln>
        </p:spPr>
      </p:pic>
      <p:pic>
        <p:nvPicPr>
          <p:cNvPr id="1029" name="Picture 1028">
            <a:extLst>
              <a:ext uri="{FF2B5EF4-FFF2-40B4-BE49-F238E27FC236}">
                <a16:creationId xmlns:a16="http://schemas.microsoft.com/office/drawing/2014/main" id="{89479FFC-E2BF-8D2C-4CF1-63BFE38CF54D}"/>
              </a:ext>
            </a:extLst>
          </p:cNvPr>
          <p:cNvPicPr>
            <a:picLocks noChangeAspect="1"/>
          </p:cNvPicPr>
          <p:nvPr/>
        </p:nvPicPr>
        <p:blipFill>
          <a:blip r:embed="rId3"/>
          <a:stretch>
            <a:fillRect/>
          </a:stretch>
        </p:blipFill>
        <p:spPr>
          <a:xfrm>
            <a:off x="4854424" y="1595815"/>
            <a:ext cx="860576" cy="370140"/>
          </a:xfrm>
          <a:prstGeom prst="rect">
            <a:avLst/>
          </a:prstGeom>
          <a:ln>
            <a:solidFill>
              <a:schemeClr val="tx1"/>
            </a:solidFill>
          </a:ln>
        </p:spPr>
      </p:pic>
      <p:pic>
        <p:nvPicPr>
          <p:cNvPr id="1031" name="Picture 1030">
            <a:extLst>
              <a:ext uri="{FF2B5EF4-FFF2-40B4-BE49-F238E27FC236}">
                <a16:creationId xmlns:a16="http://schemas.microsoft.com/office/drawing/2014/main" id="{EF9300F8-6ED8-F494-9DB6-77AF4DCF8941}"/>
              </a:ext>
            </a:extLst>
          </p:cNvPr>
          <p:cNvPicPr>
            <a:picLocks noChangeAspect="1"/>
          </p:cNvPicPr>
          <p:nvPr/>
        </p:nvPicPr>
        <p:blipFill>
          <a:blip r:embed="rId4"/>
          <a:stretch>
            <a:fillRect/>
          </a:stretch>
        </p:blipFill>
        <p:spPr>
          <a:xfrm>
            <a:off x="6273426" y="2146200"/>
            <a:ext cx="567784" cy="885683"/>
          </a:xfrm>
          <a:prstGeom prst="rect">
            <a:avLst/>
          </a:prstGeom>
          <a:ln>
            <a:solidFill>
              <a:schemeClr val="tx1"/>
            </a:solidFill>
          </a:ln>
        </p:spPr>
      </p:pic>
      <p:pic>
        <p:nvPicPr>
          <p:cNvPr id="1033" name="Picture 6">
            <a:extLst>
              <a:ext uri="{FF2B5EF4-FFF2-40B4-BE49-F238E27FC236}">
                <a16:creationId xmlns:a16="http://schemas.microsoft.com/office/drawing/2014/main" id="{DB4A60CC-AAD2-5CB4-785F-FB9F038063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5366" y="2319704"/>
            <a:ext cx="541860" cy="5386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a:extLst>
              <a:ext uri="{FF2B5EF4-FFF2-40B4-BE49-F238E27FC236}">
                <a16:creationId xmlns:a16="http://schemas.microsoft.com/office/drawing/2014/main" id="{92FABF33-9C06-CD7E-B7CE-1862ACC908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0400" y="2144709"/>
            <a:ext cx="495253" cy="8739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37" name="TextBox 1036">
            <a:extLst>
              <a:ext uri="{FF2B5EF4-FFF2-40B4-BE49-F238E27FC236}">
                <a16:creationId xmlns:a16="http://schemas.microsoft.com/office/drawing/2014/main" id="{36FA1D33-69B1-FCF1-BC4A-C60DC811D471}"/>
              </a:ext>
            </a:extLst>
          </p:cNvPr>
          <p:cNvSpPr txBox="1"/>
          <p:nvPr/>
        </p:nvSpPr>
        <p:spPr>
          <a:xfrm>
            <a:off x="1096552" y="5867400"/>
            <a:ext cx="7086601" cy="646331"/>
          </a:xfrm>
          <a:prstGeom prst="rect">
            <a:avLst/>
          </a:prstGeom>
          <a:solidFill>
            <a:schemeClr val="bg1">
              <a:lumMod val="75000"/>
            </a:schemeClr>
          </a:solidFill>
          <a:ln w="28575">
            <a:solidFill>
              <a:srgbClr val="FF0000"/>
            </a:solidFill>
          </a:ln>
        </p:spPr>
        <p:txBody>
          <a:bodyPr wrap="square">
            <a:spAutoFit/>
          </a:bodyPr>
          <a:lstStyle/>
          <a:p>
            <a:r>
              <a:rPr lang="en-US" sz="1400" b="0" i="0" dirty="0"/>
              <a:t>*</a:t>
            </a:r>
            <a:r>
              <a:rPr lang="en-US" sz="1100" b="0" i="0" dirty="0"/>
              <a:t>The recommended FLARM Radio-ID is the 6-digit hexadecimal ICAO address of </a:t>
            </a:r>
          </a:p>
          <a:p>
            <a:r>
              <a:rPr lang="en-US" sz="1100" b="0" i="0" dirty="0"/>
              <a:t>your aircraft (also known as Mode S Code). In the USA look up the ICAO number for your aircraft at </a:t>
            </a:r>
            <a:r>
              <a:rPr lang="en-US" sz="1100" b="0" i="0" dirty="0">
                <a:hlinkClick r:id="rId7">
                  <a:extLst>
                    <a:ext uri="{A12FA001-AC4F-418D-AE19-62706E023703}">
                      <ahyp:hlinkClr xmlns:ahyp="http://schemas.microsoft.com/office/drawing/2018/hyperlinkcolor" val="tx"/>
                    </a:ext>
                  </a:extLst>
                </a:hlinkClick>
              </a:rPr>
              <a:t>https://registry.faa.gov/aircraftinquiry/search/nnumberinquiry</a:t>
            </a:r>
            <a:r>
              <a:rPr lang="en-US" sz="1100" b="0" i="0" dirty="0"/>
              <a:t>  </a:t>
            </a:r>
          </a:p>
        </p:txBody>
      </p:sp>
    </p:spTree>
    <p:extLst>
      <p:ext uri="{BB962C8B-B14F-4D97-AF65-F5344CB8AC3E}">
        <p14:creationId xmlns:p14="http://schemas.microsoft.com/office/powerpoint/2010/main" val="1152710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FE2E5A-9681-5162-2108-10C25F26347E}"/>
              </a:ext>
            </a:extLst>
          </p:cNvPr>
          <p:cNvSpPr>
            <a:spLocks noGrp="1"/>
          </p:cNvSpPr>
          <p:nvPr>
            <p:ph type="title"/>
          </p:nvPr>
        </p:nvSpPr>
        <p:spPr>
          <a:xfrm>
            <a:off x="0" y="496188"/>
            <a:ext cx="9144000" cy="1143000"/>
          </a:xfrm>
        </p:spPr>
        <p:txBody>
          <a:bodyPr/>
          <a:lstStyle/>
          <a:p>
            <a:r>
              <a:rPr lang="en-US" b="1" u="sng" kern="1200" dirty="0">
                <a:solidFill>
                  <a:srgbClr val="0000FF"/>
                </a:solidFill>
                <a:effectLst>
                  <a:outerShdw blurRad="38100" dist="38100" dir="2700000" algn="tl">
                    <a:srgbClr val="C0C0C0"/>
                  </a:outerShdw>
                </a:effectLst>
                <a:latin typeface="Arial" charset="0"/>
                <a:ea typeface="+mn-ea"/>
                <a:cs typeface="+mn-cs"/>
              </a:rPr>
              <a:t>STEP 1</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Creating and Downloading a </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7" name="TextBox 6">
            <a:extLst>
              <a:ext uri="{FF2B5EF4-FFF2-40B4-BE49-F238E27FC236}">
                <a16:creationId xmlns:a16="http://schemas.microsoft.com/office/drawing/2014/main" id="{A4606DBB-3C9A-8125-4A6A-54F3EDFC6FAC}"/>
              </a:ext>
            </a:extLst>
          </p:cNvPr>
          <p:cNvSpPr txBox="1"/>
          <p:nvPr/>
        </p:nvSpPr>
        <p:spPr>
          <a:xfrm>
            <a:off x="457200" y="3332575"/>
            <a:ext cx="8229600" cy="2923877"/>
          </a:xfrm>
          <a:prstGeom prst="rect">
            <a:avLst/>
          </a:prstGeom>
          <a:solidFill>
            <a:schemeClr val="bg1">
              <a:lumMod val="75000"/>
            </a:schemeClr>
          </a:solidFill>
          <a:ln>
            <a:solidFill>
              <a:schemeClr val="tx1"/>
            </a:solidFill>
          </a:ln>
        </p:spPr>
        <p:txBody>
          <a:bodyPr wrap="square">
            <a:spAutoFit/>
          </a:bodyPr>
          <a:lstStyle/>
          <a:p>
            <a:r>
              <a:rPr lang="en-US" sz="2400" i="0" dirty="0"/>
              <a:t>Your FLARM device cannot operate properly without a configuration file for your glider. It is very important that the device configured correctly. </a:t>
            </a:r>
          </a:p>
          <a:p>
            <a:r>
              <a:rPr lang="en-US" sz="1200" i="0" dirty="0"/>
              <a:t> </a:t>
            </a:r>
          </a:p>
          <a:p>
            <a:r>
              <a:rPr lang="en-US" sz="2400" i="0" dirty="0"/>
              <a:t>Use the flarm configuration tool to configure your Device. After selecting the desired options, the configuration file is downloaded and installed </a:t>
            </a:r>
          </a:p>
          <a:p>
            <a:r>
              <a:rPr lang="en-US" sz="2400" i="0" dirty="0"/>
              <a:t>into your FLARM Device.</a:t>
            </a:r>
          </a:p>
        </p:txBody>
      </p:sp>
      <p:pic>
        <p:nvPicPr>
          <p:cNvPr id="8" name="Picture 7">
            <a:extLst>
              <a:ext uri="{FF2B5EF4-FFF2-40B4-BE49-F238E27FC236}">
                <a16:creationId xmlns:a16="http://schemas.microsoft.com/office/drawing/2014/main" id="{F439471A-8674-398C-DF28-CC848A434D64}"/>
              </a:ext>
            </a:extLst>
          </p:cNvPr>
          <p:cNvPicPr>
            <a:picLocks noChangeAspect="1"/>
          </p:cNvPicPr>
          <p:nvPr/>
        </p:nvPicPr>
        <p:blipFill>
          <a:blip r:embed="rId2"/>
          <a:stretch>
            <a:fillRect/>
          </a:stretch>
        </p:blipFill>
        <p:spPr>
          <a:xfrm>
            <a:off x="3124200" y="2179983"/>
            <a:ext cx="1144692" cy="791817"/>
          </a:xfrm>
          <a:prstGeom prst="rect">
            <a:avLst/>
          </a:prstGeom>
          <a:ln>
            <a:solidFill>
              <a:schemeClr val="tx1"/>
            </a:solidFill>
          </a:ln>
        </p:spPr>
      </p:pic>
      <p:pic>
        <p:nvPicPr>
          <p:cNvPr id="9" name="Picture 8">
            <a:extLst>
              <a:ext uri="{FF2B5EF4-FFF2-40B4-BE49-F238E27FC236}">
                <a16:creationId xmlns:a16="http://schemas.microsoft.com/office/drawing/2014/main" id="{9D1D59ED-81A5-66AA-8B8C-F86564DE0A39}"/>
              </a:ext>
            </a:extLst>
          </p:cNvPr>
          <p:cNvPicPr>
            <a:picLocks noChangeAspect="1"/>
          </p:cNvPicPr>
          <p:nvPr/>
        </p:nvPicPr>
        <p:blipFill>
          <a:blip r:embed="rId3"/>
          <a:stretch>
            <a:fillRect/>
          </a:stretch>
        </p:blipFill>
        <p:spPr>
          <a:xfrm>
            <a:off x="4843901" y="2129439"/>
            <a:ext cx="1958490" cy="842361"/>
          </a:xfrm>
          <a:prstGeom prst="rect">
            <a:avLst/>
          </a:prstGeom>
          <a:ln>
            <a:solidFill>
              <a:schemeClr val="tx1"/>
            </a:solidFill>
          </a:ln>
        </p:spPr>
      </p:pic>
    </p:spTree>
    <p:extLst>
      <p:ext uri="{BB962C8B-B14F-4D97-AF65-F5344CB8AC3E}">
        <p14:creationId xmlns:p14="http://schemas.microsoft.com/office/powerpoint/2010/main" val="358160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59"/>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18</a:t>
            </a:fld>
            <a:endParaRPr lang="en-US" dirty="0"/>
          </a:p>
        </p:txBody>
      </p:sp>
      <p:sp>
        <p:nvSpPr>
          <p:cNvPr id="9" name="TextBox 8">
            <a:extLst>
              <a:ext uri="{FF2B5EF4-FFF2-40B4-BE49-F238E27FC236}">
                <a16:creationId xmlns:a16="http://schemas.microsoft.com/office/drawing/2014/main" id="{B3A5F680-1DA0-0E73-C3AF-BE8FDA9174EA}"/>
              </a:ext>
            </a:extLst>
          </p:cNvPr>
          <p:cNvSpPr txBox="1"/>
          <p:nvPr/>
        </p:nvSpPr>
        <p:spPr>
          <a:xfrm>
            <a:off x="1571625" y="3788116"/>
            <a:ext cx="6287683" cy="830997"/>
          </a:xfrm>
          <a:prstGeom prst="rect">
            <a:avLst/>
          </a:prstGeom>
          <a:noFill/>
          <a:ln>
            <a:solidFill>
              <a:schemeClr val="tx1"/>
            </a:solidFill>
          </a:ln>
        </p:spPr>
        <p:txBody>
          <a:bodyPr wrap="none" rtlCol="0">
            <a:spAutoFit/>
          </a:bodyPr>
          <a:lstStyle/>
          <a:p>
            <a:r>
              <a:rPr lang="en-US" i="0" dirty="0">
                <a:solidFill>
                  <a:srgbClr val="0000FF"/>
                </a:solidFill>
              </a:rPr>
              <a:t>Use the FLARM Device </a:t>
            </a:r>
          </a:p>
          <a:p>
            <a:r>
              <a:rPr lang="en-US" i="0" dirty="0">
                <a:solidFill>
                  <a:srgbClr val="0000FF"/>
                </a:solidFill>
              </a:rPr>
              <a:t>Configuration File Creation Tool found at</a:t>
            </a:r>
          </a:p>
          <a:p>
            <a:r>
              <a:rPr lang="en-US" i="0" dirty="0">
                <a:solidFill>
                  <a:srgbClr val="0000FF"/>
                </a:solidFill>
                <a:hlinkClick r:id="rId2">
                  <a:extLst>
                    <a:ext uri="{A12FA001-AC4F-418D-AE19-62706E023703}">
                      <ahyp:hlinkClr xmlns:ahyp="http://schemas.microsoft.com/office/drawing/2018/hyperlinkcolor" val="tx"/>
                    </a:ext>
                  </a:extLst>
                </a:hlinkClick>
              </a:rPr>
              <a:t>https://www.flarm.com/en/support/tools-software/configurator/</a:t>
            </a:r>
            <a:r>
              <a:rPr lang="en-US" i="0" dirty="0">
                <a:solidFill>
                  <a:srgbClr val="0000FF"/>
                </a:solidFill>
              </a:rPr>
              <a:t> </a:t>
            </a:r>
          </a:p>
        </p:txBody>
      </p:sp>
      <p:cxnSp>
        <p:nvCxnSpPr>
          <p:cNvPr id="14" name="Connector: Elbow 13">
            <a:extLst>
              <a:ext uri="{FF2B5EF4-FFF2-40B4-BE49-F238E27FC236}">
                <a16:creationId xmlns:a16="http://schemas.microsoft.com/office/drawing/2014/main" id="{A8BFE401-E328-129C-D46B-5F60F3454458}"/>
              </a:ext>
            </a:extLst>
          </p:cNvPr>
          <p:cNvCxnSpPr>
            <a:cxnSpLocks/>
            <a:stCxn id="56" idx="3"/>
            <a:endCxn id="9" idx="3"/>
          </p:cNvCxnSpPr>
          <p:nvPr/>
        </p:nvCxnSpPr>
        <p:spPr bwMode="auto">
          <a:xfrm>
            <a:off x="7391400" y="2368141"/>
            <a:ext cx="467908" cy="1835474"/>
          </a:xfrm>
          <a:prstGeom prst="bentConnector3">
            <a:avLst>
              <a:gd name="adj1" fmla="val 220594"/>
            </a:avLst>
          </a:prstGeom>
          <a:noFill/>
          <a:ln w="28575" cap="flat" cmpd="sng" algn="ctr">
            <a:solidFill>
              <a:schemeClr val="tx1"/>
            </a:solidFill>
            <a:prstDash val="solid"/>
            <a:round/>
            <a:headEnd type="none" w="med" len="med"/>
            <a:tailEnd type="triangle"/>
          </a:ln>
          <a:effectLst/>
        </p:spPr>
      </p:cxnSp>
      <p:pic>
        <p:nvPicPr>
          <p:cNvPr id="47" name="Picture 46">
            <a:extLst>
              <a:ext uri="{FF2B5EF4-FFF2-40B4-BE49-F238E27FC236}">
                <a16:creationId xmlns:a16="http://schemas.microsoft.com/office/drawing/2014/main" id="{1B6A0A7E-905C-848D-160E-8976B57A4FA5}"/>
              </a:ext>
            </a:extLst>
          </p:cNvPr>
          <p:cNvPicPr>
            <a:picLocks noChangeAspect="1"/>
          </p:cNvPicPr>
          <p:nvPr/>
        </p:nvPicPr>
        <p:blipFill>
          <a:blip r:embed="rId3"/>
          <a:stretch>
            <a:fillRect/>
          </a:stretch>
        </p:blipFill>
        <p:spPr>
          <a:xfrm>
            <a:off x="990599" y="1530978"/>
            <a:ext cx="1162050" cy="803824"/>
          </a:xfrm>
          <a:prstGeom prst="rect">
            <a:avLst/>
          </a:prstGeom>
          <a:ln>
            <a:solidFill>
              <a:schemeClr val="tx1"/>
            </a:solidFill>
          </a:ln>
        </p:spPr>
      </p:pic>
      <p:sp>
        <p:nvSpPr>
          <p:cNvPr id="53" name="TextBox 52">
            <a:extLst>
              <a:ext uri="{FF2B5EF4-FFF2-40B4-BE49-F238E27FC236}">
                <a16:creationId xmlns:a16="http://schemas.microsoft.com/office/drawing/2014/main" id="{801035E5-3E9F-9160-10D6-36266A8E162B}"/>
              </a:ext>
            </a:extLst>
          </p:cNvPr>
          <p:cNvSpPr txBox="1"/>
          <p:nvPr/>
        </p:nvSpPr>
        <p:spPr>
          <a:xfrm>
            <a:off x="3394015" y="5257800"/>
            <a:ext cx="3148619" cy="400110"/>
          </a:xfrm>
          <a:prstGeom prst="rect">
            <a:avLst/>
          </a:prstGeom>
          <a:noFill/>
          <a:ln w="28575">
            <a:solidFill>
              <a:srgbClr val="FF0000"/>
            </a:solidFill>
          </a:ln>
        </p:spPr>
        <p:txBody>
          <a:bodyPr wrap="none" rtlCol="0">
            <a:spAutoFit/>
          </a:bodyPr>
          <a:lstStyle/>
          <a:p>
            <a:r>
              <a:rPr lang="en-US" sz="2000" i="0" dirty="0"/>
              <a:t>Continued on Next Slide</a:t>
            </a:r>
          </a:p>
        </p:txBody>
      </p:sp>
      <p:sp>
        <p:nvSpPr>
          <p:cNvPr id="56" name="TextBox 55">
            <a:extLst>
              <a:ext uri="{FF2B5EF4-FFF2-40B4-BE49-F238E27FC236}">
                <a16:creationId xmlns:a16="http://schemas.microsoft.com/office/drawing/2014/main" id="{5ED0EA81-78D7-1CF6-9D6B-B7CE9F51DDB7}"/>
              </a:ext>
            </a:extLst>
          </p:cNvPr>
          <p:cNvSpPr txBox="1"/>
          <p:nvPr/>
        </p:nvSpPr>
        <p:spPr>
          <a:xfrm>
            <a:off x="2667000" y="1337089"/>
            <a:ext cx="4724400" cy="2062103"/>
          </a:xfrm>
          <a:prstGeom prst="rect">
            <a:avLst/>
          </a:prstGeom>
          <a:noFill/>
          <a:ln>
            <a:solidFill>
              <a:schemeClr val="tx1"/>
            </a:solidFill>
          </a:ln>
        </p:spPr>
        <p:txBody>
          <a:bodyPr wrap="square" rtlCol="0">
            <a:spAutoFit/>
          </a:bodyPr>
          <a:lstStyle/>
          <a:p>
            <a:r>
              <a:rPr lang="en-US" i="0" dirty="0">
                <a:solidFill>
                  <a:srgbClr val="0000FF"/>
                </a:solidFill>
              </a:rPr>
              <a:t>When installing FLARM in an aircraft, and before using a FLARM Device, it is very important that it is configured correctly. </a:t>
            </a:r>
          </a:p>
          <a:p>
            <a:endParaRPr lang="en-US" i="0" dirty="0">
              <a:solidFill>
                <a:srgbClr val="0000FF"/>
              </a:solidFill>
            </a:endParaRPr>
          </a:p>
          <a:p>
            <a:r>
              <a:rPr lang="en-US" i="0" dirty="0">
                <a:solidFill>
                  <a:srgbClr val="0000FF"/>
                </a:solidFill>
              </a:rPr>
              <a:t>Use the flarm configuration tool to create a </a:t>
            </a:r>
            <a:r>
              <a:rPr lang="en-US" i="0" dirty="0" err="1">
                <a:solidFill>
                  <a:srgbClr val="0000FF"/>
                </a:solidFill>
              </a:rPr>
              <a:t>flarmcfg.text</a:t>
            </a:r>
            <a:r>
              <a:rPr lang="en-US" i="0" dirty="0">
                <a:solidFill>
                  <a:srgbClr val="0000FF"/>
                </a:solidFill>
              </a:rPr>
              <a:t> file. After selecting the desired options, the configuration file is quickly downloaded to your FLARM device.</a:t>
            </a:r>
          </a:p>
        </p:txBody>
      </p:sp>
      <p:cxnSp>
        <p:nvCxnSpPr>
          <p:cNvPr id="58" name="Connector: Elbow 57">
            <a:extLst>
              <a:ext uri="{FF2B5EF4-FFF2-40B4-BE49-F238E27FC236}">
                <a16:creationId xmlns:a16="http://schemas.microsoft.com/office/drawing/2014/main" id="{3639D748-6C72-9406-F01A-2A66B66C43B5}"/>
              </a:ext>
            </a:extLst>
          </p:cNvPr>
          <p:cNvCxnSpPr>
            <a:cxnSpLocks/>
            <a:stCxn id="9" idx="1"/>
            <a:endCxn id="53" idx="1"/>
          </p:cNvCxnSpPr>
          <p:nvPr/>
        </p:nvCxnSpPr>
        <p:spPr bwMode="auto">
          <a:xfrm rot="10800000" flipH="1" flipV="1">
            <a:off x="1571625" y="4203615"/>
            <a:ext cx="1822390" cy="1254240"/>
          </a:xfrm>
          <a:prstGeom prst="bentConnector3">
            <a:avLst>
              <a:gd name="adj1" fmla="val -29058"/>
            </a:avLst>
          </a:prstGeom>
          <a:noFill/>
          <a:ln w="28575" cap="flat" cmpd="sng" algn="ctr">
            <a:solidFill>
              <a:schemeClr val="tx1"/>
            </a:solidFill>
            <a:prstDash val="solid"/>
            <a:round/>
            <a:headEnd type="none" w="med" len="med"/>
            <a:tailEnd type="triangle"/>
          </a:ln>
          <a:effectLst/>
        </p:spPr>
      </p:cxnSp>
      <p:pic>
        <p:nvPicPr>
          <p:cNvPr id="26" name="Picture 25">
            <a:extLst>
              <a:ext uri="{FF2B5EF4-FFF2-40B4-BE49-F238E27FC236}">
                <a16:creationId xmlns:a16="http://schemas.microsoft.com/office/drawing/2014/main" id="{8E58FEEC-25F1-FE30-5F37-E212E8B8025E}"/>
              </a:ext>
            </a:extLst>
          </p:cNvPr>
          <p:cNvPicPr>
            <a:picLocks noChangeAspect="1"/>
          </p:cNvPicPr>
          <p:nvPr/>
        </p:nvPicPr>
        <p:blipFill>
          <a:blip r:embed="rId4"/>
          <a:stretch>
            <a:fillRect/>
          </a:stretch>
        </p:blipFill>
        <p:spPr>
          <a:xfrm>
            <a:off x="467685" y="2603204"/>
            <a:ext cx="1958490" cy="842361"/>
          </a:xfrm>
          <a:prstGeom prst="rect">
            <a:avLst/>
          </a:prstGeom>
          <a:ln>
            <a:solidFill>
              <a:schemeClr val="tx1"/>
            </a:solidFill>
          </a:ln>
        </p:spPr>
      </p:pic>
    </p:spTree>
    <p:extLst>
      <p:ext uri="{BB962C8B-B14F-4D97-AF65-F5344CB8AC3E}">
        <p14:creationId xmlns:p14="http://schemas.microsoft.com/office/powerpoint/2010/main" val="4097361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19</a:t>
            </a:fld>
            <a:endParaRPr lang="en-US" dirty="0"/>
          </a:p>
        </p:txBody>
      </p:sp>
      <p:sp>
        <p:nvSpPr>
          <p:cNvPr id="5" name="TextBox 4">
            <a:extLst>
              <a:ext uri="{FF2B5EF4-FFF2-40B4-BE49-F238E27FC236}">
                <a16:creationId xmlns:a16="http://schemas.microsoft.com/office/drawing/2014/main" id="{C0A853BE-9B61-E34F-DB97-330D583EA659}"/>
              </a:ext>
            </a:extLst>
          </p:cNvPr>
          <p:cNvSpPr txBox="1"/>
          <p:nvPr/>
        </p:nvSpPr>
        <p:spPr>
          <a:xfrm>
            <a:off x="1096045" y="5337474"/>
            <a:ext cx="3148619" cy="400110"/>
          </a:xfrm>
          <a:prstGeom prst="rect">
            <a:avLst/>
          </a:prstGeom>
          <a:noFill/>
          <a:ln w="28575">
            <a:solidFill>
              <a:srgbClr val="FF0000"/>
            </a:solidFill>
          </a:ln>
        </p:spPr>
        <p:txBody>
          <a:bodyPr wrap="none" rtlCol="0">
            <a:spAutoFit/>
          </a:bodyPr>
          <a:lstStyle/>
          <a:p>
            <a:r>
              <a:rPr lang="en-US" sz="2000" i="0" dirty="0"/>
              <a:t>Continued on Next Slide</a:t>
            </a:r>
          </a:p>
        </p:txBody>
      </p:sp>
      <p:cxnSp>
        <p:nvCxnSpPr>
          <p:cNvPr id="17" name="Connector: Elbow 16">
            <a:extLst>
              <a:ext uri="{FF2B5EF4-FFF2-40B4-BE49-F238E27FC236}">
                <a16:creationId xmlns:a16="http://schemas.microsoft.com/office/drawing/2014/main" id="{C3CCB41F-D176-877D-06E4-904845B26639}"/>
              </a:ext>
            </a:extLst>
          </p:cNvPr>
          <p:cNvCxnSpPr>
            <a:cxnSpLocks/>
            <a:endCxn id="23" idx="0"/>
          </p:cNvCxnSpPr>
          <p:nvPr/>
        </p:nvCxnSpPr>
        <p:spPr bwMode="auto">
          <a:xfrm rot="10800000" flipV="1">
            <a:off x="3541893" y="3440211"/>
            <a:ext cx="2228174" cy="372782"/>
          </a:xfrm>
          <a:prstGeom prst="bentConnector2">
            <a:avLst/>
          </a:prstGeom>
          <a:noFill/>
          <a:ln w="28575"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799E8B16-3F19-BC5F-E122-F445EF7E4919}"/>
              </a:ext>
            </a:extLst>
          </p:cNvPr>
          <p:cNvSpPr txBox="1"/>
          <p:nvPr/>
        </p:nvSpPr>
        <p:spPr>
          <a:xfrm>
            <a:off x="1752600" y="917732"/>
            <a:ext cx="2169184" cy="338554"/>
          </a:xfrm>
          <a:prstGeom prst="rect">
            <a:avLst/>
          </a:prstGeom>
          <a:noFill/>
          <a:ln w="28575">
            <a:solidFill>
              <a:srgbClr val="FF0000"/>
            </a:solidFill>
          </a:ln>
        </p:spPr>
        <p:txBody>
          <a:bodyPr wrap="none" rtlCol="0">
            <a:spAutoFit/>
          </a:bodyPr>
          <a:lstStyle/>
          <a:p>
            <a:r>
              <a:rPr lang="en-US" i="0" dirty="0"/>
              <a:t>From Previous Slide</a:t>
            </a:r>
          </a:p>
        </p:txBody>
      </p:sp>
      <p:cxnSp>
        <p:nvCxnSpPr>
          <p:cNvPr id="42" name="Connector: Elbow 41">
            <a:extLst>
              <a:ext uri="{FF2B5EF4-FFF2-40B4-BE49-F238E27FC236}">
                <a16:creationId xmlns:a16="http://schemas.microsoft.com/office/drawing/2014/main" id="{E9E6CB14-88B2-2A55-4D1B-B75A0FF97CDF}"/>
              </a:ext>
            </a:extLst>
          </p:cNvPr>
          <p:cNvCxnSpPr>
            <a:cxnSpLocks/>
            <a:stCxn id="40" idx="2"/>
            <a:endCxn id="46" idx="1"/>
          </p:cNvCxnSpPr>
          <p:nvPr/>
        </p:nvCxnSpPr>
        <p:spPr bwMode="auto">
          <a:xfrm rot="16200000" flipH="1">
            <a:off x="3330418" y="763060"/>
            <a:ext cx="589787" cy="1576238"/>
          </a:xfrm>
          <a:prstGeom prst="bentConnector2">
            <a:avLst/>
          </a:prstGeom>
          <a:noFill/>
          <a:ln w="28575" cap="flat" cmpd="sng" algn="ctr">
            <a:solidFill>
              <a:schemeClr val="tx1"/>
            </a:solidFill>
            <a:prstDash val="solid"/>
            <a:round/>
            <a:headEnd type="none" w="med" len="med"/>
            <a:tailEnd type="triangle"/>
          </a:ln>
          <a:effectLst/>
        </p:spPr>
      </p:cxnSp>
      <p:pic>
        <p:nvPicPr>
          <p:cNvPr id="23" name="Picture 22">
            <a:extLst>
              <a:ext uri="{FF2B5EF4-FFF2-40B4-BE49-F238E27FC236}">
                <a16:creationId xmlns:a16="http://schemas.microsoft.com/office/drawing/2014/main" id="{7E35EC02-2462-8CA9-6AB3-EA0C1D82340D}"/>
              </a:ext>
            </a:extLst>
          </p:cNvPr>
          <p:cNvPicPr>
            <a:picLocks noChangeAspect="1"/>
          </p:cNvPicPr>
          <p:nvPr/>
        </p:nvPicPr>
        <p:blipFill>
          <a:blip r:embed="rId2"/>
          <a:stretch>
            <a:fillRect/>
          </a:stretch>
        </p:blipFill>
        <p:spPr>
          <a:xfrm>
            <a:off x="2670355" y="3812993"/>
            <a:ext cx="1743075" cy="514350"/>
          </a:xfrm>
          <a:prstGeom prst="rect">
            <a:avLst/>
          </a:prstGeom>
        </p:spPr>
      </p:pic>
      <p:cxnSp>
        <p:nvCxnSpPr>
          <p:cNvPr id="39" name="Connector: Elbow 38">
            <a:extLst>
              <a:ext uri="{FF2B5EF4-FFF2-40B4-BE49-F238E27FC236}">
                <a16:creationId xmlns:a16="http://schemas.microsoft.com/office/drawing/2014/main" id="{93D7800E-F54C-2EE4-1324-0889979F3F55}"/>
              </a:ext>
            </a:extLst>
          </p:cNvPr>
          <p:cNvCxnSpPr>
            <a:cxnSpLocks/>
            <a:stCxn id="23" idx="2"/>
            <a:endCxn id="5" idx="0"/>
          </p:cNvCxnSpPr>
          <p:nvPr/>
        </p:nvCxnSpPr>
        <p:spPr bwMode="auto">
          <a:xfrm rot="5400000">
            <a:off x="2601059" y="4396639"/>
            <a:ext cx="1010131" cy="871538"/>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46" name="TextBox 45">
            <a:extLst>
              <a:ext uri="{FF2B5EF4-FFF2-40B4-BE49-F238E27FC236}">
                <a16:creationId xmlns:a16="http://schemas.microsoft.com/office/drawing/2014/main" id="{7E4A2D49-AAC8-AFF9-3F9C-FDEC0FA2BFE5}"/>
              </a:ext>
            </a:extLst>
          </p:cNvPr>
          <p:cNvSpPr txBox="1"/>
          <p:nvPr/>
        </p:nvSpPr>
        <p:spPr>
          <a:xfrm>
            <a:off x="4413430" y="1476741"/>
            <a:ext cx="2252791" cy="738664"/>
          </a:xfrm>
          <a:prstGeom prst="rect">
            <a:avLst/>
          </a:prstGeom>
          <a:noFill/>
          <a:ln>
            <a:solidFill>
              <a:schemeClr val="tx1"/>
            </a:solidFill>
          </a:ln>
        </p:spPr>
        <p:txBody>
          <a:bodyPr wrap="square" rtlCol="0">
            <a:spAutoFit/>
          </a:bodyPr>
          <a:lstStyle/>
          <a:p>
            <a:r>
              <a:rPr lang="en-US" sz="1400" i="0" dirty="0">
                <a:solidFill>
                  <a:srgbClr val="0000FF"/>
                </a:solidFill>
              </a:rPr>
              <a:t>Enter your FLARM Device manufacturer and model</a:t>
            </a:r>
          </a:p>
        </p:txBody>
      </p:sp>
      <p:cxnSp>
        <p:nvCxnSpPr>
          <p:cNvPr id="47" name="Connector: Elbow 46">
            <a:extLst>
              <a:ext uri="{FF2B5EF4-FFF2-40B4-BE49-F238E27FC236}">
                <a16:creationId xmlns:a16="http://schemas.microsoft.com/office/drawing/2014/main" id="{8AFA4623-511B-0D01-C348-F2E4C4BE65A0}"/>
              </a:ext>
            </a:extLst>
          </p:cNvPr>
          <p:cNvCxnSpPr>
            <a:cxnSpLocks/>
            <a:stCxn id="46" idx="2"/>
            <a:endCxn id="51" idx="0"/>
          </p:cNvCxnSpPr>
          <p:nvPr/>
        </p:nvCxnSpPr>
        <p:spPr bwMode="auto">
          <a:xfrm rot="16200000" flipH="1">
            <a:off x="5869263" y="1885967"/>
            <a:ext cx="550966" cy="1209841"/>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51" name="Picture 50">
            <a:extLst>
              <a:ext uri="{FF2B5EF4-FFF2-40B4-BE49-F238E27FC236}">
                <a16:creationId xmlns:a16="http://schemas.microsoft.com/office/drawing/2014/main" id="{6109A2D8-3744-93E7-559C-3387FD39D91B}"/>
              </a:ext>
            </a:extLst>
          </p:cNvPr>
          <p:cNvPicPr>
            <a:picLocks noChangeAspect="1"/>
          </p:cNvPicPr>
          <p:nvPr/>
        </p:nvPicPr>
        <p:blipFill>
          <a:blip r:embed="rId3"/>
          <a:stretch>
            <a:fillRect/>
          </a:stretch>
        </p:blipFill>
        <p:spPr>
          <a:xfrm>
            <a:off x="4620889" y="2766371"/>
            <a:ext cx="4257556" cy="3662275"/>
          </a:xfrm>
          <a:prstGeom prst="rect">
            <a:avLst/>
          </a:prstGeom>
          <a:ln>
            <a:solidFill>
              <a:schemeClr val="tx1"/>
            </a:solidFill>
          </a:ln>
        </p:spPr>
      </p:pic>
      <p:sp>
        <p:nvSpPr>
          <p:cNvPr id="3" name="TextBox 2">
            <a:extLst>
              <a:ext uri="{FF2B5EF4-FFF2-40B4-BE49-F238E27FC236}">
                <a16:creationId xmlns:a16="http://schemas.microsoft.com/office/drawing/2014/main" id="{A2976A9E-596A-2AA6-BE90-5BE08B13B656}"/>
              </a:ext>
            </a:extLst>
          </p:cNvPr>
          <p:cNvSpPr txBox="1"/>
          <p:nvPr/>
        </p:nvSpPr>
        <p:spPr>
          <a:xfrm>
            <a:off x="2584634" y="3488102"/>
            <a:ext cx="928460" cy="276999"/>
          </a:xfrm>
          <a:prstGeom prst="rect">
            <a:avLst/>
          </a:prstGeom>
          <a:noFill/>
        </p:spPr>
        <p:txBody>
          <a:bodyPr wrap="none" rtlCol="0">
            <a:spAutoFit/>
          </a:bodyPr>
          <a:lstStyle/>
          <a:p>
            <a:r>
              <a:rPr lang="en-US" sz="1200" i="0" dirty="0"/>
              <a:t>CLICK ON</a:t>
            </a:r>
          </a:p>
        </p:txBody>
      </p:sp>
    </p:spTree>
    <p:extLst>
      <p:ext uri="{BB962C8B-B14F-4D97-AF65-F5344CB8AC3E}">
        <p14:creationId xmlns:p14="http://schemas.microsoft.com/office/powerpoint/2010/main" val="17805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2F7BDF-9CD9-9409-6E7E-7A44D7AC65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859378-6719-74C5-057B-A77E3CA7A2E9}"/>
              </a:ext>
            </a:extLst>
          </p:cNvPr>
          <p:cNvSpPr txBox="1"/>
          <p:nvPr/>
        </p:nvSpPr>
        <p:spPr>
          <a:xfrm>
            <a:off x="860934" y="457200"/>
            <a:ext cx="4885696" cy="461665"/>
          </a:xfrm>
          <a:prstGeom prst="rect">
            <a:avLst/>
          </a:prstGeom>
          <a:noFill/>
        </p:spPr>
        <p:txBody>
          <a:bodyPr wrap="none" rtlCol="0">
            <a:spAutoFit/>
          </a:bodyPr>
          <a:lstStyle/>
          <a:p>
            <a:pPr algn="l"/>
            <a:r>
              <a:rPr lang="en-US" sz="2400" i="0" u="sng" dirty="0"/>
              <a:t>To be added/corrected/changed</a:t>
            </a:r>
          </a:p>
        </p:txBody>
      </p:sp>
      <p:sp>
        <p:nvSpPr>
          <p:cNvPr id="6" name="TextBox 5">
            <a:extLst>
              <a:ext uri="{FF2B5EF4-FFF2-40B4-BE49-F238E27FC236}">
                <a16:creationId xmlns:a16="http://schemas.microsoft.com/office/drawing/2014/main" id="{3E98A41D-66A3-2330-D3EC-EFF4B07D0DCC}"/>
              </a:ext>
            </a:extLst>
          </p:cNvPr>
          <p:cNvSpPr txBox="1"/>
          <p:nvPr/>
        </p:nvSpPr>
        <p:spPr>
          <a:xfrm>
            <a:off x="837817" y="1219200"/>
            <a:ext cx="3384260" cy="276999"/>
          </a:xfrm>
          <a:prstGeom prst="rect">
            <a:avLst/>
          </a:prstGeom>
          <a:noFill/>
        </p:spPr>
        <p:txBody>
          <a:bodyPr wrap="none" rtlCol="0">
            <a:spAutoFit/>
          </a:bodyPr>
          <a:lstStyle/>
          <a:p>
            <a:pPr marL="171450" indent="-171450" algn="l">
              <a:buFont typeface="Arial" panose="020B0604020202020204" pitchFamily="34" charset="0"/>
              <a:buChar char="•"/>
            </a:pPr>
            <a:r>
              <a:rPr lang="en-US" sz="1200" b="0" i="0" dirty="0"/>
              <a:t>Glidernet.org clear database commands ???</a:t>
            </a:r>
          </a:p>
        </p:txBody>
      </p:sp>
    </p:spTree>
    <p:extLst>
      <p:ext uri="{BB962C8B-B14F-4D97-AF65-F5344CB8AC3E}">
        <p14:creationId xmlns:p14="http://schemas.microsoft.com/office/powerpoint/2010/main" val="279271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20</a:t>
            </a:fld>
            <a:endParaRPr lang="en-US" dirty="0"/>
          </a:p>
        </p:txBody>
      </p:sp>
      <p:cxnSp>
        <p:nvCxnSpPr>
          <p:cNvPr id="14" name="Connector: Elbow 13">
            <a:extLst>
              <a:ext uri="{FF2B5EF4-FFF2-40B4-BE49-F238E27FC236}">
                <a16:creationId xmlns:a16="http://schemas.microsoft.com/office/drawing/2014/main" id="{A8BFE401-E328-129C-D46B-5F60F3454458}"/>
              </a:ext>
            </a:extLst>
          </p:cNvPr>
          <p:cNvCxnSpPr>
            <a:cxnSpLocks/>
            <a:stCxn id="40" idx="2"/>
            <a:endCxn id="16" idx="0"/>
          </p:cNvCxnSpPr>
          <p:nvPr/>
        </p:nvCxnSpPr>
        <p:spPr bwMode="auto">
          <a:xfrm rot="16200000" flipH="1">
            <a:off x="1367072" y="1358067"/>
            <a:ext cx="753552" cy="357172"/>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C0A853BE-9B61-E34F-DB97-330D583EA659}"/>
              </a:ext>
            </a:extLst>
          </p:cNvPr>
          <p:cNvSpPr txBox="1"/>
          <p:nvPr/>
        </p:nvSpPr>
        <p:spPr>
          <a:xfrm>
            <a:off x="3375554" y="5838020"/>
            <a:ext cx="3148619" cy="400110"/>
          </a:xfrm>
          <a:prstGeom prst="rect">
            <a:avLst/>
          </a:prstGeom>
          <a:noFill/>
          <a:ln w="28575">
            <a:solidFill>
              <a:srgbClr val="FF0000"/>
            </a:solidFill>
          </a:ln>
        </p:spPr>
        <p:txBody>
          <a:bodyPr wrap="none" rtlCol="0">
            <a:spAutoFit/>
          </a:bodyPr>
          <a:lstStyle/>
          <a:p>
            <a:r>
              <a:rPr lang="en-US" sz="2000" i="0" dirty="0"/>
              <a:t>Continued on Next Slide</a:t>
            </a:r>
          </a:p>
        </p:txBody>
      </p:sp>
      <p:cxnSp>
        <p:nvCxnSpPr>
          <p:cNvPr id="17" name="Connector: Elbow 16">
            <a:extLst>
              <a:ext uri="{FF2B5EF4-FFF2-40B4-BE49-F238E27FC236}">
                <a16:creationId xmlns:a16="http://schemas.microsoft.com/office/drawing/2014/main" id="{C3CCB41F-D176-877D-06E4-904845B26639}"/>
              </a:ext>
            </a:extLst>
          </p:cNvPr>
          <p:cNvCxnSpPr>
            <a:cxnSpLocks/>
            <a:stCxn id="8" idx="2"/>
            <a:endCxn id="5" idx="0"/>
          </p:cNvCxnSpPr>
          <p:nvPr/>
        </p:nvCxnSpPr>
        <p:spPr bwMode="auto">
          <a:xfrm rot="5400000">
            <a:off x="5242440" y="5028866"/>
            <a:ext cx="516578" cy="1101730"/>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799E8B16-3F19-BC5F-E122-F445EF7E4919}"/>
              </a:ext>
            </a:extLst>
          </p:cNvPr>
          <p:cNvSpPr txBox="1"/>
          <p:nvPr/>
        </p:nvSpPr>
        <p:spPr>
          <a:xfrm>
            <a:off x="480670" y="821323"/>
            <a:ext cx="2169184" cy="338554"/>
          </a:xfrm>
          <a:prstGeom prst="rect">
            <a:avLst/>
          </a:prstGeom>
          <a:noFill/>
          <a:ln w="28575">
            <a:solidFill>
              <a:srgbClr val="FF0000"/>
            </a:solidFill>
          </a:ln>
        </p:spPr>
        <p:txBody>
          <a:bodyPr wrap="none" rtlCol="0">
            <a:spAutoFit/>
          </a:bodyPr>
          <a:lstStyle/>
          <a:p>
            <a:r>
              <a:rPr lang="en-US" i="0" dirty="0"/>
              <a:t>From Previous Slide</a:t>
            </a:r>
          </a:p>
        </p:txBody>
      </p:sp>
      <p:pic>
        <p:nvPicPr>
          <p:cNvPr id="16" name="Picture 15">
            <a:extLst>
              <a:ext uri="{FF2B5EF4-FFF2-40B4-BE49-F238E27FC236}">
                <a16:creationId xmlns:a16="http://schemas.microsoft.com/office/drawing/2014/main" id="{09078C38-E265-FEF5-1EA4-8D2B8EFAFB27}"/>
              </a:ext>
            </a:extLst>
          </p:cNvPr>
          <p:cNvPicPr>
            <a:picLocks noChangeAspect="1"/>
          </p:cNvPicPr>
          <p:nvPr/>
        </p:nvPicPr>
        <p:blipFill>
          <a:blip r:embed="rId2"/>
          <a:stretch>
            <a:fillRect/>
          </a:stretch>
        </p:blipFill>
        <p:spPr>
          <a:xfrm>
            <a:off x="912784" y="1913429"/>
            <a:ext cx="2019300" cy="323850"/>
          </a:xfrm>
          <a:prstGeom prst="rect">
            <a:avLst/>
          </a:prstGeom>
          <a:ln>
            <a:solidFill>
              <a:schemeClr val="tx1"/>
            </a:solidFill>
          </a:ln>
        </p:spPr>
      </p:pic>
      <p:pic>
        <p:nvPicPr>
          <p:cNvPr id="8" name="Picture 7">
            <a:extLst>
              <a:ext uri="{FF2B5EF4-FFF2-40B4-BE49-F238E27FC236}">
                <a16:creationId xmlns:a16="http://schemas.microsoft.com/office/drawing/2014/main" id="{89D294A8-9C0F-73F2-46F1-AE94CEC848B1}"/>
              </a:ext>
            </a:extLst>
          </p:cNvPr>
          <p:cNvPicPr>
            <a:picLocks noChangeAspect="1"/>
          </p:cNvPicPr>
          <p:nvPr/>
        </p:nvPicPr>
        <p:blipFill>
          <a:blip r:embed="rId3"/>
          <a:stretch>
            <a:fillRect/>
          </a:stretch>
        </p:blipFill>
        <p:spPr>
          <a:xfrm>
            <a:off x="3323359" y="1536557"/>
            <a:ext cx="5456470" cy="3784885"/>
          </a:xfrm>
          <a:prstGeom prst="rect">
            <a:avLst/>
          </a:prstGeom>
          <a:ln>
            <a:solidFill>
              <a:schemeClr val="tx1"/>
            </a:solidFill>
          </a:ln>
        </p:spPr>
      </p:pic>
      <p:sp>
        <p:nvSpPr>
          <p:cNvPr id="33" name="TextBox 32">
            <a:extLst>
              <a:ext uri="{FF2B5EF4-FFF2-40B4-BE49-F238E27FC236}">
                <a16:creationId xmlns:a16="http://schemas.microsoft.com/office/drawing/2014/main" id="{A4E30E42-31F2-101F-1A3C-1DC94062914B}"/>
              </a:ext>
            </a:extLst>
          </p:cNvPr>
          <p:cNvSpPr txBox="1"/>
          <p:nvPr/>
        </p:nvSpPr>
        <p:spPr>
          <a:xfrm>
            <a:off x="429594" y="2819887"/>
            <a:ext cx="2351809" cy="1231106"/>
          </a:xfrm>
          <a:prstGeom prst="rect">
            <a:avLst/>
          </a:prstGeom>
          <a:noFill/>
          <a:ln>
            <a:solidFill>
              <a:schemeClr val="tx1"/>
            </a:solidFill>
          </a:ln>
        </p:spPr>
        <p:txBody>
          <a:bodyPr wrap="square" rtlCol="0">
            <a:spAutoFit/>
          </a:bodyPr>
          <a:lstStyle/>
          <a:p>
            <a:r>
              <a:rPr lang="en-US" sz="1400" i="0" dirty="0">
                <a:solidFill>
                  <a:srgbClr val="0000FF"/>
                </a:solidFill>
              </a:rPr>
              <a:t>Enter your ship’s Mode-S ICAO</a:t>
            </a:r>
            <a:r>
              <a:rPr lang="en-US" sz="1800" i="0" dirty="0">
                <a:solidFill>
                  <a:srgbClr val="FF0000"/>
                </a:solidFill>
              </a:rPr>
              <a:t>*</a:t>
            </a:r>
            <a:r>
              <a:rPr lang="en-US" sz="1400" i="0" dirty="0">
                <a:solidFill>
                  <a:srgbClr val="0000FF"/>
                </a:solidFill>
              </a:rPr>
              <a:t> Address</a:t>
            </a:r>
          </a:p>
          <a:p>
            <a:endParaRPr lang="en-US" sz="1400" i="0" dirty="0">
              <a:solidFill>
                <a:srgbClr val="0000FF"/>
              </a:solidFill>
            </a:endParaRPr>
          </a:p>
          <a:p>
            <a:r>
              <a:rPr lang="en-US" sz="1400" i="0" dirty="0">
                <a:solidFill>
                  <a:srgbClr val="0000FF"/>
                </a:solidFill>
              </a:rPr>
              <a:t>Enter your ship’s Aircraft Type </a:t>
            </a:r>
          </a:p>
        </p:txBody>
      </p:sp>
      <p:cxnSp>
        <p:nvCxnSpPr>
          <p:cNvPr id="38" name="Connector: Elbow 37">
            <a:extLst>
              <a:ext uri="{FF2B5EF4-FFF2-40B4-BE49-F238E27FC236}">
                <a16:creationId xmlns:a16="http://schemas.microsoft.com/office/drawing/2014/main" id="{C36168F8-ED13-F8B9-6F15-78122F5E53FF}"/>
              </a:ext>
            </a:extLst>
          </p:cNvPr>
          <p:cNvCxnSpPr>
            <a:cxnSpLocks/>
            <a:stCxn id="16" idx="2"/>
            <a:endCxn id="33" idx="0"/>
          </p:cNvCxnSpPr>
          <p:nvPr/>
        </p:nvCxnSpPr>
        <p:spPr bwMode="auto">
          <a:xfrm rot="5400000">
            <a:off x="1472663" y="2370116"/>
            <a:ext cx="582608" cy="316935"/>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51" name="TextBox 50">
            <a:extLst>
              <a:ext uri="{FF2B5EF4-FFF2-40B4-BE49-F238E27FC236}">
                <a16:creationId xmlns:a16="http://schemas.microsoft.com/office/drawing/2014/main" id="{8E141E65-5053-7B9B-8C9D-857EEF99B49C}"/>
              </a:ext>
            </a:extLst>
          </p:cNvPr>
          <p:cNvSpPr txBox="1"/>
          <p:nvPr/>
        </p:nvSpPr>
        <p:spPr>
          <a:xfrm>
            <a:off x="480670" y="4568951"/>
            <a:ext cx="2372183" cy="1231106"/>
          </a:xfrm>
          <a:prstGeom prst="rect">
            <a:avLst/>
          </a:prstGeom>
          <a:solidFill>
            <a:schemeClr val="bg1">
              <a:lumMod val="75000"/>
            </a:schemeClr>
          </a:solidFill>
          <a:ln>
            <a:solidFill>
              <a:srgbClr val="FF0000"/>
            </a:solidFill>
          </a:ln>
        </p:spPr>
        <p:txBody>
          <a:bodyPr wrap="square" rtlCol="0">
            <a:spAutoFit/>
          </a:bodyPr>
          <a:lstStyle/>
          <a:p>
            <a:r>
              <a:rPr lang="en-US" sz="1800" i="0" dirty="0">
                <a:solidFill>
                  <a:srgbClr val="FF0000"/>
                </a:solidFill>
              </a:rPr>
              <a:t>* </a:t>
            </a:r>
            <a:r>
              <a:rPr lang="en-US" sz="1400" i="0" dirty="0"/>
              <a:t>In the USA look up your “Mode S” Address at </a:t>
            </a:r>
            <a:r>
              <a:rPr lang="en-US" sz="1400" i="0" dirty="0">
                <a:solidFill>
                  <a:srgbClr val="0000FF"/>
                </a:solidFill>
                <a:hlinkClick r:id="rId4">
                  <a:extLst>
                    <a:ext uri="{A12FA001-AC4F-418D-AE19-62706E023703}">
                      <ahyp:hlinkClr xmlns:ahyp="http://schemas.microsoft.com/office/drawing/2018/hyperlinkcolor" val="tx"/>
                    </a:ext>
                  </a:extLst>
                </a:hlinkClick>
              </a:rPr>
              <a:t>https://registry.faa.gov/aircraftinquiry/search/nnumberinquiry</a:t>
            </a:r>
            <a:r>
              <a:rPr lang="en-US" sz="1400" i="0" dirty="0">
                <a:solidFill>
                  <a:srgbClr val="0000FF"/>
                </a:solidFill>
              </a:rPr>
              <a:t>  </a:t>
            </a:r>
          </a:p>
        </p:txBody>
      </p:sp>
      <p:sp>
        <p:nvSpPr>
          <p:cNvPr id="53" name="Rectangle 52">
            <a:extLst>
              <a:ext uri="{FF2B5EF4-FFF2-40B4-BE49-F238E27FC236}">
                <a16:creationId xmlns:a16="http://schemas.microsoft.com/office/drawing/2014/main" id="{6F43CF9C-14B7-ED24-DCEB-B367BCF93880}"/>
              </a:ext>
            </a:extLst>
          </p:cNvPr>
          <p:cNvSpPr/>
          <p:nvPr/>
        </p:nvSpPr>
        <p:spPr bwMode="auto">
          <a:xfrm>
            <a:off x="3429000" y="4343400"/>
            <a:ext cx="5294408" cy="838200"/>
          </a:xfrm>
          <a:prstGeom prst="rect">
            <a:avLst/>
          </a:prstGeom>
          <a:solidFill>
            <a:schemeClr val="bg1">
              <a:alpha val="79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54" name="TextBox 53">
            <a:extLst>
              <a:ext uri="{FF2B5EF4-FFF2-40B4-BE49-F238E27FC236}">
                <a16:creationId xmlns:a16="http://schemas.microsoft.com/office/drawing/2014/main" id="{F9C83207-939B-48C8-224B-BE680DED5E7B}"/>
              </a:ext>
            </a:extLst>
          </p:cNvPr>
          <p:cNvSpPr txBox="1"/>
          <p:nvPr/>
        </p:nvSpPr>
        <p:spPr>
          <a:xfrm>
            <a:off x="4391110" y="4635550"/>
            <a:ext cx="3148620" cy="476250"/>
          </a:xfrm>
          <a:prstGeom prst="rect">
            <a:avLst/>
          </a:prstGeom>
          <a:noFill/>
          <a:ln>
            <a:solidFill>
              <a:schemeClr val="tx1"/>
            </a:solidFill>
          </a:ln>
        </p:spPr>
        <p:txBody>
          <a:bodyPr wrap="square" rtlCol="0">
            <a:spAutoFit/>
          </a:bodyPr>
          <a:lstStyle/>
          <a:p>
            <a:r>
              <a:rPr lang="en-US" sz="1200" b="0" i="0" dirty="0"/>
              <a:t>NOTE: Normally other settings can be left as the default values.</a:t>
            </a:r>
          </a:p>
        </p:txBody>
      </p:sp>
      <p:sp>
        <p:nvSpPr>
          <p:cNvPr id="55" name="Rectangle 54">
            <a:extLst>
              <a:ext uri="{FF2B5EF4-FFF2-40B4-BE49-F238E27FC236}">
                <a16:creationId xmlns:a16="http://schemas.microsoft.com/office/drawing/2014/main" id="{10E75FAD-53F4-FA24-A07C-AB3A130ECE0B}"/>
              </a:ext>
            </a:extLst>
          </p:cNvPr>
          <p:cNvSpPr/>
          <p:nvPr/>
        </p:nvSpPr>
        <p:spPr bwMode="auto">
          <a:xfrm>
            <a:off x="3418115" y="3004457"/>
            <a:ext cx="1623732" cy="384033"/>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3217EB6F-FFE2-F53C-583F-D490A6B7E859}"/>
              </a:ext>
            </a:extLst>
          </p:cNvPr>
          <p:cNvSpPr txBox="1"/>
          <p:nvPr/>
        </p:nvSpPr>
        <p:spPr>
          <a:xfrm>
            <a:off x="1971615" y="1617238"/>
            <a:ext cx="928460" cy="276999"/>
          </a:xfrm>
          <a:prstGeom prst="rect">
            <a:avLst/>
          </a:prstGeom>
          <a:noFill/>
        </p:spPr>
        <p:txBody>
          <a:bodyPr wrap="none" rtlCol="0">
            <a:spAutoFit/>
          </a:bodyPr>
          <a:lstStyle/>
          <a:p>
            <a:r>
              <a:rPr lang="en-US" sz="1200" i="0" dirty="0"/>
              <a:t>CLICK ON</a:t>
            </a:r>
          </a:p>
        </p:txBody>
      </p:sp>
      <p:sp>
        <p:nvSpPr>
          <p:cNvPr id="9" name="Rectangle 8">
            <a:extLst>
              <a:ext uri="{FF2B5EF4-FFF2-40B4-BE49-F238E27FC236}">
                <a16:creationId xmlns:a16="http://schemas.microsoft.com/office/drawing/2014/main" id="{8CF31524-DF29-E803-523A-BD7546CDD0E5}"/>
              </a:ext>
            </a:extLst>
          </p:cNvPr>
          <p:cNvSpPr/>
          <p:nvPr/>
        </p:nvSpPr>
        <p:spPr bwMode="auto">
          <a:xfrm>
            <a:off x="3396344" y="3940629"/>
            <a:ext cx="2764970" cy="384033"/>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cxnSp>
        <p:nvCxnSpPr>
          <p:cNvPr id="23" name="Connector: Elbow 22">
            <a:extLst>
              <a:ext uri="{FF2B5EF4-FFF2-40B4-BE49-F238E27FC236}">
                <a16:creationId xmlns:a16="http://schemas.microsoft.com/office/drawing/2014/main" id="{18799B7E-ADFC-6D1A-1F17-E57A2DB0755D}"/>
              </a:ext>
            </a:extLst>
          </p:cNvPr>
          <p:cNvCxnSpPr>
            <a:cxnSpLocks/>
            <a:stCxn id="33" idx="3"/>
            <a:endCxn id="8" idx="1"/>
          </p:cNvCxnSpPr>
          <p:nvPr/>
        </p:nvCxnSpPr>
        <p:spPr bwMode="auto">
          <a:xfrm flipV="1">
            <a:off x="2781403" y="3429000"/>
            <a:ext cx="541956" cy="6440"/>
          </a:xfrm>
          <a:prstGeom prst="bentConnector3">
            <a:avLst>
              <a:gd name="adj1" fmla="val 50000"/>
            </a:avLst>
          </a:prstGeom>
          <a:no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69429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21</a:t>
            </a:fld>
            <a:endParaRPr lang="en-US" dirty="0"/>
          </a:p>
        </p:txBody>
      </p:sp>
      <p:cxnSp>
        <p:nvCxnSpPr>
          <p:cNvPr id="14" name="Connector: Elbow 13">
            <a:extLst>
              <a:ext uri="{FF2B5EF4-FFF2-40B4-BE49-F238E27FC236}">
                <a16:creationId xmlns:a16="http://schemas.microsoft.com/office/drawing/2014/main" id="{A8BFE401-E328-129C-D46B-5F60F3454458}"/>
              </a:ext>
            </a:extLst>
          </p:cNvPr>
          <p:cNvCxnSpPr>
            <a:cxnSpLocks/>
            <a:stCxn id="6" idx="3"/>
            <a:endCxn id="11" idx="1"/>
          </p:cNvCxnSpPr>
          <p:nvPr/>
        </p:nvCxnSpPr>
        <p:spPr bwMode="auto">
          <a:xfrm>
            <a:off x="3371617" y="2947448"/>
            <a:ext cx="1095573" cy="749069"/>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5" name="TextBox 4">
            <a:extLst>
              <a:ext uri="{FF2B5EF4-FFF2-40B4-BE49-F238E27FC236}">
                <a16:creationId xmlns:a16="http://schemas.microsoft.com/office/drawing/2014/main" id="{C0A853BE-9B61-E34F-DB97-330D583EA659}"/>
              </a:ext>
            </a:extLst>
          </p:cNvPr>
          <p:cNvSpPr txBox="1"/>
          <p:nvPr/>
        </p:nvSpPr>
        <p:spPr>
          <a:xfrm>
            <a:off x="670913" y="5317346"/>
            <a:ext cx="3148619" cy="400110"/>
          </a:xfrm>
          <a:prstGeom prst="rect">
            <a:avLst/>
          </a:prstGeom>
          <a:noFill/>
          <a:ln w="28575">
            <a:solidFill>
              <a:srgbClr val="FF0000"/>
            </a:solidFill>
          </a:ln>
        </p:spPr>
        <p:txBody>
          <a:bodyPr wrap="none" rtlCol="0">
            <a:spAutoFit/>
          </a:bodyPr>
          <a:lstStyle/>
          <a:p>
            <a:r>
              <a:rPr lang="en-US" sz="2000" i="0" dirty="0"/>
              <a:t>Continued on Next Slide</a:t>
            </a:r>
          </a:p>
        </p:txBody>
      </p:sp>
      <p:cxnSp>
        <p:nvCxnSpPr>
          <p:cNvPr id="26" name="Connector: Elbow 25">
            <a:extLst>
              <a:ext uri="{FF2B5EF4-FFF2-40B4-BE49-F238E27FC236}">
                <a16:creationId xmlns:a16="http://schemas.microsoft.com/office/drawing/2014/main" id="{E5B98D3C-02AB-FE95-502B-E7B0B1F88F0D}"/>
              </a:ext>
            </a:extLst>
          </p:cNvPr>
          <p:cNvCxnSpPr>
            <a:cxnSpLocks/>
            <a:endCxn id="5" idx="0"/>
          </p:cNvCxnSpPr>
          <p:nvPr/>
        </p:nvCxnSpPr>
        <p:spPr bwMode="auto">
          <a:xfrm rot="10800000" flipV="1">
            <a:off x="2245224" y="4572000"/>
            <a:ext cx="2479177" cy="745346"/>
          </a:xfrm>
          <a:prstGeom prst="bentConnector2">
            <a:avLst/>
          </a:prstGeom>
          <a:noFill/>
          <a:ln w="28575" cap="flat" cmpd="sng" algn="ctr">
            <a:solidFill>
              <a:schemeClr val="tx1"/>
            </a:solidFill>
            <a:prstDash val="solid"/>
            <a:round/>
            <a:headEnd type="none" w="med" len="med"/>
            <a:tailEnd type="triangle"/>
          </a:ln>
          <a:effectLst/>
        </p:spPr>
      </p:cxnSp>
      <p:sp>
        <p:nvSpPr>
          <p:cNvPr id="40" name="TextBox 39">
            <a:extLst>
              <a:ext uri="{FF2B5EF4-FFF2-40B4-BE49-F238E27FC236}">
                <a16:creationId xmlns:a16="http://schemas.microsoft.com/office/drawing/2014/main" id="{799E8B16-3F19-BC5F-E122-F445EF7E4919}"/>
              </a:ext>
            </a:extLst>
          </p:cNvPr>
          <p:cNvSpPr txBox="1"/>
          <p:nvPr/>
        </p:nvSpPr>
        <p:spPr>
          <a:xfrm>
            <a:off x="435984" y="860653"/>
            <a:ext cx="2169184" cy="338554"/>
          </a:xfrm>
          <a:prstGeom prst="rect">
            <a:avLst/>
          </a:prstGeom>
          <a:noFill/>
          <a:ln w="28575">
            <a:solidFill>
              <a:srgbClr val="FF0000"/>
            </a:solidFill>
          </a:ln>
        </p:spPr>
        <p:txBody>
          <a:bodyPr wrap="none" rtlCol="0">
            <a:spAutoFit/>
          </a:bodyPr>
          <a:lstStyle/>
          <a:p>
            <a:r>
              <a:rPr lang="en-US" i="0" dirty="0"/>
              <a:t>From Previous Slide</a:t>
            </a:r>
          </a:p>
        </p:txBody>
      </p:sp>
      <p:cxnSp>
        <p:nvCxnSpPr>
          <p:cNvPr id="42" name="Connector: Elbow 41">
            <a:extLst>
              <a:ext uri="{FF2B5EF4-FFF2-40B4-BE49-F238E27FC236}">
                <a16:creationId xmlns:a16="http://schemas.microsoft.com/office/drawing/2014/main" id="{E9E6CB14-88B2-2A55-4D1B-B75A0FF97CDF}"/>
              </a:ext>
            </a:extLst>
          </p:cNvPr>
          <p:cNvCxnSpPr>
            <a:cxnSpLocks/>
            <a:stCxn id="40" idx="2"/>
            <a:endCxn id="6" idx="0"/>
          </p:cNvCxnSpPr>
          <p:nvPr/>
        </p:nvCxnSpPr>
        <p:spPr bwMode="auto">
          <a:xfrm rot="16200000" flipH="1">
            <a:off x="1516610" y="1203173"/>
            <a:ext cx="732578" cy="724646"/>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5B9FAEC4-FDA4-E7BE-F447-AD488CA4BBD0}"/>
              </a:ext>
            </a:extLst>
          </p:cNvPr>
          <p:cNvSpPr txBox="1"/>
          <p:nvPr/>
        </p:nvSpPr>
        <p:spPr>
          <a:xfrm>
            <a:off x="1118826" y="1931785"/>
            <a:ext cx="2252791" cy="2031325"/>
          </a:xfrm>
          <a:prstGeom prst="rect">
            <a:avLst/>
          </a:prstGeom>
          <a:noFill/>
          <a:ln>
            <a:solidFill>
              <a:schemeClr val="tx1"/>
            </a:solidFill>
          </a:ln>
        </p:spPr>
        <p:txBody>
          <a:bodyPr wrap="square" rtlCol="0">
            <a:spAutoFit/>
          </a:bodyPr>
          <a:lstStyle/>
          <a:p>
            <a:r>
              <a:rPr lang="en-US" sz="1400" i="0" dirty="0">
                <a:solidFill>
                  <a:srgbClr val="0000FF"/>
                </a:solidFill>
              </a:rPr>
              <a:t>Enter your Name, Tail Number, Contest ID, etc. </a:t>
            </a:r>
            <a:r>
              <a:rPr lang="en-US" sz="1400" b="0" i="0" dirty="0">
                <a:solidFill>
                  <a:srgbClr val="0000FF"/>
                </a:solidFill>
              </a:rPr>
              <a:t>(NOTE: This information is </a:t>
            </a:r>
            <a:r>
              <a:rPr lang="en-US" sz="1400" u="sng" dirty="0">
                <a:solidFill>
                  <a:srgbClr val="FF0000"/>
                </a:solidFill>
                <a:effectLst>
                  <a:outerShdw blurRad="38100" dist="38100" dir="2700000" algn="tl">
                    <a:srgbClr val="000000">
                      <a:alpha val="43137"/>
                    </a:srgbClr>
                  </a:outerShdw>
                </a:effectLst>
              </a:rPr>
              <a:t>NOT</a:t>
            </a:r>
            <a:r>
              <a:rPr lang="en-US" sz="1400" b="0" i="0" dirty="0">
                <a:solidFill>
                  <a:srgbClr val="0000FF"/>
                </a:solidFill>
              </a:rPr>
              <a:t> broadcast by the FLARM.  It is </a:t>
            </a:r>
          </a:p>
          <a:p>
            <a:r>
              <a:rPr lang="en-US" sz="1400" u="sng" dirty="0">
                <a:solidFill>
                  <a:srgbClr val="0000FF"/>
                </a:solidFill>
                <a:effectLst>
                  <a:outerShdw blurRad="38100" dist="38100" dir="2700000" algn="tl">
                    <a:srgbClr val="000000">
                      <a:alpha val="43137"/>
                    </a:srgbClr>
                  </a:outerShdw>
                </a:effectLst>
              </a:rPr>
              <a:t>ONLY USED</a:t>
            </a:r>
            <a:r>
              <a:rPr lang="en-US" sz="1400" b="0" i="0" dirty="0">
                <a:solidFill>
                  <a:srgbClr val="0000FF"/>
                </a:solidFill>
              </a:rPr>
              <a:t> within the </a:t>
            </a:r>
          </a:p>
          <a:p>
            <a:r>
              <a:rPr lang="en-US" sz="1400" b="0" i="0" dirty="0">
                <a:solidFill>
                  <a:srgbClr val="0000FF"/>
                </a:solidFill>
              </a:rPr>
              <a:t>IGC flight log file </a:t>
            </a:r>
          </a:p>
          <a:p>
            <a:r>
              <a:rPr lang="en-US" sz="1400" b="0" i="0" dirty="0">
                <a:solidFill>
                  <a:srgbClr val="0000FF"/>
                </a:solidFill>
              </a:rPr>
              <a:t>created by the </a:t>
            </a:r>
          </a:p>
          <a:p>
            <a:r>
              <a:rPr lang="en-US" sz="1400" b="0" i="0" dirty="0">
                <a:solidFill>
                  <a:srgbClr val="0000FF"/>
                </a:solidFill>
              </a:rPr>
              <a:t>FLARM device)</a:t>
            </a:r>
          </a:p>
        </p:txBody>
      </p:sp>
      <p:pic>
        <p:nvPicPr>
          <p:cNvPr id="11" name="Picture 10">
            <a:extLst>
              <a:ext uri="{FF2B5EF4-FFF2-40B4-BE49-F238E27FC236}">
                <a16:creationId xmlns:a16="http://schemas.microsoft.com/office/drawing/2014/main" id="{F2F92B2A-C2BC-B739-8CA3-EC218E2ABFBA}"/>
              </a:ext>
            </a:extLst>
          </p:cNvPr>
          <p:cNvPicPr>
            <a:picLocks noChangeAspect="1"/>
          </p:cNvPicPr>
          <p:nvPr/>
        </p:nvPicPr>
        <p:blipFill>
          <a:blip r:embed="rId2"/>
          <a:stretch>
            <a:fillRect/>
          </a:stretch>
        </p:blipFill>
        <p:spPr>
          <a:xfrm>
            <a:off x="4467190" y="1138338"/>
            <a:ext cx="3918912" cy="5116358"/>
          </a:xfrm>
          <a:prstGeom prst="rect">
            <a:avLst/>
          </a:prstGeom>
          <a:ln>
            <a:solidFill>
              <a:schemeClr val="tx1"/>
            </a:solidFill>
          </a:ln>
        </p:spPr>
      </p:pic>
      <p:sp>
        <p:nvSpPr>
          <p:cNvPr id="15" name="Rectangle 14">
            <a:extLst>
              <a:ext uri="{FF2B5EF4-FFF2-40B4-BE49-F238E27FC236}">
                <a16:creationId xmlns:a16="http://schemas.microsoft.com/office/drawing/2014/main" id="{1C8346C4-EE76-AB9D-2008-324867C50D59}"/>
              </a:ext>
            </a:extLst>
          </p:cNvPr>
          <p:cNvSpPr/>
          <p:nvPr/>
        </p:nvSpPr>
        <p:spPr bwMode="auto">
          <a:xfrm>
            <a:off x="4564117" y="1201752"/>
            <a:ext cx="3821282" cy="474648"/>
          </a:xfrm>
          <a:prstGeom prst="rect">
            <a:avLst/>
          </a:prstGeom>
          <a:solidFill>
            <a:schemeClr val="bg1">
              <a:alpha val="79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04A3C165-7D74-920E-B964-4176E470B6CB}"/>
              </a:ext>
            </a:extLst>
          </p:cNvPr>
          <p:cNvSpPr/>
          <p:nvPr/>
        </p:nvSpPr>
        <p:spPr bwMode="auto">
          <a:xfrm>
            <a:off x="4516005" y="5480132"/>
            <a:ext cx="3821282" cy="692068"/>
          </a:xfrm>
          <a:prstGeom prst="rect">
            <a:avLst/>
          </a:prstGeom>
          <a:solidFill>
            <a:schemeClr val="bg1">
              <a:alpha val="79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27" name="TextBox 26">
            <a:extLst>
              <a:ext uri="{FF2B5EF4-FFF2-40B4-BE49-F238E27FC236}">
                <a16:creationId xmlns:a16="http://schemas.microsoft.com/office/drawing/2014/main" id="{DF3B73D1-5A6C-5C25-E16D-063F7C1D32FB}"/>
              </a:ext>
            </a:extLst>
          </p:cNvPr>
          <p:cNvSpPr txBox="1"/>
          <p:nvPr/>
        </p:nvSpPr>
        <p:spPr>
          <a:xfrm>
            <a:off x="4852336" y="5622015"/>
            <a:ext cx="3148620" cy="476250"/>
          </a:xfrm>
          <a:prstGeom prst="rect">
            <a:avLst/>
          </a:prstGeom>
          <a:noFill/>
          <a:ln>
            <a:solidFill>
              <a:schemeClr val="bg1">
                <a:lumMod val="50000"/>
              </a:schemeClr>
            </a:solidFill>
          </a:ln>
        </p:spPr>
        <p:txBody>
          <a:bodyPr wrap="square" rtlCol="0">
            <a:spAutoFit/>
          </a:bodyPr>
          <a:lstStyle/>
          <a:p>
            <a:r>
              <a:rPr lang="en-US" sz="1200" b="0" i="0" dirty="0">
                <a:solidFill>
                  <a:schemeClr val="bg1">
                    <a:lumMod val="50000"/>
                  </a:schemeClr>
                </a:solidFill>
              </a:rPr>
              <a:t>NOTE: Other Flarm settings normally can be left as the default values.</a:t>
            </a:r>
          </a:p>
        </p:txBody>
      </p:sp>
      <p:sp>
        <p:nvSpPr>
          <p:cNvPr id="3" name="TextBox 2">
            <a:extLst>
              <a:ext uri="{FF2B5EF4-FFF2-40B4-BE49-F238E27FC236}">
                <a16:creationId xmlns:a16="http://schemas.microsoft.com/office/drawing/2014/main" id="{BC66A6DD-B17F-9DF5-FEF9-F1D5518B6881}"/>
              </a:ext>
            </a:extLst>
          </p:cNvPr>
          <p:cNvSpPr txBox="1"/>
          <p:nvPr/>
        </p:nvSpPr>
        <p:spPr>
          <a:xfrm>
            <a:off x="4516005" y="1818282"/>
            <a:ext cx="3148620" cy="3591917"/>
          </a:xfrm>
          <a:prstGeom prst="rect">
            <a:avLst/>
          </a:prstGeom>
          <a:noFill/>
          <a:ln w="28575">
            <a:solidFill>
              <a:srgbClr val="FF0000"/>
            </a:solidFill>
          </a:ln>
        </p:spPr>
        <p:txBody>
          <a:bodyPr wrap="square" rtlCol="0">
            <a:noAutofit/>
          </a:bodyPr>
          <a:lstStyle/>
          <a:p>
            <a:pPr algn="r"/>
            <a:endParaRPr lang="en-US" sz="1200" b="0" i="0" dirty="0"/>
          </a:p>
          <a:p>
            <a:pPr algn="r"/>
            <a:endParaRPr lang="en-US" sz="1200" b="0" i="0" dirty="0"/>
          </a:p>
          <a:p>
            <a:pPr algn="r"/>
            <a:endParaRPr lang="en-US" sz="1200" b="0" i="0" dirty="0"/>
          </a:p>
          <a:p>
            <a:pPr algn="r"/>
            <a:endParaRPr lang="en-US" sz="1200" b="0" i="0" dirty="0"/>
          </a:p>
        </p:txBody>
      </p:sp>
      <p:sp>
        <p:nvSpPr>
          <p:cNvPr id="8" name="TextBox 7">
            <a:extLst>
              <a:ext uri="{FF2B5EF4-FFF2-40B4-BE49-F238E27FC236}">
                <a16:creationId xmlns:a16="http://schemas.microsoft.com/office/drawing/2014/main" id="{9D01F2D9-BC42-F8A0-175F-4A88FF2276FF}"/>
              </a:ext>
            </a:extLst>
          </p:cNvPr>
          <p:cNvSpPr txBox="1"/>
          <p:nvPr/>
        </p:nvSpPr>
        <p:spPr>
          <a:xfrm>
            <a:off x="6077336" y="2249967"/>
            <a:ext cx="1503332" cy="2893100"/>
          </a:xfrm>
          <a:prstGeom prst="rect">
            <a:avLst/>
          </a:prstGeom>
          <a:noFill/>
          <a:ln>
            <a:solidFill>
              <a:srgbClr val="FF0000"/>
            </a:solidFill>
          </a:ln>
        </p:spPr>
        <p:txBody>
          <a:bodyPr wrap="square">
            <a:spAutoFit/>
          </a:bodyPr>
          <a:lstStyle/>
          <a:p>
            <a:r>
              <a:rPr lang="en-US" sz="1400" b="0" i="0" dirty="0">
                <a:solidFill>
                  <a:srgbClr val="FF0000"/>
                </a:solidFill>
              </a:rPr>
              <a:t>NOTE: This </a:t>
            </a:r>
          </a:p>
          <a:p>
            <a:r>
              <a:rPr lang="en-US" sz="1400" b="0" i="0" dirty="0">
                <a:solidFill>
                  <a:srgbClr val="FF0000"/>
                </a:solidFill>
              </a:rPr>
              <a:t>information</a:t>
            </a:r>
          </a:p>
          <a:p>
            <a:r>
              <a:rPr lang="en-US" sz="1400" b="0" i="0" dirty="0">
                <a:solidFill>
                  <a:srgbClr val="FF0000"/>
                </a:solidFill>
              </a:rPr>
              <a:t> is </a:t>
            </a:r>
            <a:r>
              <a:rPr lang="en-US" sz="1400" u="sng" dirty="0">
                <a:solidFill>
                  <a:srgbClr val="FF0000"/>
                </a:solidFill>
                <a:effectLst>
                  <a:outerShdw blurRad="38100" dist="38100" dir="2700000" algn="tl">
                    <a:srgbClr val="000000">
                      <a:alpha val="43137"/>
                    </a:srgbClr>
                  </a:outerShdw>
                </a:effectLst>
              </a:rPr>
              <a:t>NOT</a:t>
            </a:r>
          </a:p>
          <a:p>
            <a:r>
              <a:rPr lang="en-US" sz="1400" b="0" i="0" dirty="0">
                <a:solidFill>
                  <a:srgbClr val="FF0000"/>
                </a:solidFill>
              </a:rPr>
              <a:t>broadcasted</a:t>
            </a:r>
          </a:p>
          <a:p>
            <a:r>
              <a:rPr lang="en-US" sz="1400" b="0" i="0" dirty="0">
                <a:solidFill>
                  <a:srgbClr val="FF0000"/>
                </a:solidFill>
              </a:rPr>
              <a:t>by the </a:t>
            </a:r>
          </a:p>
          <a:p>
            <a:r>
              <a:rPr lang="en-US" sz="1400" b="0" i="0" dirty="0">
                <a:solidFill>
                  <a:srgbClr val="FF0000"/>
                </a:solidFill>
              </a:rPr>
              <a:t>FLARM Device.  </a:t>
            </a:r>
          </a:p>
          <a:p>
            <a:r>
              <a:rPr lang="en-US" sz="1400" b="0" i="0" dirty="0">
                <a:solidFill>
                  <a:srgbClr val="FF0000"/>
                </a:solidFill>
              </a:rPr>
              <a:t>It is </a:t>
            </a:r>
            <a:r>
              <a:rPr lang="en-US" sz="1400" u="sng" dirty="0">
                <a:solidFill>
                  <a:srgbClr val="FF0000"/>
                </a:solidFill>
                <a:effectLst>
                  <a:outerShdw blurRad="38100" dist="38100" dir="2700000" algn="tl">
                    <a:srgbClr val="000000">
                      <a:alpha val="43137"/>
                    </a:srgbClr>
                  </a:outerShdw>
                </a:effectLst>
              </a:rPr>
              <a:t>ONLY USED</a:t>
            </a:r>
          </a:p>
          <a:p>
            <a:r>
              <a:rPr lang="en-US" sz="1400" b="0" i="0" dirty="0">
                <a:solidFill>
                  <a:srgbClr val="FF0000"/>
                </a:solidFill>
              </a:rPr>
              <a:t>within the</a:t>
            </a:r>
          </a:p>
          <a:p>
            <a:r>
              <a:rPr lang="en-US" sz="1400" b="0" i="0" dirty="0">
                <a:solidFill>
                  <a:srgbClr val="FF0000"/>
                </a:solidFill>
              </a:rPr>
              <a:t>IGC flight log</a:t>
            </a:r>
          </a:p>
          <a:p>
            <a:r>
              <a:rPr lang="en-US" sz="1400" b="0" i="0" dirty="0">
                <a:solidFill>
                  <a:srgbClr val="FF0000"/>
                </a:solidFill>
              </a:rPr>
              <a:t>file created</a:t>
            </a:r>
          </a:p>
          <a:p>
            <a:r>
              <a:rPr lang="en-US" sz="1400" b="0" i="0" dirty="0">
                <a:solidFill>
                  <a:srgbClr val="FF0000"/>
                </a:solidFill>
              </a:rPr>
              <a:t>by the </a:t>
            </a:r>
          </a:p>
          <a:p>
            <a:r>
              <a:rPr lang="en-US" sz="1400" b="0" i="0" dirty="0">
                <a:solidFill>
                  <a:srgbClr val="FF0000"/>
                </a:solidFill>
              </a:rPr>
              <a:t>FLARM device.</a:t>
            </a:r>
            <a:endParaRPr lang="en-US" sz="1400" dirty="0">
              <a:solidFill>
                <a:srgbClr val="FF0000"/>
              </a:solidFill>
            </a:endParaRPr>
          </a:p>
        </p:txBody>
      </p:sp>
      <p:sp>
        <p:nvSpPr>
          <p:cNvPr id="9" name="TextBox 8">
            <a:extLst>
              <a:ext uri="{FF2B5EF4-FFF2-40B4-BE49-F238E27FC236}">
                <a16:creationId xmlns:a16="http://schemas.microsoft.com/office/drawing/2014/main" id="{4C16E9A8-3CC3-6B67-D9B0-BD7C5F1F8AB1}"/>
              </a:ext>
            </a:extLst>
          </p:cNvPr>
          <p:cNvSpPr txBox="1"/>
          <p:nvPr/>
        </p:nvSpPr>
        <p:spPr>
          <a:xfrm>
            <a:off x="4820145" y="1235117"/>
            <a:ext cx="3148620" cy="476250"/>
          </a:xfrm>
          <a:prstGeom prst="rect">
            <a:avLst/>
          </a:prstGeom>
          <a:noFill/>
          <a:ln>
            <a:solidFill>
              <a:schemeClr val="bg1">
                <a:lumMod val="50000"/>
              </a:schemeClr>
            </a:solidFill>
          </a:ln>
        </p:spPr>
        <p:txBody>
          <a:bodyPr wrap="square" rtlCol="0">
            <a:spAutoFit/>
          </a:bodyPr>
          <a:lstStyle/>
          <a:p>
            <a:r>
              <a:rPr lang="en-US" sz="1200" b="0" i="0" dirty="0">
                <a:solidFill>
                  <a:schemeClr val="bg1">
                    <a:lumMod val="50000"/>
                  </a:schemeClr>
                </a:solidFill>
              </a:rPr>
              <a:t>NOTE: Other Flarm settings normally can be left as the default values.</a:t>
            </a:r>
          </a:p>
        </p:txBody>
      </p:sp>
    </p:spTree>
    <p:extLst>
      <p:ext uri="{BB962C8B-B14F-4D97-AF65-F5344CB8AC3E}">
        <p14:creationId xmlns:p14="http://schemas.microsoft.com/office/powerpoint/2010/main" val="326107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148"/>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22</a:t>
            </a:fld>
            <a:endParaRPr lang="en-US" dirty="0"/>
          </a:p>
        </p:txBody>
      </p:sp>
      <p:sp>
        <p:nvSpPr>
          <p:cNvPr id="9" name="TextBox 8">
            <a:extLst>
              <a:ext uri="{FF2B5EF4-FFF2-40B4-BE49-F238E27FC236}">
                <a16:creationId xmlns:a16="http://schemas.microsoft.com/office/drawing/2014/main" id="{B3A5F680-1DA0-0E73-C3AF-BE8FDA9174EA}"/>
              </a:ext>
            </a:extLst>
          </p:cNvPr>
          <p:cNvSpPr txBox="1"/>
          <p:nvPr/>
        </p:nvSpPr>
        <p:spPr>
          <a:xfrm>
            <a:off x="1177455" y="3429000"/>
            <a:ext cx="2252791" cy="738664"/>
          </a:xfrm>
          <a:prstGeom prst="rect">
            <a:avLst/>
          </a:prstGeom>
          <a:noFill/>
          <a:ln>
            <a:solidFill>
              <a:schemeClr val="tx1"/>
            </a:solidFill>
          </a:ln>
        </p:spPr>
        <p:txBody>
          <a:bodyPr wrap="square" rtlCol="0">
            <a:spAutoFit/>
          </a:bodyPr>
          <a:lstStyle/>
          <a:p>
            <a:r>
              <a:rPr lang="en-US" sz="1400" i="0" dirty="0">
                <a:solidFill>
                  <a:srgbClr val="0000FF"/>
                </a:solidFill>
              </a:rPr>
              <a:t>Save the FLARM configuration file to your computer</a:t>
            </a:r>
          </a:p>
        </p:txBody>
      </p:sp>
      <p:cxnSp>
        <p:nvCxnSpPr>
          <p:cNvPr id="14" name="Connector: Elbow 13">
            <a:extLst>
              <a:ext uri="{FF2B5EF4-FFF2-40B4-BE49-F238E27FC236}">
                <a16:creationId xmlns:a16="http://schemas.microsoft.com/office/drawing/2014/main" id="{A8BFE401-E328-129C-D46B-5F60F3454458}"/>
              </a:ext>
            </a:extLst>
          </p:cNvPr>
          <p:cNvCxnSpPr>
            <a:cxnSpLocks/>
            <a:stCxn id="9" idx="3"/>
            <a:endCxn id="11" idx="1"/>
          </p:cNvCxnSpPr>
          <p:nvPr/>
        </p:nvCxnSpPr>
        <p:spPr bwMode="auto">
          <a:xfrm flipV="1">
            <a:off x="3430246" y="3182419"/>
            <a:ext cx="1141754" cy="615913"/>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1032" name="Picture 8" descr="Clip Of New File Clip Art at Clker.com - vector clip art online, royalty  free &amp; public domain">
            <a:extLst>
              <a:ext uri="{FF2B5EF4-FFF2-40B4-BE49-F238E27FC236}">
                <a16:creationId xmlns:a16="http://schemas.microsoft.com/office/drawing/2014/main" id="{2720A11C-5E2B-D1EB-4455-9E92E8B305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613" y="5105400"/>
            <a:ext cx="410472" cy="528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4E67BC7-3C2A-68E4-ECBF-5CBB3BA50159}"/>
              </a:ext>
            </a:extLst>
          </p:cNvPr>
          <p:cNvPicPr>
            <a:picLocks noChangeAspect="1"/>
          </p:cNvPicPr>
          <p:nvPr/>
        </p:nvPicPr>
        <p:blipFill>
          <a:blip r:embed="rId3"/>
          <a:stretch>
            <a:fillRect/>
          </a:stretch>
        </p:blipFill>
        <p:spPr>
          <a:xfrm>
            <a:off x="4572000" y="2140382"/>
            <a:ext cx="3268819" cy="2084074"/>
          </a:xfrm>
          <a:prstGeom prst="rect">
            <a:avLst/>
          </a:prstGeom>
        </p:spPr>
      </p:pic>
      <p:sp>
        <p:nvSpPr>
          <p:cNvPr id="13" name="TextBox 12">
            <a:extLst>
              <a:ext uri="{FF2B5EF4-FFF2-40B4-BE49-F238E27FC236}">
                <a16:creationId xmlns:a16="http://schemas.microsoft.com/office/drawing/2014/main" id="{B75E4D08-FE1E-C325-BC7D-3C13F9E21E0D}"/>
              </a:ext>
            </a:extLst>
          </p:cNvPr>
          <p:cNvSpPr txBox="1"/>
          <p:nvPr/>
        </p:nvSpPr>
        <p:spPr>
          <a:xfrm>
            <a:off x="3734331" y="5600107"/>
            <a:ext cx="1023037" cy="276999"/>
          </a:xfrm>
          <a:prstGeom prst="rect">
            <a:avLst/>
          </a:prstGeom>
          <a:noFill/>
        </p:spPr>
        <p:txBody>
          <a:bodyPr wrap="none" rtlCol="0">
            <a:spAutoFit/>
          </a:bodyPr>
          <a:lstStyle/>
          <a:p>
            <a:r>
              <a:rPr lang="en-US" sz="1200" b="0" i="0" dirty="0" err="1"/>
              <a:t>flarmcfg.text</a:t>
            </a:r>
            <a:endParaRPr lang="en-US" sz="1200" b="0" i="0" dirty="0"/>
          </a:p>
        </p:txBody>
      </p:sp>
      <p:sp>
        <p:nvSpPr>
          <p:cNvPr id="15" name="TextBox 14">
            <a:extLst>
              <a:ext uri="{FF2B5EF4-FFF2-40B4-BE49-F238E27FC236}">
                <a16:creationId xmlns:a16="http://schemas.microsoft.com/office/drawing/2014/main" id="{709F5BF8-9885-BE30-5431-2058F9DE7CE9}"/>
              </a:ext>
            </a:extLst>
          </p:cNvPr>
          <p:cNvSpPr txBox="1"/>
          <p:nvPr/>
        </p:nvSpPr>
        <p:spPr>
          <a:xfrm>
            <a:off x="380780" y="5715522"/>
            <a:ext cx="3148619" cy="400110"/>
          </a:xfrm>
          <a:prstGeom prst="rect">
            <a:avLst/>
          </a:prstGeom>
          <a:noFill/>
          <a:ln w="28575">
            <a:solidFill>
              <a:srgbClr val="FF0000"/>
            </a:solidFill>
          </a:ln>
        </p:spPr>
        <p:txBody>
          <a:bodyPr wrap="none" rtlCol="0">
            <a:spAutoFit/>
          </a:bodyPr>
          <a:lstStyle/>
          <a:p>
            <a:r>
              <a:rPr lang="en-US" sz="2000" i="0" dirty="0"/>
              <a:t>Continued on Next Slide</a:t>
            </a:r>
          </a:p>
        </p:txBody>
      </p:sp>
      <p:cxnSp>
        <p:nvCxnSpPr>
          <p:cNvPr id="17" name="Connector: Elbow 16">
            <a:extLst>
              <a:ext uri="{FF2B5EF4-FFF2-40B4-BE49-F238E27FC236}">
                <a16:creationId xmlns:a16="http://schemas.microsoft.com/office/drawing/2014/main" id="{1A5FE1C6-77BE-61FC-CB32-052332F6F121}"/>
              </a:ext>
            </a:extLst>
          </p:cNvPr>
          <p:cNvCxnSpPr>
            <a:cxnSpLocks/>
            <a:stCxn id="40" idx="2"/>
            <a:endCxn id="15" idx="3"/>
          </p:cNvCxnSpPr>
          <p:nvPr/>
        </p:nvCxnSpPr>
        <p:spPr bwMode="auto">
          <a:xfrm rot="5400000">
            <a:off x="4447179" y="4778402"/>
            <a:ext cx="219396" cy="2054955"/>
          </a:xfrm>
          <a:prstGeom prst="bentConnector2">
            <a:avLst/>
          </a:prstGeom>
          <a:noFill/>
          <a:ln w="28575" cap="flat" cmpd="sng" algn="ctr">
            <a:solidFill>
              <a:schemeClr val="tx1"/>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BFEAE349-3003-BB40-A3F9-9ABAE84BC3FA}"/>
              </a:ext>
            </a:extLst>
          </p:cNvPr>
          <p:cNvCxnSpPr>
            <a:cxnSpLocks/>
            <a:stCxn id="19" idx="2"/>
            <a:endCxn id="9" idx="0"/>
          </p:cNvCxnSpPr>
          <p:nvPr/>
        </p:nvCxnSpPr>
        <p:spPr bwMode="auto">
          <a:xfrm rot="16200000" flipH="1">
            <a:off x="1621571" y="2746720"/>
            <a:ext cx="900330" cy="464229"/>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19" name="Picture 18">
            <a:extLst>
              <a:ext uri="{FF2B5EF4-FFF2-40B4-BE49-F238E27FC236}">
                <a16:creationId xmlns:a16="http://schemas.microsoft.com/office/drawing/2014/main" id="{B421654C-3DC6-1DC0-CE78-9F4AEA800688}"/>
              </a:ext>
            </a:extLst>
          </p:cNvPr>
          <p:cNvPicPr>
            <a:picLocks noChangeAspect="1"/>
          </p:cNvPicPr>
          <p:nvPr/>
        </p:nvPicPr>
        <p:blipFill>
          <a:blip r:embed="rId4"/>
          <a:stretch>
            <a:fillRect/>
          </a:stretch>
        </p:blipFill>
        <p:spPr>
          <a:xfrm>
            <a:off x="1053809" y="1985745"/>
            <a:ext cx="1571625" cy="542925"/>
          </a:xfrm>
          <a:prstGeom prst="rect">
            <a:avLst/>
          </a:prstGeom>
          <a:ln>
            <a:solidFill>
              <a:schemeClr val="tx1"/>
            </a:solidFill>
          </a:ln>
        </p:spPr>
      </p:pic>
      <p:sp>
        <p:nvSpPr>
          <p:cNvPr id="31" name="TextBox 30">
            <a:extLst>
              <a:ext uri="{FF2B5EF4-FFF2-40B4-BE49-F238E27FC236}">
                <a16:creationId xmlns:a16="http://schemas.microsoft.com/office/drawing/2014/main" id="{302B917B-0038-A8AB-44EC-27DD0C220CAF}"/>
              </a:ext>
            </a:extLst>
          </p:cNvPr>
          <p:cNvSpPr txBox="1"/>
          <p:nvPr/>
        </p:nvSpPr>
        <p:spPr>
          <a:xfrm>
            <a:off x="304800" y="942423"/>
            <a:ext cx="2169184" cy="338554"/>
          </a:xfrm>
          <a:prstGeom prst="rect">
            <a:avLst/>
          </a:prstGeom>
          <a:noFill/>
          <a:ln w="28575">
            <a:solidFill>
              <a:srgbClr val="FF0000"/>
            </a:solidFill>
          </a:ln>
        </p:spPr>
        <p:txBody>
          <a:bodyPr wrap="none" rtlCol="0">
            <a:spAutoFit/>
          </a:bodyPr>
          <a:lstStyle/>
          <a:p>
            <a:r>
              <a:rPr lang="en-US" i="0" dirty="0"/>
              <a:t>From Previous Slide</a:t>
            </a:r>
          </a:p>
        </p:txBody>
      </p:sp>
      <p:cxnSp>
        <p:nvCxnSpPr>
          <p:cNvPr id="39" name="Connector: Elbow 38">
            <a:extLst>
              <a:ext uri="{FF2B5EF4-FFF2-40B4-BE49-F238E27FC236}">
                <a16:creationId xmlns:a16="http://schemas.microsoft.com/office/drawing/2014/main" id="{7446F29B-4887-3C9F-D299-6E6976E8458A}"/>
              </a:ext>
            </a:extLst>
          </p:cNvPr>
          <p:cNvCxnSpPr>
            <a:cxnSpLocks/>
            <a:stCxn id="31" idx="2"/>
            <a:endCxn id="19" idx="0"/>
          </p:cNvCxnSpPr>
          <p:nvPr/>
        </p:nvCxnSpPr>
        <p:spPr bwMode="auto">
          <a:xfrm rot="16200000" flipH="1">
            <a:off x="1262123" y="1408246"/>
            <a:ext cx="704768" cy="450230"/>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3" name="TextBox 2">
            <a:extLst>
              <a:ext uri="{FF2B5EF4-FFF2-40B4-BE49-F238E27FC236}">
                <a16:creationId xmlns:a16="http://schemas.microsoft.com/office/drawing/2014/main" id="{6C244BDD-E280-B9EF-C47A-8BF64AA3590D}"/>
              </a:ext>
            </a:extLst>
          </p:cNvPr>
          <p:cNvSpPr txBox="1"/>
          <p:nvPr/>
        </p:nvSpPr>
        <p:spPr>
          <a:xfrm>
            <a:off x="1839621" y="1708746"/>
            <a:ext cx="928460" cy="276999"/>
          </a:xfrm>
          <a:prstGeom prst="rect">
            <a:avLst/>
          </a:prstGeom>
          <a:noFill/>
        </p:spPr>
        <p:txBody>
          <a:bodyPr wrap="none" rtlCol="0">
            <a:spAutoFit/>
          </a:bodyPr>
          <a:lstStyle/>
          <a:p>
            <a:r>
              <a:rPr lang="en-US" sz="1200" i="0" dirty="0"/>
              <a:t>CLICK ON</a:t>
            </a:r>
          </a:p>
        </p:txBody>
      </p:sp>
      <p:cxnSp>
        <p:nvCxnSpPr>
          <p:cNvPr id="26" name="Connector: Elbow 25">
            <a:extLst>
              <a:ext uri="{FF2B5EF4-FFF2-40B4-BE49-F238E27FC236}">
                <a16:creationId xmlns:a16="http://schemas.microsoft.com/office/drawing/2014/main" id="{2E7E6FF7-DA1E-5BD5-7378-EEE46F4F8B92}"/>
              </a:ext>
            </a:extLst>
          </p:cNvPr>
          <p:cNvCxnSpPr>
            <a:cxnSpLocks/>
            <a:stCxn id="11" idx="2"/>
            <a:endCxn id="40" idx="0"/>
          </p:cNvCxnSpPr>
          <p:nvPr/>
        </p:nvCxnSpPr>
        <p:spPr bwMode="auto">
          <a:xfrm rot="5400000">
            <a:off x="5430297" y="4378513"/>
            <a:ext cx="930171" cy="622056"/>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35" name="TextBox 34">
            <a:extLst>
              <a:ext uri="{FF2B5EF4-FFF2-40B4-BE49-F238E27FC236}">
                <a16:creationId xmlns:a16="http://schemas.microsoft.com/office/drawing/2014/main" id="{F4C17746-7F9E-8AEB-9812-CB48958281A0}"/>
              </a:ext>
            </a:extLst>
          </p:cNvPr>
          <p:cNvSpPr txBox="1"/>
          <p:nvPr/>
        </p:nvSpPr>
        <p:spPr>
          <a:xfrm>
            <a:off x="5690497" y="4828401"/>
            <a:ext cx="928460" cy="276999"/>
          </a:xfrm>
          <a:prstGeom prst="rect">
            <a:avLst/>
          </a:prstGeom>
          <a:noFill/>
        </p:spPr>
        <p:txBody>
          <a:bodyPr wrap="none" rtlCol="0">
            <a:spAutoFit/>
          </a:bodyPr>
          <a:lstStyle/>
          <a:p>
            <a:r>
              <a:rPr lang="en-US" sz="1200" i="0" dirty="0"/>
              <a:t>CLICK ON</a:t>
            </a:r>
          </a:p>
        </p:txBody>
      </p:sp>
      <p:pic>
        <p:nvPicPr>
          <p:cNvPr id="40" name="Picture 39">
            <a:extLst>
              <a:ext uri="{FF2B5EF4-FFF2-40B4-BE49-F238E27FC236}">
                <a16:creationId xmlns:a16="http://schemas.microsoft.com/office/drawing/2014/main" id="{EAC831AF-DC01-D81B-313F-BF6D544AB2D2}"/>
              </a:ext>
            </a:extLst>
          </p:cNvPr>
          <p:cNvPicPr>
            <a:picLocks noChangeAspect="1"/>
          </p:cNvPicPr>
          <p:nvPr/>
        </p:nvPicPr>
        <p:blipFill>
          <a:blip r:embed="rId5"/>
          <a:stretch>
            <a:fillRect/>
          </a:stretch>
        </p:blipFill>
        <p:spPr>
          <a:xfrm>
            <a:off x="4962299" y="5154627"/>
            <a:ext cx="1244110" cy="541554"/>
          </a:xfrm>
          <a:prstGeom prst="rect">
            <a:avLst/>
          </a:prstGeom>
          <a:ln>
            <a:solidFill>
              <a:schemeClr val="tx1"/>
            </a:solidFill>
          </a:ln>
        </p:spPr>
      </p:pic>
    </p:spTree>
    <p:extLst>
      <p:ext uri="{BB962C8B-B14F-4D97-AF65-F5344CB8AC3E}">
        <p14:creationId xmlns:p14="http://schemas.microsoft.com/office/powerpoint/2010/main" val="211751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kern="1200" dirty="0">
                <a:solidFill>
                  <a:srgbClr val="0000FF"/>
                </a:solidFill>
                <a:effectLst>
                  <a:outerShdw blurRad="38100" dist="38100" dir="2700000" algn="tl">
                    <a:srgbClr val="C0C0C0"/>
                  </a:outerShdw>
                </a:effectLst>
                <a:latin typeface="Arial" charset="0"/>
                <a:ea typeface="+mn-ea"/>
                <a:cs typeface="+mn-cs"/>
              </a:rPr>
              <a:t>FLARM Configuration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23</a:t>
            </a:fld>
            <a:endParaRPr lang="en-US" dirty="0"/>
          </a:p>
        </p:txBody>
      </p:sp>
      <p:pic>
        <p:nvPicPr>
          <p:cNvPr id="3" name="Picture 2">
            <a:extLst>
              <a:ext uri="{FF2B5EF4-FFF2-40B4-BE49-F238E27FC236}">
                <a16:creationId xmlns:a16="http://schemas.microsoft.com/office/drawing/2014/main" id="{F9390D1C-3A6A-FD65-681D-E9C0B047E29F}"/>
              </a:ext>
            </a:extLst>
          </p:cNvPr>
          <p:cNvPicPr>
            <a:picLocks noChangeAspect="1"/>
          </p:cNvPicPr>
          <p:nvPr/>
        </p:nvPicPr>
        <p:blipFill>
          <a:blip r:embed="rId2"/>
          <a:stretch>
            <a:fillRect/>
          </a:stretch>
        </p:blipFill>
        <p:spPr>
          <a:xfrm>
            <a:off x="7010400" y="2457215"/>
            <a:ext cx="1655365" cy="1145064"/>
          </a:xfrm>
          <a:prstGeom prst="rect">
            <a:avLst/>
          </a:prstGeom>
          <a:ln>
            <a:solidFill>
              <a:schemeClr val="tx1"/>
            </a:solidFill>
          </a:ln>
        </p:spPr>
      </p:pic>
      <p:sp>
        <p:nvSpPr>
          <p:cNvPr id="9" name="TextBox 8">
            <a:extLst>
              <a:ext uri="{FF2B5EF4-FFF2-40B4-BE49-F238E27FC236}">
                <a16:creationId xmlns:a16="http://schemas.microsoft.com/office/drawing/2014/main" id="{B3A5F680-1DA0-0E73-C3AF-BE8FDA9174EA}"/>
              </a:ext>
            </a:extLst>
          </p:cNvPr>
          <p:cNvSpPr txBox="1"/>
          <p:nvPr/>
        </p:nvSpPr>
        <p:spPr>
          <a:xfrm>
            <a:off x="2253437" y="2202370"/>
            <a:ext cx="2252791" cy="1169551"/>
          </a:xfrm>
          <a:prstGeom prst="rect">
            <a:avLst/>
          </a:prstGeom>
          <a:noFill/>
          <a:ln>
            <a:solidFill>
              <a:schemeClr val="tx1"/>
            </a:solidFill>
          </a:ln>
        </p:spPr>
        <p:txBody>
          <a:bodyPr wrap="square" rtlCol="0">
            <a:spAutoFit/>
          </a:bodyPr>
          <a:lstStyle/>
          <a:p>
            <a:r>
              <a:rPr lang="en-US" sz="1400" i="0" dirty="0">
                <a:solidFill>
                  <a:srgbClr val="0000FF"/>
                </a:solidFill>
              </a:rPr>
              <a:t>Transfer the Flarm configuration file into your FLARM Device</a:t>
            </a:r>
          </a:p>
          <a:p>
            <a:r>
              <a:rPr lang="en-US" sz="1400" i="0" u="sng" dirty="0">
                <a:solidFill>
                  <a:srgbClr val="0000FF"/>
                </a:solidFill>
              </a:rPr>
              <a:t>per the manufacturer’s instructions</a:t>
            </a:r>
            <a:r>
              <a:rPr lang="en-US" sz="1400" i="0" dirty="0">
                <a:solidFill>
                  <a:srgbClr val="0000FF"/>
                </a:solidFill>
              </a:rPr>
              <a:t>.*</a:t>
            </a:r>
            <a:r>
              <a:rPr lang="en-US" sz="1400" i="0" u="sng" dirty="0">
                <a:solidFill>
                  <a:srgbClr val="0000FF"/>
                </a:solidFill>
              </a:rPr>
              <a:t> </a:t>
            </a:r>
          </a:p>
        </p:txBody>
      </p:sp>
      <p:cxnSp>
        <p:nvCxnSpPr>
          <p:cNvPr id="14" name="Connector: Elbow 13">
            <a:extLst>
              <a:ext uri="{FF2B5EF4-FFF2-40B4-BE49-F238E27FC236}">
                <a16:creationId xmlns:a16="http://schemas.microsoft.com/office/drawing/2014/main" id="{A8BFE401-E328-129C-D46B-5F60F3454458}"/>
              </a:ext>
            </a:extLst>
          </p:cNvPr>
          <p:cNvCxnSpPr>
            <a:cxnSpLocks/>
            <a:stCxn id="6" idx="2"/>
            <a:endCxn id="9" idx="1"/>
          </p:cNvCxnSpPr>
          <p:nvPr/>
        </p:nvCxnSpPr>
        <p:spPr bwMode="auto">
          <a:xfrm rot="16200000" flipH="1">
            <a:off x="1271799" y="1805508"/>
            <a:ext cx="1113574" cy="849702"/>
          </a:xfrm>
          <a:prstGeom prst="bentConnector2">
            <a:avLst/>
          </a:prstGeom>
          <a:noFill/>
          <a:ln w="28575" cap="flat" cmpd="sng" algn="ctr">
            <a:solidFill>
              <a:schemeClr val="tx1"/>
            </a:solidFill>
            <a:prstDash val="solid"/>
            <a:round/>
            <a:headEnd type="none" w="med" len="med"/>
            <a:tailEnd type="triangle"/>
          </a:ln>
          <a:effectLst/>
        </p:spPr>
      </p:cxnSp>
      <p:sp>
        <p:nvSpPr>
          <p:cNvPr id="16" name="Left Brace 15">
            <a:extLst>
              <a:ext uri="{FF2B5EF4-FFF2-40B4-BE49-F238E27FC236}">
                <a16:creationId xmlns:a16="http://schemas.microsoft.com/office/drawing/2014/main" id="{003D7A8B-674F-02E4-8B31-0F86A0099B0A}"/>
              </a:ext>
            </a:extLst>
          </p:cNvPr>
          <p:cNvSpPr/>
          <p:nvPr/>
        </p:nvSpPr>
        <p:spPr bwMode="auto">
          <a:xfrm>
            <a:off x="6324415" y="2414349"/>
            <a:ext cx="428581" cy="251460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pic>
        <p:nvPicPr>
          <p:cNvPr id="1032" name="Picture 8" descr="Clip Of New File Clip Art at Clker.com - vector clip art online, royalty  free &amp; public domain">
            <a:extLst>
              <a:ext uri="{FF2B5EF4-FFF2-40B4-BE49-F238E27FC236}">
                <a16:creationId xmlns:a16="http://schemas.microsoft.com/office/drawing/2014/main" id="{2720A11C-5E2B-D1EB-4455-9E92E8B305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3652" y="3007712"/>
            <a:ext cx="410472" cy="52863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9045A4EA-0514-F688-CFB7-9ACE670B4D89}"/>
              </a:ext>
            </a:extLst>
          </p:cNvPr>
          <p:cNvPicPr>
            <a:picLocks noChangeAspect="1"/>
          </p:cNvPicPr>
          <p:nvPr/>
        </p:nvPicPr>
        <p:blipFill>
          <a:blip r:embed="rId4"/>
          <a:stretch>
            <a:fillRect/>
          </a:stretch>
        </p:blipFill>
        <p:spPr>
          <a:xfrm>
            <a:off x="7010400" y="4038600"/>
            <a:ext cx="1655365" cy="711985"/>
          </a:xfrm>
          <a:prstGeom prst="rect">
            <a:avLst/>
          </a:prstGeom>
          <a:ln>
            <a:solidFill>
              <a:schemeClr val="tx1"/>
            </a:solidFill>
          </a:ln>
        </p:spPr>
      </p:pic>
      <p:sp>
        <p:nvSpPr>
          <p:cNvPr id="13" name="TextBox 12">
            <a:extLst>
              <a:ext uri="{FF2B5EF4-FFF2-40B4-BE49-F238E27FC236}">
                <a16:creationId xmlns:a16="http://schemas.microsoft.com/office/drawing/2014/main" id="{B75E4D08-FE1E-C325-BC7D-3C13F9E21E0D}"/>
              </a:ext>
            </a:extLst>
          </p:cNvPr>
          <p:cNvSpPr txBox="1"/>
          <p:nvPr/>
        </p:nvSpPr>
        <p:spPr>
          <a:xfrm>
            <a:off x="5237369" y="3790386"/>
            <a:ext cx="1023037" cy="276999"/>
          </a:xfrm>
          <a:prstGeom prst="rect">
            <a:avLst/>
          </a:prstGeom>
          <a:noFill/>
        </p:spPr>
        <p:txBody>
          <a:bodyPr wrap="none" rtlCol="0">
            <a:spAutoFit/>
          </a:bodyPr>
          <a:lstStyle/>
          <a:p>
            <a:r>
              <a:rPr lang="en-US" sz="1200" b="0" i="0" dirty="0" err="1"/>
              <a:t>flarmcfg.text</a:t>
            </a:r>
            <a:endParaRPr lang="en-US" sz="1200" b="0" i="0" dirty="0"/>
          </a:p>
        </p:txBody>
      </p:sp>
      <p:cxnSp>
        <p:nvCxnSpPr>
          <p:cNvPr id="18" name="Connector: Elbow 17">
            <a:extLst>
              <a:ext uri="{FF2B5EF4-FFF2-40B4-BE49-F238E27FC236}">
                <a16:creationId xmlns:a16="http://schemas.microsoft.com/office/drawing/2014/main" id="{BFEAE349-3003-BB40-A3F9-9ABAE84BC3FA}"/>
              </a:ext>
            </a:extLst>
          </p:cNvPr>
          <p:cNvCxnSpPr>
            <a:cxnSpLocks/>
            <a:stCxn id="9" idx="3"/>
          </p:cNvCxnSpPr>
          <p:nvPr/>
        </p:nvCxnSpPr>
        <p:spPr bwMode="auto">
          <a:xfrm>
            <a:off x="4506228" y="2787146"/>
            <a:ext cx="1680315" cy="921174"/>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6" name="TextBox 5">
            <a:extLst>
              <a:ext uri="{FF2B5EF4-FFF2-40B4-BE49-F238E27FC236}">
                <a16:creationId xmlns:a16="http://schemas.microsoft.com/office/drawing/2014/main" id="{F36683B0-A53E-94F6-FE47-5E516E9C6A2C}"/>
              </a:ext>
            </a:extLst>
          </p:cNvPr>
          <p:cNvSpPr txBox="1"/>
          <p:nvPr/>
        </p:nvSpPr>
        <p:spPr>
          <a:xfrm>
            <a:off x="319143" y="1335018"/>
            <a:ext cx="2169184" cy="338554"/>
          </a:xfrm>
          <a:prstGeom prst="rect">
            <a:avLst/>
          </a:prstGeom>
          <a:noFill/>
          <a:ln w="28575">
            <a:solidFill>
              <a:srgbClr val="FF0000"/>
            </a:solidFill>
          </a:ln>
        </p:spPr>
        <p:txBody>
          <a:bodyPr wrap="none" rtlCol="0">
            <a:spAutoFit/>
          </a:bodyPr>
          <a:lstStyle/>
          <a:p>
            <a:r>
              <a:rPr lang="en-US" i="0" dirty="0"/>
              <a:t>From Previous Slide</a:t>
            </a:r>
          </a:p>
        </p:txBody>
      </p:sp>
      <p:sp>
        <p:nvSpPr>
          <p:cNvPr id="5" name="TextBox 4">
            <a:extLst>
              <a:ext uri="{FF2B5EF4-FFF2-40B4-BE49-F238E27FC236}">
                <a16:creationId xmlns:a16="http://schemas.microsoft.com/office/drawing/2014/main" id="{1FC49873-4635-D12C-AD17-795AA183864D}"/>
              </a:ext>
            </a:extLst>
          </p:cNvPr>
          <p:cNvSpPr txBox="1"/>
          <p:nvPr/>
        </p:nvSpPr>
        <p:spPr>
          <a:xfrm>
            <a:off x="1524000" y="4605783"/>
            <a:ext cx="4070408" cy="1169551"/>
          </a:xfrm>
          <a:prstGeom prst="rect">
            <a:avLst/>
          </a:prstGeom>
          <a:noFill/>
          <a:ln>
            <a:solidFill>
              <a:schemeClr val="tx1"/>
            </a:solidFill>
          </a:ln>
        </p:spPr>
        <p:txBody>
          <a:bodyPr wrap="square" rtlCol="0">
            <a:spAutoFit/>
          </a:bodyPr>
          <a:lstStyle/>
          <a:p>
            <a:pPr marL="285750" indent="-285750" algn="l">
              <a:buFont typeface="Arial" panose="020B0604020202020204" pitchFamily="34" charset="0"/>
              <a:buChar char="•"/>
            </a:pPr>
            <a:r>
              <a:rPr lang="en-US" sz="1400" b="0" i="0" dirty="0"/>
              <a:t>Typically, this is done by copying the </a:t>
            </a:r>
            <a:r>
              <a:rPr lang="en-US" sz="1400" b="0" i="0" dirty="0" err="1"/>
              <a:t>flarmcfg.text</a:t>
            </a:r>
            <a:r>
              <a:rPr lang="en-US" sz="1400" b="0" i="0" dirty="0"/>
              <a:t> file to a USB “thumb” drive or    micro SD card. </a:t>
            </a:r>
          </a:p>
          <a:p>
            <a:pPr marL="285750" indent="-285750" algn="l">
              <a:buFont typeface="Arial" panose="020B0604020202020204" pitchFamily="34" charset="0"/>
              <a:buChar char="•"/>
            </a:pPr>
            <a:r>
              <a:rPr lang="en-US" sz="1400" b="0" i="0" dirty="0"/>
              <a:t>Then plug that drive into your FLARM device and turn on power to the device.</a:t>
            </a:r>
          </a:p>
        </p:txBody>
      </p:sp>
    </p:spTree>
    <p:extLst>
      <p:ext uri="{BB962C8B-B14F-4D97-AF65-F5344CB8AC3E}">
        <p14:creationId xmlns:p14="http://schemas.microsoft.com/office/powerpoint/2010/main" val="358860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FE2E5A-9681-5162-2108-10C25F26347E}"/>
              </a:ext>
            </a:extLst>
          </p:cNvPr>
          <p:cNvSpPr>
            <a:spLocks noGrp="1"/>
          </p:cNvSpPr>
          <p:nvPr>
            <p:ph type="title"/>
          </p:nvPr>
        </p:nvSpPr>
        <p:spPr>
          <a:xfrm>
            <a:off x="-13252" y="609600"/>
            <a:ext cx="9144000" cy="1143000"/>
          </a:xfrm>
        </p:spPr>
        <p:txBody>
          <a:bodyPr/>
          <a:lstStyle/>
          <a:p>
            <a:r>
              <a:rPr lang="en-US" b="1" u="sng" kern="1200" dirty="0">
                <a:solidFill>
                  <a:srgbClr val="0000FF"/>
                </a:solidFill>
                <a:effectLst>
                  <a:outerShdw blurRad="38100" dist="38100" dir="2700000" algn="tl">
                    <a:srgbClr val="C0C0C0"/>
                  </a:outerShdw>
                </a:effectLst>
                <a:latin typeface="Arial" charset="0"/>
                <a:ea typeface="+mn-ea"/>
                <a:cs typeface="+mn-cs"/>
              </a:rPr>
              <a:t>STEP 2</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Registering Your FLARM Device</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At FlarmNet.org</a:t>
            </a:r>
          </a:p>
        </p:txBody>
      </p:sp>
      <p:pic>
        <p:nvPicPr>
          <p:cNvPr id="8" name="Picture 7">
            <a:extLst>
              <a:ext uri="{FF2B5EF4-FFF2-40B4-BE49-F238E27FC236}">
                <a16:creationId xmlns:a16="http://schemas.microsoft.com/office/drawing/2014/main" id="{F439471A-8674-398C-DF28-CC848A434D64}"/>
              </a:ext>
            </a:extLst>
          </p:cNvPr>
          <p:cNvPicPr>
            <a:picLocks noChangeAspect="1"/>
          </p:cNvPicPr>
          <p:nvPr/>
        </p:nvPicPr>
        <p:blipFill>
          <a:blip r:embed="rId2"/>
          <a:stretch>
            <a:fillRect/>
          </a:stretch>
        </p:blipFill>
        <p:spPr>
          <a:xfrm>
            <a:off x="2895600" y="2280066"/>
            <a:ext cx="1144692" cy="791817"/>
          </a:xfrm>
          <a:prstGeom prst="rect">
            <a:avLst/>
          </a:prstGeom>
          <a:ln>
            <a:solidFill>
              <a:schemeClr val="tx1"/>
            </a:solidFill>
          </a:ln>
        </p:spPr>
      </p:pic>
      <p:pic>
        <p:nvPicPr>
          <p:cNvPr id="9" name="Picture 8">
            <a:extLst>
              <a:ext uri="{FF2B5EF4-FFF2-40B4-BE49-F238E27FC236}">
                <a16:creationId xmlns:a16="http://schemas.microsoft.com/office/drawing/2014/main" id="{9D1D59ED-81A5-66AA-8B8C-F86564DE0A39}"/>
              </a:ext>
            </a:extLst>
          </p:cNvPr>
          <p:cNvPicPr>
            <a:picLocks noChangeAspect="1"/>
          </p:cNvPicPr>
          <p:nvPr/>
        </p:nvPicPr>
        <p:blipFill>
          <a:blip r:embed="rId3"/>
          <a:stretch>
            <a:fillRect/>
          </a:stretch>
        </p:blipFill>
        <p:spPr>
          <a:xfrm>
            <a:off x="4800600" y="2281839"/>
            <a:ext cx="1958490" cy="842361"/>
          </a:xfrm>
          <a:prstGeom prst="rect">
            <a:avLst/>
          </a:prstGeom>
          <a:ln>
            <a:solidFill>
              <a:schemeClr val="tx1"/>
            </a:solidFill>
          </a:ln>
        </p:spPr>
      </p:pic>
      <p:pic>
        <p:nvPicPr>
          <p:cNvPr id="3" name="Picture 2">
            <a:extLst>
              <a:ext uri="{FF2B5EF4-FFF2-40B4-BE49-F238E27FC236}">
                <a16:creationId xmlns:a16="http://schemas.microsoft.com/office/drawing/2014/main" id="{87026954-D356-7F0D-DC35-EEEC357ADC35}"/>
              </a:ext>
            </a:extLst>
          </p:cNvPr>
          <p:cNvPicPr>
            <a:picLocks noChangeAspect="1"/>
          </p:cNvPicPr>
          <p:nvPr/>
        </p:nvPicPr>
        <p:blipFill>
          <a:blip r:embed="rId4"/>
          <a:stretch>
            <a:fillRect/>
          </a:stretch>
        </p:blipFill>
        <p:spPr>
          <a:xfrm>
            <a:off x="533400" y="3276600"/>
            <a:ext cx="8259136" cy="2832844"/>
          </a:xfrm>
          <a:prstGeom prst="rect">
            <a:avLst/>
          </a:prstGeom>
        </p:spPr>
      </p:pic>
      <p:sp>
        <p:nvSpPr>
          <p:cNvPr id="2" name="TextBox 1">
            <a:extLst>
              <a:ext uri="{FF2B5EF4-FFF2-40B4-BE49-F238E27FC236}">
                <a16:creationId xmlns:a16="http://schemas.microsoft.com/office/drawing/2014/main" id="{5E848AD6-47E0-8879-2115-E037DBDF61DC}"/>
              </a:ext>
            </a:extLst>
          </p:cNvPr>
          <p:cNvSpPr txBox="1"/>
          <p:nvPr/>
        </p:nvSpPr>
        <p:spPr>
          <a:xfrm>
            <a:off x="756881" y="6238724"/>
            <a:ext cx="7603733" cy="338554"/>
          </a:xfrm>
          <a:prstGeom prst="rect">
            <a:avLst/>
          </a:prstGeom>
          <a:noFill/>
        </p:spPr>
        <p:txBody>
          <a:bodyPr wrap="square">
            <a:spAutoFit/>
          </a:bodyPr>
          <a:lstStyle/>
          <a:p>
            <a:r>
              <a:rPr lang="en-US" dirty="0"/>
              <a:t>Source: </a:t>
            </a:r>
            <a:r>
              <a:rPr lang="en-US" dirty="0">
                <a:solidFill>
                  <a:srgbClr val="0000FF"/>
                </a:solidFill>
                <a:hlinkClick r:id="rId5">
                  <a:extLst>
                    <a:ext uri="{A12FA001-AC4F-418D-AE19-62706E023703}">
                      <ahyp:hlinkClr xmlns:ahyp="http://schemas.microsoft.com/office/drawing/2018/hyperlinkcolor" val="tx"/>
                    </a:ext>
                  </a:extLst>
                </a:hlinkClick>
              </a:rPr>
              <a:t>http://flarmnet.org</a:t>
            </a:r>
            <a:r>
              <a:rPr lang="en-US" dirty="0">
                <a:solidFill>
                  <a:srgbClr val="0000FF"/>
                </a:solidFill>
              </a:rPr>
              <a:t> </a:t>
            </a:r>
          </a:p>
        </p:txBody>
      </p:sp>
    </p:spTree>
    <p:extLst>
      <p:ext uri="{BB962C8B-B14F-4D97-AF65-F5344CB8AC3E}">
        <p14:creationId xmlns:p14="http://schemas.microsoft.com/office/powerpoint/2010/main" val="4223771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800" b="1" kern="1200" dirty="0" err="1">
                <a:solidFill>
                  <a:srgbClr val="0000FF"/>
                </a:solidFill>
                <a:effectLst>
                  <a:outerShdw blurRad="38100" dist="38100" dir="2700000" algn="tl">
                    <a:srgbClr val="C0C0C0"/>
                  </a:outerShdw>
                </a:effectLst>
                <a:latin typeface="Arial" charset="0"/>
                <a:ea typeface="+mn-ea"/>
                <a:cs typeface="+mn-cs"/>
              </a:rPr>
              <a:t>Flarmnet</a:t>
            </a:r>
            <a:r>
              <a:rPr lang="en-US" sz="4800" b="1" kern="1200" dirty="0">
                <a:solidFill>
                  <a:srgbClr val="0000FF"/>
                </a:solidFill>
                <a:effectLst>
                  <a:outerShdw blurRad="38100" dist="38100" dir="2700000" algn="tl">
                    <a:srgbClr val="C0C0C0"/>
                  </a:outerShdw>
                </a:effectLst>
                <a:latin typeface="Arial" charset="0"/>
                <a:ea typeface="+mn-ea"/>
                <a:cs typeface="+mn-cs"/>
              </a:rPr>
              <a:t> Registration</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25</a:t>
            </a:fld>
            <a:endParaRPr lang="en-US" dirty="0"/>
          </a:p>
        </p:txBody>
      </p:sp>
      <p:pic>
        <p:nvPicPr>
          <p:cNvPr id="3" name="Picture 2">
            <a:extLst>
              <a:ext uri="{FF2B5EF4-FFF2-40B4-BE49-F238E27FC236}">
                <a16:creationId xmlns:a16="http://schemas.microsoft.com/office/drawing/2014/main" id="{F9390D1C-3A6A-FD65-681D-E9C0B047E29F}"/>
              </a:ext>
            </a:extLst>
          </p:cNvPr>
          <p:cNvPicPr>
            <a:picLocks noChangeAspect="1"/>
          </p:cNvPicPr>
          <p:nvPr/>
        </p:nvPicPr>
        <p:blipFill>
          <a:blip r:embed="rId2"/>
          <a:stretch>
            <a:fillRect/>
          </a:stretch>
        </p:blipFill>
        <p:spPr>
          <a:xfrm>
            <a:off x="349337" y="1120774"/>
            <a:ext cx="1162050" cy="803824"/>
          </a:xfrm>
          <a:prstGeom prst="rect">
            <a:avLst/>
          </a:prstGeom>
          <a:ln>
            <a:solidFill>
              <a:schemeClr val="tx1"/>
            </a:solidFill>
          </a:ln>
        </p:spPr>
      </p:pic>
      <p:sp>
        <p:nvSpPr>
          <p:cNvPr id="8" name="TextBox 7">
            <a:extLst>
              <a:ext uri="{FF2B5EF4-FFF2-40B4-BE49-F238E27FC236}">
                <a16:creationId xmlns:a16="http://schemas.microsoft.com/office/drawing/2014/main" id="{E4D3539E-2946-B68F-A815-41E72FF72194}"/>
              </a:ext>
            </a:extLst>
          </p:cNvPr>
          <p:cNvSpPr txBox="1"/>
          <p:nvPr/>
        </p:nvSpPr>
        <p:spPr>
          <a:xfrm>
            <a:off x="2295151" y="949539"/>
            <a:ext cx="2481770" cy="1015663"/>
          </a:xfrm>
          <a:prstGeom prst="rect">
            <a:avLst/>
          </a:prstGeom>
          <a:noFill/>
          <a:ln>
            <a:solidFill>
              <a:schemeClr val="tx1"/>
            </a:solidFill>
          </a:ln>
        </p:spPr>
        <p:txBody>
          <a:bodyPr wrap="square" rtlCol="0">
            <a:spAutoFit/>
          </a:bodyPr>
          <a:lstStyle/>
          <a:p>
            <a:r>
              <a:rPr lang="en-US" sz="1400" i="0" dirty="0">
                <a:solidFill>
                  <a:srgbClr val="0000FF"/>
                </a:solidFill>
              </a:rPr>
              <a:t>Enter the ”Radio ID”</a:t>
            </a:r>
            <a:r>
              <a:rPr lang="en-US" sz="1800" i="0" dirty="0">
                <a:solidFill>
                  <a:srgbClr val="FF0000"/>
                </a:solidFill>
              </a:rPr>
              <a:t>*</a:t>
            </a:r>
            <a:r>
              <a:rPr lang="en-US" sz="1400" i="0" dirty="0">
                <a:solidFill>
                  <a:srgbClr val="0000FF"/>
                </a:solidFill>
              </a:rPr>
              <a:t> and other information for your FLARM Device at</a:t>
            </a:r>
            <a:endParaRPr lang="en-US" sz="1400" i="0" dirty="0">
              <a:solidFill>
                <a:srgbClr val="0000FF"/>
              </a:solidFill>
              <a:hlinkClick r:id="rId3">
                <a:extLst>
                  <a:ext uri="{A12FA001-AC4F-418D-AE19-62706E023703}">
                    <ahyp:hlinkClr xmlns:ahyp="http://schemas.microsoft.com/office/drawing/2018/hyperlinkcolor" val="tx"/>
                  </a:ext>
                </a:extLst>
              </a:hlinkClick>
            </a:endParaRPr>
          </a:p>
          <a:p>
            <a:r>
              <a:rPr lang="en-US" sz="1400" i="0" dirty="0">
                <a:solidFill>
                  <a:srgbClr val="0000FF"/>
                </a:solidFill>
                <a:hlinkClick r:id="rId3">
                  <a:extLst>
                    <a:ext uri="{A12FA001-AC4F-418D-AE19-62706E023703}">
                      <ahyp:hlinkClr xmlns:ahyp="http://schemas.microsoft.com/office/drawing/2018/hyperlinkcolor" val="tx"/>
                    </a:ext>
                  </a:extLst>
                </a:hlinkClick>
              </a:rPr>
              <a:t>http://flarmnet.org</a:t>
            </a:r>
            <a:r>
              <a:rPr lang="en-US" sz="1400" i="0" dirty="0">
                <a:solidFill>
                  <a:srgbClr val="0000FF"/>
                </a:solidFill>
              </a:rPr>
              <a:t> </a:t>
            </a:r>
          </a:p>
        </p:txBody>
      </p:sp>
      <p:cxnSp>
        <p:nvCxnSpPr>
          <p:cNvPr id="21" name="Connector: Elbow 20">
            <a:extLst>
              <a:ext uri="{FF2B5EF4-FFF2-40B4-BE49-F238E27FC236}">
                <a16:creationId xmlns:a16="http://schemas.microsoft.com/office/drawing/2014/main" id="{C9E9681F-9AE6-EF37-ABE8-B58D890D3484}"/>
              </a:ext>
            </a:extLst>
          </p:cNvPr>
          <p:cNvCxnSpPr>
            <a:cxnSpLocks/>
            <a:stCxn id="8" idx="3"/>
            <a:endCxn id="1085" idx="0"/>
          </p:cNvCxnSpPr>
          <p:nvPr/>
        </p:nvCxnSpPr>
        <p:spPr bwMode="auto">
          <a:xfrm>
            <a:off x="4776921" y="1457371"/>
            <a:ext cx="2279288" cy="444190"/>
          </a:xfrm>
          <a:prstGeom prst="bentConnector2">
            <a:avLst/>
          </a:prstGeom>
          <a:noFill/>
          <a:ln w="2857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20AE37C2-9A1C-E602-37F6-9472298EF17E}"/>
              </a:ext>
            </a:extLst>
          </p:cNvPr>
          <p:cNvSpPr txBox="1"/>
          <p:nvPr/>
        </p:nvSpPr>
        <p:spPr>
          <a:xfrm>
            <a:off x="658658" y="3253938"/>
            <a:ext cx="1959561" cy="1661993"/>
          </a:xfrm>
          <a:prstGeom prst="rect">
            <a:avLst/>
          </a:prstGeom>
          <a:noFill/>
          <a:ln>
            <a:solidFill>
              <a:schemeClr val="tx1"/>
            </a:solidFill>
          </a:ln>
        </p:spPr>
        <p:txBody>
          <a:bodyPr wrap="square" rtlCol="0">
            <a:spAutoFit/>
          </a:bodyPr>
          <a:lstStyle/>
          <a:p>
            <a:r>
              <a:rPr lang="en-US" sz="1400" i="0" dirty="0">
                <a:solidFill>
                  <a:srgbClr val="0000FF"/>
                </a:solidFill>
              </a:rPr>
              <a:t>Your FLARM Device has now been added to the flarmnet.org </a:t>
            </a:r>
          </a:p>
          <a:p>
            <a:r>
              <a:rPr lang="en-US" sz="1400" i="0" dirty="0">
                <a:solidFill>
                  <a:srgbClr val="0000FF"/>
                </a:solidFill>
              </a:rPr>
              <a:t>Global Database</a:t>
            </a:r>
          </a:p>
          <a:p>
            <a:r>
              <a:rPr lang="en-US" sz="1400" i="0" dirty="0">
                <a:solidFill>
                  <a:srgbClr val="0000FF"/>
                </a:solidFill>
              </a:rPr>
              <a:t>Which links your</a:t>
            </a:r>
          </a:p>
          <a:p>
            <a:r>
              <a:rPr lang="en-US" sz="1400" i="0" dirty="0">
                <a:solidFill>
                  <a:srgbClr val="0000FF"/>
                </a:solidFill>
              </a:rPr>
              <a:t>”Radio ID”</a:t>
            </a:r>
            <a:r>
              <a:rPr lang="en-US" sz="1800" i="0" dirty="0">
                <a:solidFill>
                  <a:srgbClr val="FF0000"/>
                </a:solidFill>
              </a:rPr>
              <a:t>*</a:t>
            </a:r>
            <a:r>
              <a:rPr lang="en-US" sz="1400" i="0" dirty="0">
                <a:solidFill>
                  <a:srgbClr val="0000FF"/>
                </a:solidFill>
              </a:rPr>
              <a:t> (only) to your Contest ID</a:t>
            </a:r>
          </a:p>
        </p:txBody>
      </p:sp>
      <p:cxnSp>
        <p:nvCxnSpPr>
          <p:cNvPr id="43" name="Connector: Elbow 42">
            <a:extLst>
              <a:ext uri="{FF2B5EF4-FFF2-40B4-BE49-F238E27FC236}">
                <a16:creationId xmlns:a16="http://schemas.microsoft.com/office/drawing/2014/main" id="{FE3DB9B2-A75E-C8CF-9DCC-91A7BA7C3FF5}"/>
              </a:ext>
            </a:extLst>
          </p:cNvPr>
          <p:cNvCxnSpPr>
            <a:cxnSpLocks/>
            <a:stCxn id="2049" idx="1"/>
            <a:endCxn id="25" idx="3"/>
          </p:cNvCxnSpPr>
          <p:nvPr/>
        </p:nvCxnSpPr>
        <p:spPr bwMode="auto">
          <a:xfrm rot="10800000" flipV="1">
            <a:off x="2618220" y="3646273"/>
            <a:ext cx="810251" cy="438662"/>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1057" name="Picture 1056">
            <a:extLst>
              <a:ext uri="{FF2B5EF4-FFF2-40B4-BE49-F238E27FC236}">
                <a16:creationId xmlns:a16="http://schemas.microsoft.com/office/drawing/2014/main" id="{4AA183A9-5D1A-E6B4-3665-5FE0262A0380}"/>
              </a:ext>
            </a:extLst>
          </p:cNvPr>
          <p:cNvPicPr>
            <a:picLocks noChangeAspect="1"/>
          </p:cNvPicPr>
          <p:nvPr/>
        </p:nvPicPr>
        <p:blipFill>
          <a:blip r:embed="rId4"/>
          <a:stretch>
            <a:fillRect/>
          </a:stretch>
        </p:blipFill>
        <p:spPr>
          <a:xfrm>
            <a:off x="154965" y="2102349"/>
            <a:ext cx="1655365" cy="711985"/>
          </a:xfrm>
          <a:prstGeom prst="rect">
            <a:avLst/>
          </a:prstGeom>
          <a:ln>
            <a:solidFill>
              <a:schemeClr val="tx1"/>
            </a:solidFill>
          </a:ln>
        </p:spPr>
      </p:pic>
      <p:pic>
        <p:nvPicPr>
          <p:cNvPr id="2049" name="Picture 2048">
            <a:extLst>
              <a:ext uri="{FF2B5EF4-FFF2-40B4-BE49-F238E27FC236}">
                <a16:creationId xmlns:a16="http://schemas.microsoft.com/office/drawing/2014/main" id="{A7EF8B11-57EF-CAD9-BC67-09D5C12635E7}"/>
              </a:ext>
            </a:extLst>
          </p:cNvPr>
          <p:cNvPicPr>
            <a:picLocks noChangeAspect="1"/>
          </p:cNvPicPr>
          <p:nvPr/>
        </p:nvPicPr>
        <p:blipFill>
          <a:blip r:embed="rId5"/>
          <a:stretch>
            <a:fillRect/>
          </a:stretch>
        </p:blipFill>
        <p:spPr>
          <a:xfrm>
            <a:off x="3428470" y="3333756"/>
            <a:ext cx="1348451" cy="625033"/>
          </a:xfrm>
          <a:prstGeom prst="rect">
            <a:avLst/>
          </a:prstGeom>
          <a:ln>
            <a:solidFill>
              <a:schemeClr val="tx1"/>
            </a:solidFill>
          </a:ln>
        </p:spPr>
      </p:pic>
      <p:cxnSp>
        <p:nvCxnSpPr>
          <p:cNvPr id="2051" name="Connector: Elbow 2050">
            <a:extLst>
              <a:ext uri="{FF2B5EF4-FFF2-40B4-BE49-F238E27FC236}">
                <a16:creationId xmlns:a16="http://schemas.microsoft.com/office/drawing/2014/main" id="{75880A17-1290-916B-6D56-E6945CDCFCCE}"/>
              </a:ext>
            </a:extLst>
          </p:cNvPr>
          <p:cNvCxnSpPr>
            <a:cxnSpLocks/>
            <a:endCxn id="2049" idx="3"/>
          </p:cNvCxnSpPr>
          <p:nvPr/>
        </p:nvCxnSpPr>
        <p:spPr bwMode="auto">
          <a:xfrm rot="10800000" flipV="1">
            <a:off x="4776921" y="3333755"/>
            <a:ext cx="598698" cy="312517"/>
          </a:xfrm>
          <a:prstGeom prst="bentConnector3">
            <a:avLst>
              <a:gd name="adj1" fmla="val 50000"/>
            </a:avLst>
          </a:prstGeom>
          <a:noFill/>
          <a:ln w="28575" cap="flat" cmpd="sng" algn="ctr">
            <a:solidFill>
              <a:schemeClr val="tx1"/>
            </a:solidFill>
            <a:prstDash val="solid"/>
            <a:round/>
            <a:headEnd type="none" w="med" len="med"/>
            <a:tailEnd type="triangle"/>
          </a:ln>
          <a:effectLst/>
        </p:spPr>
      </p:cxnSp>
      <p:grpSp>
        <p:nvGrpSpPr>
          <p:cNvPr id="14" name="Group 13">
            <a:extLst>
              <a:ext uri="{FF2B5EF4-FFF2-40B4-BE49-F238E27FC236}">
                <a16:creationId xmlns:a16="http://schemas.microsoft.com/office/drawing/2014/main" id="{14EE9490-218E-81C5-CD69-4EE119AFC723}"/>
              </a:ext>
            </a:extLst>
          </p:cNvPr>
          <p:cNvGrpSpPr/>
          <p:nvPr/>
        </p:nvGrpSpPr>
        <p:grpSpPr>
          <a:xfrm>
            <a:off x="5227409" y="1858370"/>
            <a:ext cx="3657600" cy="4453127"/>
            <a:chOff x="5181600" y="795009"/>
            <a:chExt cx="3657600" cy="4453127"/>
          </a:xfrm>
        </p:grpSpPr>
        <p:pic>
          <p:nvPicPr>
            <p:cNvPr id="1040" name="Picture 1039">
              <a:extLst>
                <a:ext uri="{FF2B5EF4-FFF2-40B4-BE49-F238E27FC236}">
                  <a16:creationId xmlns:a16="http://schemas.microsoft.com/office/drawing/2014/main" id="{33412537-2A67-F346-24D9-9AC65AF0E803}"/>
                </a:ext>
              </a:extLst>
            </p:cNvPr>
            <p:cNvPicPr>
              <a:picLocks noChangeAspect="1"/>
            </p:cNvPicPr>
            <p:nvPr/>
          </p:nvPicPr>
          <p:blipFill>
            <a:blip r:embed="rId6"/>
            <a:stretch>
              <a:fillRect/>
            </a:stretch>
          </p:blipFill>
          <p:spPr>
            <a:xfrm>
              <a:off x="5278264" y="914400"/>
              <a:ext cx="3464272" cy="4333736"/>
            </a:xfrm>
            <a:prstGeom prst="rect">
              <a:avLst/>
            </a:prstGeom>
            <a:ln>
              <a:solidFill>
                <a:schemeClr val="tx1"/>
              </a:solidFill>
            </a:ln>
          </p:spPr>
        </p:pic>
        <p:sp>
          <p:nvSpPr>
            <p:cNvPr id="1085" name="Rectangle 1084">
              <a:extLst>
                <a:ext uri="{FF2B5EF4-FFF2-40B4-BE49-F238E27FC236}">
                  <a16:creationId xmlns:a16="http://schemas.microsoft.com/office/drawing/2014/main" id="{3EFBA28D-723A-AEA7-05C9-9894A4CAB0C4}"/>
                </a:ext>
              </a:extLst>
            </p:cNvPr>
            <p:cNvSpPr/>
            <p:nvPr/>
          </p:nvSpPr>
          <p:spPr bwMode="auto">
            <a:xfrm>
              <a:off x="5181600" y="838200"/>
              <a:ext cx="3657600" cy="665493"/>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1086" name="TextBox 1085">
              <a:extLst>
                <a:ext uri="{FF2B5EF4-FFF2-40B4-BE49-F238E27FC236}">
                  <a16:creationId xmlns:a16="http://schemas.microsoft.com/office/drawing/2014/main" id="{AF7C1B95-B0CE-7199-A5F3-77B6490BA620}"/>
                </a:ext>
              </a:extLst>
            </p:cNvPr>
            <p:cNvSpPr txBox="1"/>
            <p:nvPr/>
          </p:nvSpPr>
          <p:spPr>
            <a:xfrm>
              <a:off x="5644508" y="795009"/>
              <a:ext cx="324128" cy="523220"/>
            </a:xfrm>
            <a:prstGeom prst="rect">
              <a:avLst/>
            </a:prstGeom>
            <a:noFill/>
          </p:spPr>
          <p:txBody>
            <a:bodyPr wrap="none" rtlCol="0">
              <a:spAutoFit/>
            </a:bodyPr>
            <a:lstStyle/>
            <a:p>
              <a:r>
                <a:rPr lang="en-US" sz="2800" i="0" dirty="0">
                  <a:solidFill>
                    <a:srgbClr val="FF0000"/>
                  </a:solidFill>
                </a:rPr>
                <a:t>*</a:t>
              </a:r>
            </a:p>
          </p:txBody>
        </p:sp>
      </p:grpSp>
      <p:sp>
        <p:nvSpPr>
          <p:cNvPr id="5" name="TextBox 4">
            <a:extLst>
              <a:ext uri="{FF2B5EF4-FFF2-40B4-BE49-F238E27FC236}">
                <a16:creationId xmlns:a16="http://schemas.microsoft.com/office/drawing/2014/main" id="{33CE1327-F5DB-1649-E42C-E3438AF6D89E}"/>
              </a:ext>
            </a:extLst>
          </p:cNvPr>
          <p:cNvSpPr txBox="1"/>
          <p:nvPr/>
        </p:nvSpPr>
        <p:spPr>
          <a:xfrm>
            <a:off x="404439" y="5270907"/>
            <a:ext cx="4451172" cy="1077218"/>
          </a:xfrm>
          <a:prstGeom prst="rect">
            <a:avLst/>
          </a:prstGeom>
          <a:solidFill>
            <a:schemeClr val="bg1">
              <a:lumMod val="75000"/>
            </a:schemeClr>
          </a:solidFill>
          <a:ln w="28575">
            <a:solidFill>
              <a:srgbClr val="FF0000"/>
            </a:solidFill>
          </a:ln>
        </p:spPr>
        <p:txBody>
          <a:bodyPr wrap="square">
            <a:spAutoFit/>
          </a:bodyPr>
          <a:lstStyle/>
          <a:p>
            <a:r>
              <a:rPr lang="en-US" b="0" i="0" dirty="0">
                <a:solidFill>
                  <a:srgbClr val="FF0000"/>
                </a:solidFill>
              </a:rPr>
              <a:t>*</a:t>
            </a:r>
            <a:r>
              <a:rPr lang="en-US" sz="1200" b="0" i="0" dirty="0"/>
              <a:t>The recommended FLARM Radio-ID is the 6-digit hexadecimal ICAO address of your aircraft </a:t>
            </a:r>
          </a:p>
          <a:p>
            <a:r>
              <a:rPr lang="en-US" sz="1200" b="0" i="0" dirty="0"/>
              <a:t>(also known as Mode S Code). </a:t>
            </a:r>
          </a:p>
          <a:p>
            <a:r>
              <a:rPr lang="en-US" sz="1200" b="0" i="0" dirty="0"/>
              <a:t>In the USA look up the ICAO number for your aircraft at </a:t>
            </a:r>
            <a:r>
              <a:rPr lang="en-US" sz="1200" b="0" i="0" dirty="0">
                <a:hlinkClick r:id="rId7">
                  <a:extLst>
                    <a:ext uri="{A12FA001-AC4F-418D-AE19-62706E023703}">
                      <ahyp:hlinkClr xmlns:ahyp="http://schemas.microsoft.com/office/drawing/2018/hyperlinkcolor" val="tx"/>
                    </a:ext>
                  </a:extLst>
                </a:hlinkClick>
              </a:rPr>
              <a:t>https://registry.faa.gov/aircraftinquiry/search/nnumberinquiry</a:t>
            </a:r>
            <a:r>
              <a:rPr lang="en-US" sz="1200" b="0" i="0" dirty="0"/>
              <a:t>  </a:t>
            </a:r>
          </a:p>
        </p:txBody>
      </p:sp>
      <p:sp>
        <p:nvSpPr>
          <p:cNvPr id="9" name="TextBox 8">
            <a:extLst>
              <a:ext uri="{FF2B5EF4-FFF2-40B4-BE49-F238E27FC236}">
                <a16:creationId xmlns:a16="http://schemas.microsoft.com/office/drawing/2014/main" id="{B6FB5609-CE00-57C9-E413-F3EF3DEC5E64}"/>
              </a:ext>
            </a:extLst>
          </p:cNvPr>
          <p:cNvSpPr txBox="1"/>
          <p:nvPr/>
        </p:nvSpPr>
        <p:spPr>
          <a:xfrm>
            <a:off x="3691249" y="3069109"/>
            <a:ext cx="928460" cy="276999"/>
          </a:xfrm>
          <a:prstGeom prst="rect">
            <a:avLst/>
          </a:prstGeom>
          <a:noFill/>
        </p:spPr>
        <p:txBody>
          <a:bodyPr wrap="none" rtlCol="0">
            <a:spAutoFit/>
          </a:bodyPr>
          <a:lstStyle/>
          <a:p>
            <a:r>
              <a:rPr lang="en-US" sz="1200" i="0" dirty="0"/>
              <a:t>CLICK ON</a:t>
            </a:r>
          </a:p>
        </p:txBody>
      </p:sp>
    </p:spTree>
    <p:extLst>
      <p:ext uri="{BB962C8B-B14F-4D97-AF65-F5344CB8AC3E}">
        <p14:creationId xmlns:p14="http://schemas.microsoft.com/office/powerpoint/2010/main" val="36624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FE2E5A-9681-5162-2108-10C25F26347E}"/>
              </a:ext>
            </a:extLst>
          </p:cNvPr>
          <p:cNvSpPr>
            <a:spLocks noGrp="1"/>
          </p:cNvSpPr>
          <p:nvPr>
            <p:ph type="title"/>
          </p:nvPr>
        </p:nvSpPr>
        <p:spPr>
          <a:xfrm>
            <a:off x="0" y="457200"/>
            <a:ext cx="9144000" cy="1143000"/>
          </a:xfrm>
        </p:spPr>
        <p:txBody>
          <a:bodyPr/>
          <a:lstStyle/>
          <a:p>
            <a:r>
              <a:rPr lang="en-US" b="1" u="sng" kern="1200" dirty="0">
                <a:solidFill>
                  <a:srgbClr val="0000FF"/>
                </a:solidFill>
                <a:effectLst>
                  <a:outerShdw blurRad="38100" dist="38100" dir="2700000" algn="tl">
                    <a:srgbClr val="C0C0C0"/>
                  </a:outerShdw>
                </a:effectLst>
                <a:latin typeface="Arial" charset="0"/>
                <a:ea typeface="+mn-ea"/>
                <a:cs typeface="+mn-cs"/>
              </a:rPr>
              <a:t>STEP 3</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Download and Install </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the Latest </a:t>
            </a:r>
            <a:r>
              <a:rPr lang="en-US" b="1" kern="1200" dirty="0" err="1">
                <a:solidFill>
                  <a:srgbClr val="0000FF"/>
                </a:solidFill>
                <a:effectLst>
                  <a:outerShdw blurRad="38100" dist="38100" dir="2700000" algn="tl">
                    <a:srgbClr val="C0C0C0"/>
                  </a:outerShdw>
                </a:effectLst>
                <a:latin typeface="Arial" charset="0"/>
                <a:ea typeface="+mn-ea"/>
                <a:cs typeface="+mn-cs"/>
              </a:rPr>
              <a:t>FlarmNet</a:t>
            </a:r>
            <a:r>
              <a:rPr lang="en-US" b="1" kern="1200" dirty="0">
                <a:solidFill>
                  <a:srgbClr val="0000FF"/>
                </a:solidFill>
                <a:effectLst>
                  <a:outerShdw blurRad="38100" dist="38100" dir="2700000" algn="tl">
                    <a:srgbClr val="C0C0C0"/>
                  </a:outerShdw>
                </a:effectLst>
                <a:latin typeface="Arial" charset="0"/>
                <a:ea typeface="+mn-ea"/>
                <a:cs typeface="+mn-cs"/>
              </a:rPr>
              <a:t> Database </a:t>
            </a:r>
          </a:p>
        </p:txBody>
      </p:sp>
      <p:sp>
        <p:nvSpPr>
          <p:cNvPr id="7" name="TextBox 6">
            <a:extLst>
              <a:ext uri="{FF2B5EF4-FFF2-40B4-BE49-F238E27FC236}">
                <a16:creationId xmlns:a16="http://schemas.microsoft.com/office/drawing/2014/main" id="{A4606DBB-3C9A-8125-4A6A-54F3EDFC6FAC}"/>
              </a:ext>
            </a:extLst>
          </p:cNvPr>
          <p:cNvSpPr txBox="1"/>
          <p:nvPr/>
        </p:nvSpPr>
        <p:spPr>
          <a:xfrm>
            <a:off x="1849120" y="4114800"/>
            <a:ext cx="5445760" cy="2192908"/>
          </a:xfrm>
          <a:prstGeom prst="rect">
            <a:avLst/>
          </a:prstGeom>
          <a:solidFill>
            <a:schemeClr val="bg1">
              <a:lumMod val="75000"/>
            </a:schemeClr>
          </a:solidFill>
          <a:ln>
            <a:solidFill>
              <a:schemeClr val="tx1"/>
            </a:solidFill>
          </a:ln>
        </p:spPr>
        <p:txBody>
          <a:bodyPr wrap="square">
            <a:spAutoFit/>
          </a:bodyPr>
          <a:lstStyle/>
          <a:p>
            <a:r>
              <a:rPr lang="en-US" sz="1800" i="0" dirty="0"/>
              <a:t>The FlarmNet database contains a listing of all registered FLARM Devices and their associated information primarily ICAO &amp; Contest ID.  </a:t>
            </a:r>
          </a:p>
          <a:p>
            <a:r>
              <a:rPr lang="en-US" sz="1050" i="0" dirty="0"/>
              <a:t> </a:t>
            </a:r>
          </a:p>
          <a:p>
            <a:r>
              <a:rPr lang="en-US" sz="1800" i="0" dirty="0"/>
              <a:t>Transfer the latest database to your FLARM display device so that this information (i.e. Contest ID) can be displayed next to the aircraft’s icon on your display device. </a:t>
            </a:r>
          </a:p>
        </p:txBody>
      </p:sp>
      <p:pic>
        <p:nvPicPr>
          <p:cNvPr id="2" name="Picture 1">
            <a:extLst>
              <a:ext uri="{FF2B5EF4-FFF2-40B4-BE49-F238E27FC236}">
                <a16:creationId xmlns:a16="http://schemas.microsoft.com/office/drawing/2014/main" id="{CCFA3D43-660D-C2C8-3062-CF9D9BD50F8A}"/>
              </a:ext>
            </a:extLst>
          </p:cNvPr>
          <p:cNvPicPr>
            <a:picLocks noChangeAspect="1"/>
          </p:cNvPicPr>
          <p:nvPr/>
        </p:nvPicPr>
        <p:blipFill>
          <a:blip r:embed="rId2"/>
          <a:stretch>
            <a:fillRect/>
          </a:stretch>
        </p:blipFill>
        <p:spPr>
          <a:xfrm>
            <a:off x="2250440" y="2215804"/>
            <a:ext cx="1077741" cy="1681163"/>
          </a:xfrm>
          <a:prstGeom prst="rect">
            <a:avLst/>
          </a:prstGeom>
          <a:ln>
            <a:solidFill>
              <a:schemeClr val="tx1"/>
            </a:solidFill>
          </a:ln>
        </p:spPr>
      </p:pic>
      <p:pic>
        <p:nvPicPr>
          <p:cNvPr id="3" name="Picture 6">
            <a:extLst>
              <a:ext uri="{FF2B5EF4-FFF2-40B4-BE49-F238E27FC236}">
                <a16:creationId xmlns:a16="http://schemas.microsoft.com/office/drawing/2014/main" id="{C6AA4709-00C6-65EE-CECD-152EDADA26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444" y="2317023"/>
            <a:ext cx="1279112" cy="12715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4E63A2E-0885-7FB7-8896-57EFC4554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114617"/>
            <a:ext cx="94996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97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4800" b="1" kern="1200" dirty="0">
                <a:solidFill>
                  <a:srgbClr val="0000FF"/>
                </a:solidFill>
                <a:effectLst>
                  <a:outerShdw blurRad="38100" dist="38100" dir="2700000" algn="tl">
                    <a:srgbClr val="C0C0C0"/>
                  </a:outerShdw>
                </a:effectLst>
                <a:latin typeface="Arial" charset="0"/>
                <a:ea typeface="+mn-ea"/>
                <a:cs typeface="+mn-cs"/>
              </a:rPr>
              <a:t>FlarmNet Database File</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27</a:t>
            </a:fld>
            <a:endParaRPr lang="en-US" dirty="0"/>
          </a:p>
        </p:txBody>
      </p:sp>
      <p:pic>
        <p:nvPicPr>
          <p:cNvPr id="7" name="Picture 6">
            <a:extLst>
              <a:ext uri="{FF2B5EF4-FFF2-40B4-BE49-F238E27FC236}">
                <a16:creationId xmlns:a16="http://schemas.microsoft.com/office/drawing/2014/main" id="{B90B8991-AB7C-5FEE-F6A0-B200A47A83E1}"/>
              </a:ext>
            </a:extLst>
          </p:cNvPr>
          <p:cNvPicPr>
            <a:picLocks noChangeAspect="1"/>
          </p:cNvPicPr>
          <p:nvPr/>
        </p:nvPicPr>
        <p:blipFill>
          <a:blip r:embed="rId2"/>
          <a:stretch>
            <a:fillRect/>
          </a:stretch>
        </p:blipFill>
        <p:spPr>
          <a:xfrm>
            <a:off x="7468530" y="1143000"/>
            <a:ext cx="1340306" cy="2090737"/>
          </a:xfrm>
          <a:prstGeom prst="rect">
            <a:avLst/>
          </a:prstGeom>
          <a:ln>
            <a:solidFill>
              <a:schemeClr val="tx1"/>
            </a:solidFill>
          </a:ln>
        </p:spPr>
      </p:pic>
      <p:pic>
        <p:nvPicPr>
          <p:cNvPr id="1030" name="Picture 6">
            <a:extLst>
              <a:ext uri="{FF2B5EF4-FFF2-40B4-BE49-F238E27FC236}">
                <a16:creationId xmlns:a16="http://schemas.microsoft.com/office/drawing/2014/main" id="{D9C2995F-86B9-35AE-53C4-DB953FE1A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127" y="3342514"/>
            <a:ext cx="1279112" cy="1271588"/>
          </a:xfrm>
          <a:prstGeom prst="rect">
            <a:avLst/>
          </a:prstGeom>
          <a:noFill/>
          <a:extLst>
            <a:ext uri="{909E8E84-426E-40DD-AFC4-6F175D3DCCD1}">
              <a14:hiddenFill xmlns:a14="http://schemas.microsoft.com/office/drawing/2010/main">
                <a:solidFill>
                  <a:srgbClr val="FFFFFF"/>
                </a:solidFill>
              </a14:hiddenFill>
            </a:ext>
          </a:extLst>
        </p:spPr>
      </p:pic>
      <p:sp>
        <p:nvSpPr>
          <p:cNvPr id="16" name="Left Brace 15">
            <a:extLst>
              <a:ext uri="{FF2B5EF4-FFF2-40B4-BE49-F238E27FC236}">
                <a16:creationId xmlns:a16="http://schemas.microsoft.com/office/drawing/2014/main" id="{003D7A8B-674F-02E4-8B31-0F86A0099B0A}"/>
              </a:ext>
            </a:extLst>
          </p:cNvPr>
          <p:cNvSpPr/>
          <p:nvPr/>
        </p:nvSpPr>
        <p:spPr bwMode="auto">
          <a:xfrm>
            <a:off x="6959282" y="1022600"/>
            <a:ext cx="463726" cy="5432588"/>
          </a:xfrm>
          <a:prstGeom prst="leftBrace">
            <a:avLst>
              <a:gd name="adj1" fmla="val 8333"/>
              <a:gd name="adj2" fmla="val 41685"/>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cxnSp>
        <p:nvCxnSpPr>
          <p:cNvPr id="35" name="Connector: Elbow 34">
            <a:extLst>
              <a:ext uri="{FF2B5EF4-FFF2-40B4-BE49-F238E27FC236}">
                <a16:creationId xmlns:a16="http://schemas.microsoft.com/office/drawing/2014/main" id="{1D7BD01A-D9E3-507C-160E-260058E09CD6}"/>
              </a:ext>
            </a:extLst>
          </p:cNvPr>
          <p:cNvCxnSpPr>
            <a:cxnSpLocks/>
            <a:stCxn id="20" idx="2"/>
            <a:endCxn id="6" idx="3"/>
          </p:cNvCxnSpPr>
          <p:nvPr/>
        </p:nvCxnSpPr>
        <p:spPr bwMode="auto">
          <a:xfrm rot="5400000">
            <a:off x="3120489" y="1767901"/>
            <a:ext cx="1175900" cy="1186398"/>
          </a:xfrm>
          <a:prstGeom prst="bentConnector2">
            <a:avLst/>
          </a:prstGeom>
          <a:noFill/>
          <a:ln w="28575" cap="flat" cmpd="sng" algn="ctr">
            <a:solidFill>
              <a:schemeClr val="tx1"/>
            </a:solidFill>
            <a:prstDash val="solid"/>
            <a:round/>
            <a:headEnd type="none" w="med" len="med"/>
            <a:tailEnd type="triangle"/>
          </a:ln>
          <a:effectLst/>
        </p:spPr>
      </p:cxnSp>
      <p:pic>
        <p:nvPicPr>
          <p:cNvPr id="2050" name="Picture 2">
            <a:extLst>
              <a:ext uri="{FF2B5EF4-FFF2-40B4-BE49-F238E27FC236}">
                <a16:creationId xmlns:a16="http://schemas.microsoft.com/office/drawing/2014/main" id="{1864F85C-CF3C-7455-56F2-ECE8611103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1617" y="4778788"/>
            <a:ext cx="949960"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0B90C467-296D-B6AF-9213-8299704D00A3}"/>
              </a:ext>
            </a:extLst>
          </p:cNvPr>
          <p:cNvGrpSpPr/>
          <p:nvPr/>
        </p:nvGrpSpPr>
        <p:grpSpPr>
          <a:xfrm>
            <a:off x="2128366" y="4315125"/>
            <a:ext cx="787574" cy="1201753"/>
            <a:chOff x="3276600" y="2514600"/>
            <a:chExt cx="787574" cy="1201753"/>
          </a:xfrm>
        </p:grpSpPr>
        <p:sp>
          <p:nvSpPr>
            <p:cNvPr id="42" name="Rectangle 41">
              <a:extLst>
                <a:ext uri="{FF2B5EF4-FFF2-40B4-BE49-F238E27FC236}">
                  <a16:creationId xmlns:a16="http://schemas.microsoft.com/office/drawing/2014/main" id="{35BDAA98-AADF-1DF3-C68B-689FF9C780C2}"/>
                </a:ext>
              </a:extLst>
            </p:cNvPr>
            <p:cNvSpPr/>
            <p:nvPr/>
          </p:nvSpPr>
          <p:spPr bwMode="auto">
            <a:xfrm>
              <a:off x="3276600" y="2514600"/>
              <a:ext cx="787574" cy="1172562"/>
            </a:xfrm>
            <a:prstGeom prst="rect">
              <a:avLst/>
            </a:prstGeom>
            <a:solidFill>
              <a:srgbClr val="FFFF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pic>
          <p:nvPicPr>
            <p:cNvPr id="12" name="Picture 8" descr="Clip Of New File Clip Art at Clker.com - vector clip art online, royalty  free &amp; public domain">
              <a:extLst>
                <a:ext uri="{FF2B5EF4-FFF2-40B4-BE49-F238E27FC236}">
                  <a16:creationId xmlns:a16="http://schemas.microsoft.com/office/drawing/2014/main" id="{1520CA5A-2523-469C-FD00-4A959B496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5151" y="2605796"/>
              <a:ext cx="410472" cy="528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222F5B6-0718-1154-169B-FD2BCFAA13C1}"/>
                </a:ext>
              </a:extLst>
            </p:cNvPr>
            <p:cNvSpPr txBox="1"/>
            <p:nvPr/>
          </p:nvSpPr>
          <p:spPr>
            <a:xfrm>
              <a:off x="3289487" y="3070022"/>
              <a:ext cx="774571" cy="646331"/>
            </a:xfrm>
            <a:prstGeom prst="rect">
              <a:avLst/>
            </a:prstGeom>
            <a:noFill/>
          </p:spPr>
          <p:txBody>
            <a:bodyPr wrap="none" rtlCol="0">
              <a:spAutoFit/>
            </a:bodyPr>
            <a:lstStyle/>
            <a:p>
              <a:r>
                <a:rPr lang="en-US" sz="1200" b="0" i="0" dirty="0"/>
                <a:t>[date].</a:t>
              </a:r>
              <a:r>
                <a:rPr lang="en-US" sz="1200" b="0" i="0" dirty="0" err="1"/>
                <a:t>fln</a:t>
              </a:r>
              <a:endParaRPr lang="en-US" sz="1200" b="0" i="0" dirty="0"/>
            </a:p>
            <a:p>
              <a:r>
                <a:rPr lang="en-US" sz="1200" b="0" i="0" dirty="0" err="1"/>
                <a:t>data.fln</a:t>
              </a:r>
              <a:endParaRPr lang="en-US" sz="1200" b="0" i="0" dirty="0"/>
            </a:p>
            <a:p>
              <a:r>
                <a:rPr lang="en-US" sz="1200" b="0" i="0" dirty="0"/>
                <a:t>etc.</a:t>
              </a:r>
            </a:p>
          </p:txBody>
        </p:sp>
      </p:grpSp>
      <p:sp>
        <p:nvSpPr>
          <p:cNvPr id="20" name="TextBox 19">
            <a:extLst>
              <a:ext uri="{FF2B5EF4-FFF2-40B4-BE49-F238E27FC236}">
                <a16:creationId xmlns:a16="http://schemas.microsoft.com/office/drawing/2014/main" id="{76440272-B213-1682-E5E9-09D7CF384FE3}"/>
              </a:ext>
            </a:extLst>
          </p:cNvPr>
          <p:cNvSpPr txBox="1"/>
          <p:nvPr/>
        </p:nvSpPr>
        <p:spPr>
          <a:xfrm>
            <a:off x="2119680" y="757487"/>
            <a:ext cx="4363915" cy="1015663"/>
          </a:xfrm>
          <a:prstGeom prst="rect">
            <a:avLst/>
          </a:prstGeom>
          <a:noFill/>
          <a:ln>
            <a:solidFill>
              <a:schemeClr val="tx1"/>
            </a:solidFill>
          </a:ln>
        </p:spPr>
        <p:txBody>
          <a:bodyPr wrap="square" rtlCol="0">
            <a:spAutoFit/>
          </a:bodyPr>
          <a:lstStyle/>
          <a:p>
            <a:r>
              <a:rPr lang="en-US" sz="1400" i="0" dirty="0">
                <a:solidFill>
                  <a:srgbClr val="0000FF"/>
                </a:solidFill>
              </a:rPr>
              <a:t>Download/save to your computer the appropriate FlarmNet global database file for your particular FLARM Display Device from </a:t>
            </a:r>
            <a:r>
              <a:rPr lang="en-US" sz="1400" i="0" dirty="0">
                <a:solidFill>
                  <a:srgbClr val="0000FF"/>
                </a:solidFill>
                <a:hlinkClick r:id="rId6">
                  <a:extLst>
                    <a:ext uri="{A12FA001-AC4F-418D-AE19-62706E023703}">
                      <ahyp:hlinkClr xmlns:ahyp="http://schemas.microsoft.com/office/drawing/2018/hyperlinkcolor" val="tx"/>
                    </a:ext>
                  </a:extLst>
                </a:hlinkClick>
              </a:rPr>
              <a:t>https://www.flarmnet.org/flarmnet/downloads/</a:t>
            </a:r>
            <a:r>
              <a:rPr lang="en-US" sz="1800" i="0" dirty="0">
                <a:solidFill>
                  <a:srgbClr val="FF0000"/>
                </a:solidFill>
              </a:rPr>
              <a:t>*</a:t>
            </a:r>
            <a:r>
              <a:rPr lang="en-US" sz="1400" i="0" dirty="0">
                <a:solidFill>
                  <a:srgbClr val="0000FF"/>
                </a:solidFill>
              </a:rPr>
              <a:t> </a:t>
            </a:r>
          </a:p>
        </p:txBody>
      </p:sp>
      <p:sp>
        <p:nvSpPr>
          <p:cNvPr id="27" name="TextBox 26">
            <a:extLst>
              <a:ext uri="{FF2B5EF4-FFF2-40B4-BE49-F238E27FC236}">
                <a16:creationId xmlns:a16="http://schemas.microsoft.com/office/drawing/2014/main" id="{3682B1C4-8B75-287D-3B80-7E7DCD018718}"/>
              </a:ext>
            </a:extLst>
          </p:cNvPr>
          <p:cNvSpPr txBox="1"/>
          <p:nvPr/>
        </p:nvSpPr>
        <p:spPr>
          <a:xfrm>
            <a:off x="1189786" y="5808125"/>
            <a:ext cx="5293809" cy="584775"/>
          </a:xfrm>
          <a:prstGeom prst="rect">
            <a:avLst/>
          </a:prstGeom>
          <a:solidFill>
            <a:schemeClr val="bg1">
              <a:lumMod val="75000"/>
            </a:schemeClr>
          </a:solidFill>
          <a:ln>
            <a:solidFill>
              <a:schemeClr val="tx1"/>
            </a:solidFill>
          </a:ln>
        </p:spPr>
        <p:txBody>
          <a:bodyPr wrap="square" rtlCol="0">
            <a:spAutoFit/>
          </a:bodyPr>
          <a:lstStyle/>
          <a:p>
            <a:r>
              <a:rPr lang="en-US" sz="1800" i="0" dirty="0">
                <a:solidFill>
                  <a:srgbClr val="FF0000"/>
                </a:solidFill>
              </a:rPr>
              <a:t>* </a:t>
            </a:r>
            <a:r>
              <a:rPr lang="en-US" sz="1400" b="0" i="0" dirty="0"/>
              <a:t>The FlarmNet database file is updated daily and should be </a:t>
            </a:r>
          </a:p>
          <a:p>
            <a:r>
              <a:rPr lang="en-US" sz="1400" b="0" i="0" dirty="0"/>
              <a:t>re-downloaded and re-installed yearly or more often.</a:t>
            </a:r>
          </a:p>
        </p:txBody>
      </p:sp>
      <p:pic>
        <p:nvPicPr>
          <p:cNvPr id="6" name="Picture 5">
            <a:extLst>
              <a:ext uri="{FF2B5EF4-FFF2-40B4-BE49-F238E27FC236}">
                <a16:creationId xmlns:a16="http://schemas.microsoft.com/office/drawing/2014/main" id="{D17EA5EA-5677-864A-3AC1-EF8BA95C9596}"/>
              </a:ext>
            </a:extLst>
          </p:cNvPr>
          <p:cNvPicPr>
            <a:picLocks noChangeAspect="1"/>
          </p:cNvPicPr>
          <p:nvPr/>
        </p:nvPicPr>
        <p:blipFill>
          <a:blip r:embed="rId7"/>
          <a:stretch>
            <a:fillRect/>
          </a:stretch>
        </p:blipFill>
        <p:spPr>
          <a:xfrm>
            <a:off x="244430" y="1865416"/>
            <a:ext cx="2870810" cy="2167268"/>
          </a:xfrm>
          <a:prstGeom prst="rect">
            <a:avLst/>
          </a:prstGeom>
          <a:ln>
            <a:solidFill>
              <a:schemeClr val="tx1"/>
            </a:solidFill>
          </a:ln>
        </p:spPr>
      </p:pic>
      <p:sp>
        <p:nvSpPr>
          <p:cNvPr id="30" name="TextBox 29">
            <a:extLst>
              <a:ext uri="{FF2B5EF4-FFF2-40B4-BE49-F238E27FC236}">
                <a16:creationId xmlns:a16="http://schemas.microsoft.com/office/drawing/2014/main" id="{924768AA-69F1-C97F-DEAC-E21B1AEB04E1}"/>
              </a:ext>
            </a:extLst>
          </p:cNvPr>
          <p:cNvSpPr txBox="1"/>
          <p:nvPr/>
        </p:nvSpPr>
        <p:spPr>
          <a:xfrm>
            <a:off x="3558122" y="3807800"/>
            <a:ext cx="3353786" cy="1661993"/>
          </a:xfrm>
          <a:prstGeom prst="rect">
            <a:avLst/>
          </a:prstGeom>
          <a:noFill/>
          <a:ln>
            <a:solidFill>
              <a:schemeClr val="tx1"/>
            </a:solidFill>
          </a:ln>
        </p:spPr>
        <p:txBody>
          <a:bodyPr wrap="square" rtlCol="0">
            <a:spAutoFit/>
          </a:bodyPr>
          <a:lstStyle/>
          <a:p>
            <a:r>
              <a:rPr lang="en-US" sz="1400" i="0" dirty="0">
                <a:solidFill>
                  <a:srgbClr val="0000FF"/>
                </a:solidFill>
              </a:rPr>
              <a:t>Transfer the new FlarmNet database file into pilot’s display Devices using the manufacturer’s instructions.  </a:t>
            </a:r>
          </a:p>
          <a:p>
            <a:endParaRPr lang="en-US" sz="1400" i="0" dirty="0">
              <a:solidFill>
                <a:srgbClr val="0000FF"/>
              </a:solidFill>
            </a:endParaRPr>
          </a:p>
          <a:p>
            <a:r>
              <a:rPr lang="en-US" sz="1400" i="0" dirty="0">
                <a:solidFill>
                  <a:srgbClr val="0000FF"/>
                </a:solidFill>
              </a:rPr>
              <a:t>This allows viewing of flarm traffic’s information (</a:t>
            </a:r>
            <a:r>
              <a:rPr lang="en-US" sz="1400" i="0" dirty="0" err="1">
                <a:solidFill>
                  <a:srgbClr val="0000FF"/>
                </a:solidFill>
              </a:rPr>
              <a:t>i.e.Contest</a:t>
            </a:r>
            <a:r>
              <a:rPr lang="en-US" sz="1400" i="0" dirty="0">
                <a:solidFill>
                  <a:srgbClr val="0000FF"/>
                </a:solidFill>
              </a:rPr>
              <a:t> IDs) </a:t>
            </a:r>
          </a:p>
          <a:p>
            <a:r>
              <a:rPr lang="en-US" sz="1400" i="0" dirty="0">
                <a:solidFill>
                  <a:srgbClr val="0000FF"/>
                </a:solidFill>
              </a:rPr>
              <a:t>on their displays </a:t>
            </a:r>
            <a:r>
              <a:rPr lang="en-US" sz="1800" i="0" dirty="0">
                <a:solidFill>
                  <a:srgbClr val="FF0000"/>
                </a:solidFill>
              </a:rPr>
              <a:t>*</a:t>
            </a:r>
            <a:endParaRPr lang="en-US" sz="1400" i="0" dirty="0">
              <a:solidFill>
                <a:srgbClr val="0000FF"/>
              </a:solidFill>
            </a:endParaRPr>
          </a:p>
        </p:txBody>
      </p:sp>
      <p:cxnSp>
        <p:nvCxnSpPr>
          <p:cNvPr id="31" name="Connector: Elbow 30">
            <a:extLst>
              <a:ext uri="{FF2B5EF4-FFF2-40B4-BE49-F238E27FC236}">
                <a16:creationId xmlns:a16="http://schemas.microsoft.com/office/drawing/2014/main" id="{3E76EB77-C87A-8C5F-9F5B-8414EFED0146}"/>
              </a:ext>
            </a:extLst>
          </p:cNvPr>
          <p:cNvCxnSpPr>
            <a:cxnSpLocks/>
            <a:stCxn id="6" idx="2"/>
            <a:endCxn id="42" idx="1"/>
          </p:cNvCxnSpPr>
          <p:nvPr/>
        </p:nvCxnSpPr>
        <p:spPr bwMode="auto">
          <a:xfrm rot="16200000" flipH="1">
            <a:off x="1469739" y="4242779"/>
            <a:ext cx="868722" cy="448531"/>
          </a:xfrm>
          <a:prstGeom prst="bentConnector2">
            <a:avLst/>
          </a:prstGeom>
          <a:noFill/>
          <a:ln w="28575" cap="flat" cmpd="sng" algn="ctr">
            <a:solidFill>
              <a:schemeClr val="tx1"/>
            </a:solidFill>
            <a:prstDash val="solid"/>
            <a:round/>
            <a:headEnd type="none" w="med" len="med"/>
            <a:tailEnd type="triangle"/>
          </a:ln>
          <a:effectLst/>
        </p:spPr>
      </p:cxnSp>
      <p:cxnSp>
        <p:nvCxnSpPr>
          <p:cNvPr id="34" name="Connector: Elbow 33">
            <a:extLst>
              <a:ext uri="{FF2B5EF4-FFF2-40B4-BE49-F238E27FC236}">
                <a16:creationId xmlns:a16="http://schemas.microsoft.com/office/drawing/2014/main" id="{D8E6E67E-F20C-618A-82A4-56201DCBF7B0}"/>
              </a:ext>
            </a:extLst>
          </p:cNvPr>
          <p:cNvCxnSpPr>
            <a:cxnSpLocks/>
            <a:stCxn id="30" idx="0"/>
          </p:cNvCxnSpPr>
          <p:nvPr/>
        </p:nvCxnSpPr>
        <p:spPr bwMode="auto">
          <a:xfrm rot="5400000" flipH="1" flipV="1">
            <a:off x="5801549" y="2697440"/>
            <a:ext cx="543827" cy="1676895"/>
          </a:xfrm>
          <a:prstGeom prst="bentConnector2">
            <a:avLst/>
          </a:prstGeom>
          <a:noFill/>
          <a:ln w="28575" cap="flat" cmpd="sng" algn="ctr">
            <a:solidFill>
              <a:schemeClr val="tx1"/>
            </a:solidFill>
            <a:prstDash val="solid"/>
            <a:round/>
            <a:headEnd type="none" w="med" len="med"/>
            <a:tailEnd type="triangle"/>
          </a:ln>
          <a:effectLst/>
        </p:spPr>
      </p:cxnSp>
      <p:cxnSp>
        <p:nvCxnSpPr>
          <p:cNvPr id="24" name="Connector: Elbow 23">
            <a:extLst>
              <a:ext uri="{FF2B5EF4-FFF2-40B4-BE49-F238E27FC236}">
                <a16:creationId xmlns:a16="http://schemas.microsoft.com/office/drawing/2014/main" id="{402AC162-87B5-C5AD-D1AD-B39289464239}"/>
              </a:ext>
            </a:extLst>
          </p:cNvPr>
          <p:cNvCxnSpPr>
            <a:cxnSpLocks/>
            <a:stCxn id="42" idx="3"/>
            <a:endCxn id="30" idx="1"/>
          </p:cNvCxnSpPr>
          <p:nvPr/>
        </p:nvCxnSpPr>
        <p:spPr bwMode="auto">
          <a:xfrm flipV="1">
            <a:off x="2915940" y="4638797"/>
            <a:ext cx="642182" cy="262609"/>
          </a:xfrm>
          <a:prstGeom prst="bentConnector3">
            <a:avLst>
              <a:gd name="adj1" fmla="val 50000"/>
            </a:avLst>
          </a:prstGeom>
          <a:noFill/>
          <a:ln w="28575" cap="flat" cmpd="sng" algn="ctr">
            <a:solidFill>
              <a:schemeClr val="tx1"/>
            </a:solidFill>
            <a:prstDash val="solid"/>
            <a:round/>
            <a:headEnd type="none" w="med" len="med"/>
            <a:tailEnd type="triangle"/>
          </a:ln>
          <a:effectLst/>
        </p:spPr>
      </p:cxnSp>
      <p:grpSp>
        <p:nvGrpSpPr>
          <p:cNvPr id="8" name="Group 7">
            <a:extLst>
              <a:ext uri="{FF2B5EF4-FFF2-40B4-BE49-F238E27FC236}">
                <a16:creationId xmlns:a16="http://schemas.microsoft.com/office/drawing/2014/main" id="{A5AFE5F7-B6F8-07F7-E50A-12684138629F}"/>
              </a:ext>
            </a:extLst>
          </p:cNvPr>
          <p:cNvGrpSpPr/>
          <p:nvPr/>
        </p:nvGrpSpPr>
        <p:grpSpPr>
          <a:xfrm>
            <a:off x="7804707" y="1772312"/>
            <a:ext cx="671461" cy="924567"/>
            <a:chOff x="7804707" y="1772312"/>
            <a:chExt cx="671461" cy="924567"/>
          </a:xfrm>
        </p:grpSpPr>
        <p:pic>
          <p:nvPicPr>
            <p:cNvPr id="3" name="Picture 2" descr="A blue glider flying in the sky&#10;&#10;Description automatically generated">
              <a:extLst>
                <a:ext uri="{FF2B5EF4-FFF2-40B4-BE49-F238E27FC236}">
                  <a16:creationId xmlns:a16="http://schemas.microsoft.com/office/drawing/2014/main" id="{974AEDE1-CB2F-CED4-E9AB-58D259F3A6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5" name="TextBox 4">
              <a:extLst>
                <a:ext uri="{FF2B5EF4-FFF2-40B4-BE49-F238E27FC236}">
                  <a16:creationId xmlns:a16="http://schemas.microsoft.com/office/drawing/2014/main" id="{51139323-66B6-B56B-A5CF-BD55396A3F98}"/>
                </a:ext>
              </a:extLst>
            </p:cNvPr>
            <p:cNvSpPr txBox="1"/>
            <p:nvPr/>
          </p:nvSpPr>
          <p:spPr>
            <a:xfrm>
              <a:off x="7817012" y="2327547"/>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grpSp>
      <p:grpSp>
        <p:nvGrpSpPr>
          <p:cNvPr id="9" name="Group 8">
            <a:extLst>
              <a:ext uri="{FF2B5EF4-FFF2-40B4-BE49-F238E27FC236}">
                <a16:creationId xmlns:a16="http://schemas.microsoft.com/office/drawing/2014/main" id="{823E4108-77BF-A4C6-89EA-099465E37D1A}"/>
              </a:ext>
            </a:extLst>
          </p:cNvPr>
          <p:cNvGrpSpPr/>
          <p:nvPr/>
        </p:nvGrpSpPr>
        <p:grpSpPr>
          <a:xfrm>
            <a:off x="7848600" y="3434005"/>
            <a:ext cx="667951" cy="707317"/>
            <a:chOff x="7804707" y="1772312"/>
            <a:chExt cx="667951" cy="707317"/>
          </a:xfrm>
        </p:grpSpPr>
        <p:pic>
          <p:nvPicPr>
            <p:cNvPr id="10" name="Picture 9" descr="A blue glider flying in the sky&#10;&#10;Description automatically generated">
              <a:extLst>
                <a:ext uri="{FF2B5EF4-FFF2-40B4-BE49-F238E27FC236}">
                  <a16:creationId xmlns:a16="http://schemas.microsoft.com/office/drawing/2014/main" id="{8699E1ED-333A-865F-BA60-3EA7EC11C4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11" name="TextBox 10">
              <a:extLst>
                <a:ext uri="{FF2B5EF4-FFF2-40B4-BE49-F238E27FC236}">
                  <a16:creationId xmlns:a16="http://schemas.microsoft.com/office/drawing/2014/main" id="{3DD3A2BF-2DFA-9071-F732-5FD9F5AAF9E2}"/>
                </a:ext>
              </a:extLst>
            </p:cNvPr>
            <p:cNvSpPr txBox="1"/>
            <p:nvPr/>
          </p:nvSpPr>
          <p:spPr>
            <a:xfrm>
              <a:off x="7898116" y="2202630"/>
              <a:ext cx="500458" cy="276999"/>
            </a:xfrm>
            <a:prstGeom prst="rect">
              <a:avLst/>
            </a:prstGeom>
            <a:noFill/>
          </p:spPr>
          <p:txBody>
            <a:bodyPr wrap="none" rtlCol="0">
              <a:spAutoFit/>
            </a:bodyPr>
            <a:lstStyle/>
            <a:p>
              <a:r>
                <a:rPr lang="en-US" sz="1200" i="0" dirty="0">
                  <a:solidFill>
                    <a:srgbClr val="0000FF"/>
                  </a:solidFill>
                  <a:effectLst>
                    <a:outerShdw blurRad="38100" dist="38100" dir="2700000" algn="tl">
                      <a:srgbClr val="000000">
                        <a:alpha val="43137"/>
                      </a:srgbClr>
                    </a:outerShdw>
                  </a:effectLst>
                </a:rPr>
                <a:t>BLU</a:t>
              </a:r>
            </a:p>
          </p:txBody>
        </p:sp>
      </p:grpSp>
      <p:grpSp>
        <p:nvGrpSpPr>
          <p:cNvPr id="14" name="Group 13">
            <a:extLst>
              <a:ext uri="{FF2B5EF4-FFF2-40B4-BE49-F238E27FC236}">
                <a16:creationId xmlns:a16="http://schemas.microsoft.com/office/drawing/2014/main" id="{BA4AD9A1-5C88-E3EC-7006-2CB7F3EE371E}"/>
              </a:ext>
            </a:extLst>
          </p:cNvPr>
          <p:cNvGrpSpPr/>
          <p:nvPr/>
        </p:nvGrpSpPr>
        <p:grpSpPr>
          <a:xfrm>
            <a:off x="7792835" y="5024561"/>
            <a:ext cx="671461" cy="924567"/>
            <a:chOff x="7804707" y="1772312"/>
            <a:chExt cx="671461" cy="924567"/>
          </a:xfrm>
        </p:grpSpPr>
        <p:pic>
          <p:nvPicPr>
            <p:cNvPr id="15" name="Picture 14" descr="A blue glider flying in the sky&#10;&#10;Description automatically generated">
              <a:extLst>
                <a:ext uri="{FF2B5EF4-FFF2-40B4-BE49-F238E27FC236}">
                  <a16:creationId xmlns:a16="http://schemas.microsoft.com/office/drawing/2014/main" id="{8D5DC9F6-34F5-7495-AB32-7C65861A1F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17" name="TextBox 16">
              <a:extLst>
                <a:ext uri="{FF2B5EF4-FFF2-40B4-BE49-F238E27FC236}">
                  <a16:creationId xmlns:a16="http://schemas.microsoft.com/office/drawing/2014/main" id="{D211FA56-1D79-6680-4619-94779F5A49C2}"/>
                </a:ext>
              </a:extLst>
            </p:cNvPr>
            <p:cNvSpPr txBox="1"/>
            <p:nvPr/>
          </p:nvSpPr>
          <p:spPr>
            <a:xfrm>
              <a:off x="7817012" y="2327547"/>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grpSp>
    </p:spTree>
    <p:extLst>
      <p:ext uri="{BB962C8B-B14F-4D97-AF65-F5344CB8AC3E}">
        <p14:creationId xmlns:p14="http://schemas.microsoft.com/office/powerpoint/2010/main" val="71534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28</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247579" y="215621"/>
            <a:ext cx="8836586" cy="1200329"/>
          </a:xfrm>
          <a:prstGeom prst="rect">
            <a:avLst/>
          </a:prstGeom>
          <a:noFill/>
        </p:spPr>
        <p:txBody>
          <a:bodyPr wrap="none" rtlCol="0">
            <a:spAutoFit/>
          </a:bodyPr>
          <a:lstStyle/>
          <a:p>
            <a:r>
              <a:rPr lang="en-US" sz="3600" i="0" dirty="0">
                <a:solidFill>
                  <a:srgbClr val="0000FF"/>
                </a:solidFill>
              </a:rPr>
              <a:t>Step 4 - Glidernet - The OGN Database</a:t>
            </a:r>
          </a:p>
          <a:p>
            <a:r>
              <a:rPr lang="en-US" sz="3600" i="0" dirty="0">
                <a:solidFill>
                  <a:srgbClr val="0000FF"/>
                </a:solidFill>
              </a:rPr>
              <a:t>Is Now Accepting FLARM Registrations</a:t>
            </a:r>
          </a:p>
        </p:txBody>
      </p:sp>
      <p:sp>
        <p:nvSpPr>
          <p:cNvPr id="2" name="TextBox 1">
            <a:extLst>
              <a:ext uri="{FF2B5EF4-FFF2-40B4-BE49-F238E27FC236}">
                <a16:creationId xmlns:a16="http://schemas.microsoft.com/office/drawing/2014/main" id="{72FB6BDA-4493-2218-0F0B-1C86AAF0D87B}"/>
              </a:ext>
            </a:extLst>
          </p:cNvPr>
          <p:cNvSpPr txBox="1"/>
          <p:nvPr/>
        </p:nvSpPr>
        <p:spPr>
          <a:xfrm>
            <a:off x="863984" y="1466583"/>
            <a:ext cx="7603733" cy="3785652"/>
          </a:xfrm>
          <a:prstGeom prst="rect">
            <a:avLst/>
          </a:prstGeom>
          <a:noFill/>
        </p:spPr>
        <p:txBody>
          <a:bodyPr wrap="square">
            <a:spAutoFit/>
          </a:bodyPr>
          <a:lstStyle/>
          <a:p>
            <a:pPr algn="l"/>
            <a:r>
              <a:rPr lang="en-US" b="0" i="0" dirty="0"/>
              <a:t>There is an independent database at </a:t>
            </a:r>
            <a:r>
              <a:rPr lang="en-US" b="0" i="0" dirty="0">
                <a:solidFill>
                  <a:srgbClr val="0000FF"/>
                </a:solidFill>
                <a:hlinkClick r:id="rId2">
                  <a:extLst>
                    <a:ext uri="{A12FA001-AC4F-418D-AE19-62706E023703}">
                      <ahyp:hlinkClr xmlns:ahyp="http://schemas.microsoft.com/office/drawing/2018/hyperlinkcolor" val="tx"/>
                    </a:ext>
                  </a:extLst>
                </a:hlinkClick>
              </a:rPr>
              <a:t>http://ddb.glidernet.org</a:t>
            </a:r>
            <a:r>
              <a:rPr lang="en-US" b="0" i="0" dirty="0">
                <a:solidFill>
                  <a:srgbClr val="0000FF"/>
                </a:solidFill>
              </a:rPr>
              <a:t> </a:t>
            </a:r>
            <a:r>
              <a:rPr lang="en-US" b="0" i="0" dirty="0"/>
              <a:t>that is related to the OGN environment.  Besides accepting OGN devices registrations it also accepts FLARM device registrations.</a:t>
            </a:r>
          </a:p>
          <a:p>
            <a:pPr algn="l"/>
            <a:endParaRPr lang="en-US" b="0" i="0" dirty="0"/>
          </a:p>
          <a:p>
            <a:pPr algn="l"/>
            <a:r>
              <a:rPr lang="en-US" b="0" i="0" dirty="0"/>
              <a:t>Note that the OGN (</a:t>
            </a:r>
            <a:r>
              <a:rPr lang="en-US" b="0" i="0" dirty="0" err="1"/>
              <a:t>glidernet</a:t>
            </a:r>
            <a:r>
              <a:rPr lang="en-US" b="0" i="0" dirty="0"/>
              <a:t>) database is not limited to </a:t>
            </a:r>
            <a:r>
              <a:rPr lang="en-US" b="0" i="0" dirty="0" err="1"/>
              <a:t>Flarms</a:t>
            </a:r>
            <a:r>
              <a:rPr lang="en-US" b="0" i="0" dirty="0"/>
              <a:t>, it includes other registered devices or aircraft IDs that may be broadcast by transponders, SPOT/</a:t>
            </a:r>
            <a:r>
              <a:rPr lang="en-US" b="0" i="0" dirty="0" err="1"/>
              <a:t>Inreach</a:t>
            </a:r>
            <a:r>
              <a:rPr lang="en-US" b="0" i="0" dirty="0"/>
              <a:t>, phone apps, etc.  Sanity prevails as long as all devices in an aircraft use the same Radio-ID (ICAO number</a:t>
            </a:r>
            <a:r>
              <a:rPr lang="en-US" sz="1600" b="0" i="0" dirty="0">
                <a:solidFill>
                  <a:srgbClr val="FF0000"/>
                </a:solidFill>
              </a:rPr>
              <a:t>*</a:t>
            </a:r>
            <a:r>
              <a:rPr lang="en-US" b="0" i="0" dirty="0"/>
              <a:t>).</a:t>
            </a:r>
          </a:p>
          <a:p>
            <a:pPr algn="l"/>
            <a:endParaRPr lang="en-US" b="0" i="0" dirty="0"/>
          </a:p>
          <a:p>
            <a:pPr algn="l"/>
            <a:r>
              <a:rPr lang="en-US" b="0" i="0" dirty="0"/>
              <a:t>Some people register with either the ddb.glidernet.org site, flarmnet.org site, or both.  The two databases can even hold conflicting information about the same Radio-ID.  One can also create their own personal data file based on information from both of those databases plus local observations.</a:t>
            </a:r>
          </a:p>
          <a:p>
            <a:pPr algn="l"/>
            <a:endParaRPr lang="en-US" b="0" i="0" dirty="0"/>
          </a:p>
          <a:p>
            <a:pPr algn="l"/>
            <a:r>
              <a:rPr lang="en-US" b="0" i="0" dirty="0"/>
              <a:t>Use </a:t>
            </a:r>
            <a:r>
              <a:rPr lang="en-US" b="0" i="0" dirty="0">
                <a:solidFill>
                  <a:srgbClr val="0000FF"/>
                </a:solidFill>
                <a:hlinkClick r:id="rId3">
                  <a:extLst>
                    <a:ext uri="{A12FA001-AC4F-418D-AE19-62706E023703}">
                      <ahyp:hlinkClr xmlns:ahyp="http://schemas.microsoft.com/office/drawing/2018/hyperlinkcolor" val="tx"/>
                    </a:ext>
                  </a:extLst>
                </a:hlinkClick>
              </a:rPr>
              <a:t>http://ddb.glidernet.org/download</a:t>
            </a:r>
            <a:r>
              <a:rPr lang="en-US" b="0" i="0" dirty="0">
                <a:solidFill>
                  <a:srgbClr val="0000FF"/>
                </a:solidFill>
              </a:rPr>
              <a:t> </a:t>
            </a:r>
            <a:r>
              <a:rPr lang="en-US" b="0" i="0" dirty="0"/>
              <a:t>to download that database as a text file. </a:t>
            </a:r>
          </a:p>
        </p:txBody>
      </p:sp>
      <p:sp>
        <p:nvSpPr>
          <p:cNvPr id="3" name="TextBox 2">
            <a:extLst>
              <a:ext uri="{FF2B5EF4-FFF2-40B4-BE49-F238E27FC236}">
                <a16:creationId xmlns:a16="http://schemas.microsoft.com/office/drawing/2014/main" id="{924BEF04-E094-43AF-18EA-2292FAF64480}"/>
              </a:ext>
            </a:extLst>
          </p:cNvPr>
          <p:cNvSpPr txBox="1"/>
          <p:nvPr/>
        </p:nvSpPr>
        <p:spPr>
          <a:xfrm>
            <a:off x="770133" y="5379561"/>
            <a:ext cx="7603733" cy="338554"/>
          </a:xfrm>
          <a:prstGeom prst="rect">
            <a:avLst/>
          </a:prstGeom>
          <a:noFill/>
        </p:spPr>
        <p:txBody>
          <a:bodyPr wrap="square">
            <a:spAutoFit/>
          </a:bodyPr>
          <a:lstStyle/>
          <a:p>
            <a:r>
              <a:rPr lang="en-US" dirty="0"/>
              <a:t>Source: Moshe </a:t>
            </a:r>
            <a:r>
              <a:rPr lang="en-US" dirty="0" err="1"/>
              <a:t>Braner</a:t>
            </a:r>
            <a:endParaRPr lang="en-US" dirty="0"/>
          </a:p>
        </p:txBody>
      </p:sp>
      <p:sp>
        <p:nvSpPr>
          <p:cNvPr id="7" name="TextBox 6">
            <a:extLst>
              <a:ext uri="{FF2B5EF4-FFF2-40B4-BE49-F238E27FC236}">
                <a16:creationId xmlns:a16="http://schemas.microsoft.com/office/drawing/2014/main" id="{3BF7731D-894E-123E-1596-7B93D4DA42E5}"/>
              </a:ext>
            </a:extLst>
          </p:cNvPr>
          <p:cNvSpPr txBox="1"/>
          <p:nvPr/>
        </p:nvSpPr>
        <p:spPr>
          <a:xfrm>
            <a:off x="609600" y="5800052"/>
            <a:ext cx="7603732" cy="707886"/>
          </a:xfrm>
          <a:prstGeom prst="rect">
            <a:avLst/>
          </a:prstGeom>
          <a:solidFill>
            <a:schemeClr val="bg1">
              <a:lumMod val="75000"/>
            </a:schemeClr>
          </a:solidFill>
          <a:ln w="28575">
            <a:solidFill>
              <a:srgbClr val="FF0000"/>
            </a:solidFill>
          </a:ln>
        </p:spPr>
        <p:txBody>
          <a:bodyPr wrap="square">
            <a:spAutoFit/>
          </a:bodyPr>
          <a:lstStyle/>
          <a:p>
            <a:r>
              <a:rPr lang="en-US" b="0" i="0" dirty="0">
                <a:solidFill>
                  <a:srgbClr val="FF0000"/>
                </a:solidFill>
              </a:rPr>
              <a:t>*</a:t>
            </a:r>
            <a:r>
              <a:rPr lang="en-US" sz="1200" b="0" i="0" dirty="0"/>
              <a:t>The recommended FLARM Radio-ID is the 6-digit hexadecimal ICAO address of your aircraft (also known as Mode S Code). In the USA look up the ICAO number for your aircraft at </a:t>
            </a:r>
            <a:r>
              <a:rPr lang="en-US" sz="1200" b="0" i="0" dirty="0">
                <a:hlinkClick r:id="rId4">
                  <a:extLst>
                    <a:ext uri="{A12FA001-AC4F-418D-AE19-62706E023703}">
                      <ahyp:hlinkClr xmlns:ahyp="http://schemas.microsoft.com/office/drawing/2018/hyperlinkcolor" val="tx"/>
                    </a:ext>
                  </a:extLst>
                </a:hlinkClick>
              </a:rPr>
              <a:t>https://registry.faa.gov/aircraftinquiry/search/nnumberinquiry</a:t>
            </a:r>
            <a:r>
              <a:rPr lang="en-US" sz="1200" b="0" i="0" dirty="0"/>
              <a:t>  </a:t>
            </a:r>
          </a:p>
        </p:txBody>
      </p:sp>
    </p:spTree>
    <p:extLst>
      <p:ext uri="{BB962C8B-B14F-4D97-AF65-F5344CB8AC3E}">
        <p14:creationId xmlns:p14="http://schemas.microsoft.com/office/powerpoint/2010/main" val="1235639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FE2E5A-9681-5162-2108-10C25F26347E}"/>
              </a:ext>
            </a:extLst>
          </p:cNvPr>
          <p:cNvSpPr>
            <a:spLocks noGrp="1"/>
          </p:cNvSpPr>
          <p:nvPr>
            <p:ph type="title"/>
          </p:nvPr>
        </p:nvSpPr>
        <p:spPr>
          <a:xfrm>
            <a:off x="-13252" y="106087"/>
            <a:ext cx="9144000" cy="2123658"/>
          </a:xfrm>
        </p:spPr>
        <p:txBody>
          <a:bodyPr>
            <a:spAutoFit/>
          </a:bodyPr>
          <a:lstStyle/>
          <a:p>
            <a:r>
              <a:rPr lang="en-US" b="1" u="sng" kern="1200" dirty="0">
                <a:solidFill>
                  <a:srgbClr val="0000FF"/>
                </a:solidFill>
                <a:effectLst>
                  <a:outerShdw blurRad="38100" dist="38100" dir="2700000" algn="tl">
                    <a:srgbClr val="C0C0C0"/>
                  </a:outerShdw>
                </a:effectLst>
                <a:latin typeface="Arial" charset="0"/>
                <a:ea typeface="+mn-ea"/>
                <a:cs typeface="+mn-cs"/>
              </a:rPr>
              <a:t>STEP 4</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Register Your FLARM Device</a:t>
            </a:r>
            <a:br>
              <a:rPr lang="en-US" b="1" kern="1200" dirty="0">
                <a:solidFill>
                  <a:srgbClr val="0000FF"/>
                </a:solidFill>
                <a:effectLst>
                  <a:outerShdw blurRad="38100" dist="38100" dir="2700000" algn="tl">
                    <a:srgbClr val="C0C0C0"/>
                  </a:outerShdw>
                </a:effectLst>
                <a:latin typeface="Arial" charset="0"/>
                <a:ea typeface="+mn-ea"/>
                <a:cs typeface="+mn-cs"/>
              </a:rPr>
            </a:br>
            <a:r>
              <a:rPr lang="en-US" b="1" kern="1200" dirty="0">
                <a:solidFill>
                  <a:srgbClr val="0000FF"/>
                </a:solidFill>
                <a:effectLst>
                  <a:outerShdw blurRad="38100" dist="38100" dir="2700000" algn="tl">
                    <a:srgbClr val="C0C0C0"/>
                  </a:outerShdw>
                </a:effectLst>
                <a:latin typeface="Arial" charset="0"/>
                <a:ea typeface="+mn-ea"/>
                <a:cs typeface="+mn-cs"/>
              </a:rPr>
              <a:t>At ddb.glidernet.org</a:t>
            </a:r>
          </a:p>
        </p:txBody>
      </p:sp>
      <p:pic>
        <p:nvPicPr>
          <p:cNvPr id="8" name="Picture 7">
            <a:extLst>
              <a:ext uri="{FF2B5EF4-FFF2-40B4-BE49-F238E27FC236}">
                <a16:creationId xmlns:a16="http://schemas.microsoft.com/office/drawing/2014/main" id="{F439471A-8674-398C-DF28-CC848A434D64}"/>
              </a:ext>
            </a:extLst>
          </p:cNvPr>
          <p:cNvPicPr>
            <a:picLocks noChangeAspect="1"/>
          </p:cNvPicPr>
          <p:nvPr/>
        </p:nvPicPr>
        <p:blipFill>
          <a:blip r:embed="rId2"/>
          <a:stretch>
            <a:fillRect/>
          </a:stretch>
        </p:blipFill>
        <p:spPr>
          <a:xfrm>
            <a:off x="6819243" y="3600031"/>
            <a:ext cx="1840975" cy="1273456"/>
          </a:xfrm>
          <a:prstGeom prst="rect">
            <a:avLst/>
          </a:prstGeom>
          <a:ln>
            <a:solidFill>
              <a:schemeClr val="tx1"/>
            </a:solidFill>
          </a:ln>
        </p:spPr>
      </p:pic>
      <p:pic>
        <p:nvPicPr>
          <p:cNvPr id="9" name="Picture 8">
            <a:extLst>
              <a:ext uri="{FF2B5EF4-FFF2-40B4-BE49-F238E27FC236}">
                <a16:creationId xmlns:a16="http://schemas.microsoft.com/office/drawing/2014/main" id="{9D1D59ED-81A5-66AA-8B8C-F86564DE0A39}"/>
              </a:ext>
            </a:extLst>
          </p:cNvPr>
          <p:cNvPicPr>
            <a:picLocks noChangeAspect="1"/>
          </p:cNvPicPr>
          <p:nvPr/>
        </p:nvPicPr>
        <p:blipFill>
          <a:blip r:embed="rId3"/>
          <a:stretch>
            <a:fillRect/>
          </a:stretch>
        </p:blipFill>
        <p:spPr>
          <a:xfrm>
            <a:off x="6819244" y="2382556"/>
            <a:ext cx="1840975" cy="791817"/>
          </a:xfrm>
          <a:prstGeom prst="rect">
            <a:avLst/>
          </a:prstGeom>
          <a:ln>
            <a:solidFill>
              <a:schemeClr val="tx1"/>
            </a:solidFill>
          </a:ln>
        </p:spPr>
      </p:pic>
      <p:sp>
        <p:nvSpPr>
          <p:cNvPr id="2" name="TextBox 1">
            <a:extLst>
              <a:ext uri="{FF2B5EF4-FFF2-40B4-BE49-F238E27FC236}">
                <a16:creationId xmlns:a16="http://schemas.microsoft.com/office/drawing/2014/main" id="{5E848AD6-47E0-8879-2115-E037DBDF61DC}"/>
              </a:ext>
            </a:extLst>
          </p:cNvPr>
          <p:cNvSpPr txBox="1"/>
          <p:nvPr/>
        </p:nvSpPr>
        <p:spPr>
          <a:xfrm>
            <a:off x="1463555" y="6230656"/>
            <a:ext cx="3939989" cy="338554"/>
          </a:xfrm>
          <a:prstGeom prst="rect">
            <a:avLst/>
          </a:prstGeom>
          <a:noFill/>
        </p:spPr>
        <p:txBody>
          <a:bodyPr wrap="square">
            <a:spAutoFit/>
          </a:bodyPr>
          <a:lstStyle/>
          <a:p>
            <a:r>
              <a:rPr lang="en-US" dirty="0"/>
              <a:t>Source: </a:t>
            </a:r>
            <a:r>
              <a:rPr lang="en-US" dirty="0">
                <a:solidFill>
                  <a:srgbClr val="0000FF"/>
                </a:solidFill>
                <a:hlinkClick r:id="rId4">
                  <a:extLst>
                    <a:ext uri="{A12FA001-AC4F-418D-AE19-62706E023703}">
                      <ahyp:hlinkClr xmlns:ahyp="http://schemas.microsoft.com/office/drawing/2018/hyperlinkcolor" val="tx"/>
                    </a:ext>
                  </a:extLst>
                </a:hlinkClick>
              </a:rPr>
              <a:t>http://</a:t>
            </a:r>
            <a:r>
              <a:rPr lang="en-US" b="1" kern="1200" dirty="0">
                <a:solidFill>
                  <a:srgbClr val="0000FF"/>
                </a:solidFill>
                <a:effectLst>
                  <a:outerShdw blurRad="38100" dist="38100" dir="2700000" algn="tl">
                    <a:srgbClr val="C0C0C0"/>
                  </a:outerShdw>
                </a:effectLst>
                <a:hlinkClick r:id="rId4">
                  <a:extLst>
                    <a:ext uri="{A12FA001-AC4F-418D-AE19-62706E023703}">
                      <ahyp:hlinkClr xmlns:ahyp="http://schemas.microsoft.com/office/drawing/2018/hyperlinkcolor" val="tx"/>
                    </a:ext>
                  </a:extLst>
                </a:hlinkClick>
              </a:rPr>
              <a:t>ddb.glidernet.org</a:t>
            </a:r>
            <a:r>
              <a:rPr lang="en-US" b="1" kern="1200" dirty="0">
                <a:solidFill>
                  <a:srgbClr val="0000FF"/>
                </a:solidFill>
                <a:effectLst>
                  <a:outerShdw blurRad="38100" dist="38100" dir="2700000" algn="tl">
                    <a:srgbClr val="C0C0C0"/>
                  </a:outerShdw>
                </a:effectLst>
                <a:latin typeface="Arial" charset="0"/>
                <a:ea typeface="+mn-ea"/>
                <a:cs typeface="+mn-cs"/>
              </a:rPr>
              <a:t> </a:t>
            </a:r>
            <a:endParaRPr lang="en-US" dirty="0">
              <a:solidFill>
                <a:srgbClr val="0000FF"/>
              </a:solidFill>
            </a:endParaRPr>
          </a:p>
        </p:txBody>
      </p:sp>
      <p:pic>
        <p:nvPicPr>
          <p:cNvPr id="10" name="Picture 9">
            <a:extLst>
              <a:ext uri="{FF2B5EF4-FFF2-40B4-BE49-F238E27FC236}">
                <a16:creationId xmlns:a16="http://schemas.microsoft.com/office/drawing/2014/main" id="{330CE1CF-9F8D-32D9-048F-3FEEF4B9F335}"/>
              </a:ext>
            </a:extLst>
          </p:cNvPr>
          <p:cNvPicPr>
            <a:picLocks noChangeAspect="1"/>
          </p:cNvPicPr>
          <p:nvPr/>
        </p:nvPicPr>
        <p:blipFill>
          <a:blip r:embed="rId5"/>
          <a:stretch>
            <a:fillRect/>
          </a:stretch>
        </p:blipFill>
        <p:spPr>
          <a:xfrm>
            <a:off x="504400" y="2362200"/>
            <a:ext cx="5858301" cy="3848100"/>
          </a:xfrm>
          <a:prstGeom prst="rect">
            <a:avLst/>
          </a:prstGeom>
          <a:solidFill>
            <a:schemeClr val="tx1"/>
          </a:solidFill>
          <a:ln>
            <a:solidFill>
              <a:schemeClr val="tx1"/>
            </a:solidFill>
          </a:ln>
        </p:spPr>
      </p:pic>
    </p:spTree>
    <p:extLst>
      <p:ext uri="{BB962C8B-B14F-4D97-AF65-F5344CB8AC3E}">
        <p14:creationId xmlns:p14="http://schemas.microsoft.com/office/powerpoint/2010/main" val="267825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D342281-DED5-390A-E93D-0AA3B2CF603D}"/>
              </a:ext>
            </a:extLst>
          </p:cNvPr>
          <p:cNvGrpSpPr/>
          <p:nvPr/>
        </p:nvGrpSpPr>
        <p:grpSpPr>
          <a:xfrm>
            <a:off x="1501425" y="325220"/>
            <a:ext cx="2533650" cy="2071973"/>
            <a:chOff x="436605" y="3263915"/>
            <a:chExt cx="2533650" cy="2071973"/>
          </a:xfrm>
        </p:grpSpPr>
        <p:pic>
          <p:nvPicPr>
            <p:cNvPr id="3" name="Picture 2">
              <a:extLst>
                <a:ext uri="{FF2B5EF4-FFF2-40B4-BE49-F238E27FC236}">
                  <a16:creationId xmlns:a16="http://schemas.microsoft.com/office/drawing/2014/main" id="{3C296A8C-E24F-2FD6-1D3A-716FE0A3B7CC}"/>
                </a:ext>
              </a:extLst>
            </p:cNvPr>
            <p:cNvPicPr>
              <a:picLocks noChangeAspect="1"/>
            </p:cNvPicPr>
            <p:nvPr/>
          </p:nvPicPr>
          <p:blipFill>
            <a:blip r:embed="rId2"/>
            <a:stretch>
              <a:fillRect/>
            </a:stretch>
          </p:blipFill>
          <p:spPr>
            <a:xfrm>
              <a:off x="436605" y="3263915"/>
              <a:ext cx="2533650" cy="1752600"/>
            </a:xfrm>
            <a:prstGeom prst="rect">
              <a:avLst/>
            </a:prstGeom>
            <a:ln>
              <a:solidFill>
                <a:schemeClr val="tx1"/>
              </a:solidFill>
            </a:ln>
          </p:spPr>
        </p:pic>
        <p:sp>
          <p:nvSpPr>
            <p:cNvPr id="9" name="TextBox 8">
              <a:extLst>
                <a:ext uri="{FF2B5EF4-FFF2-40B4-BE49-F238E27FC236}">
                  <a16:creationId xmlns:a16="http://schemas.microsoft.com/office/drawing/2014/main" id="{88BC5D41-47F6-7B3C-F96B-656EE7169BF3}"/>
                </a:ext>
              </a:extLst>
            </p:cNvPr>
            <p:cNvSpPr txBox="1"/>
            <p:nvPr/>
          </p:nvSpPr>
          <p:spPr>
            <a:xfrm>
              <a:off x="654198" y="5058889"/>
              <a:ext cx="1686680" cy="276999"/>
            </a:xfrm>
            <a:prstGeom prst="rect">
              <a:avLst/>
            </a:prstGeom>
            <a:noFill/>
          </p:spPr>
          <p:txBody>
            <a:bodyPr wrap="none" rtlCol="0">
              <a:spAutoFit/>
            </a:bodyPr>
            <a:lstStyle/>
            <a:p>
              <a:r>
                <a:rPr lang="en-US" sz="1200" b="0" i="0" dirty="0"/>
                <a:t>PowerFLARM Fusion</a:t>
              </a:r>
            </a:p>
          </p:txBody>
        </p:sp>
      </p:grpSp>
      <p:grpSp>
        <p:nvGrpSpPr>
          <p:cNvPr id="22" name="Group 21">
            <a:extLst>
              <a:ext uri="{FF2B5EF4-FFF2-40B4-BE49-F238E27FC236}">
                <a16:creationId xmlns:a16="http://schemas.microsoft.com/office/drawing/2014/main" id="{F4DF80D1-1141-821F-64D3-6E2F288B47A4}"/>
              </a:ext>
            </a:extLst>
          </p:cNvPr>
          <p:cNvGrpSpPr/>
          <p:nvPr/>
        </p:nvGrpSpPr>
        <p:grpSpPr>
          <a:xfrm>
            <a:off x="4825402" y="567894"/>
            <a:ext cx="2657475" cy="1410325"/>
            <a:chOff x="3243262" y="3549665"/>
            <a:chExt cx="2657475" cy="1410325"/>
          </a:xfrm>
        </p:grpSpPr>
        <p:pic>
          <p:nvPicPr>
            <p:cNvPr id="2" name="Picture 1">
              <a:extLst>
                <a:ext uri="{FF2B5EF4-FFF2-40B4-BE49-F238E27FC236}">
                  <a16:creationId xmlns:a16="http://schemas.microsoft.com/office/drawing/2014/main" id="{5C60ABBD-C17E-E419-439C-3AED38B6BEF3}"/>
                </a:ext>
              </a:extLst>
            </p:cNvPr>
            <p:cNvPicPr>
              <a:picLocks noChangeAspect="1"/>
            </p:cNvPicPr>
            <p:nvPr/>
          </p:nvPicPr>
          <p:blipFill>
            <a:blip r:embed="rId3"/>
            <a:stretch>
              <a:fillRect/>
            </a:stretch>
          </p:blipFill>
          <p:spPr>
            <a:xfrm>
              <a:off x="3243262" y="3549665"/>
              <a:ext cx="2657475" cy="1143000"/>
            </a:xfrm>
            <a:prstGeom prst="rect">
              <a:avLst/>
            </a:prstGeom>
            <a:ln>
              <a:solidFill>
                <a:schemeClr val="tx1"/>
              </a:solidFill>
            </a:ln>
          </p:spPr>
        </p:pic>
        <p:sp>
          <p:nvSpPr>
            <p:cNvPr id="10" name="TextBox 9">
              <a:extLst>
                <a:ext uri="{FF2B5EF4-FFF2-40B4-BE49-F238E27FC236}">
                  <a16:creationId xmlns:a16="http://schemas.microsoft.com/office/drawing/2014/main" id="{6CAADF6B-7208-DCA3-E658-842EF8B1AE3B}"/>
                </a:ext>
              </a:extLst>
            </p:cNvPr>
            <p:cNvSpPr txBox="1"/>
            <p:nvPr/>
          </p:nvSpPr>
          <p:spPr>
            <a:xfrm>
              <a:off x="3695573" y="4682991"/>
              <a:ext cx="1613903" cy="276999"/>
            </a:xfrm>
            <a:prstGeom prst="rect">
              <a:avLst/>
            </a:prstGeom>
            <a:noFill/>
          </p:spPr>
          <p:txBody>
            <a:bodyPr wrap="none" rtlCol="0">
              <a:spAutoFit/>
            </a:bodyPr>
            <a:lstStyle/>
            <a:p>
              <a:r>
                <a:rPr lang="en-US" sz="1200" b="0" i="0" dirty="0"/>
                <a:t>LXNAV-</a:t>
              </a:r>
              <a:r>
                <a:rPr lang="en-US" sz="1200" b="0" i="0" dirty="0" err="1"/>
                <a:t>PowerMouse</a:t>
              </a:r>
              <a:endParaRPr lang="en-US" sz="1200" b="0" i="0" dirty="0"/>
            </a:p>
          </p:txBody>
        </p:sp>
      </p:grpSp>
      <p:grpSp>
        <p:nvGrpSpPr>
          <p:cNvPr id="23" name="Group 22">
            <a:extLst>
              <a:ext uri="{FF2B5EF4-FFF2-40B4-BE49-F238E27FC236}">
                <a16:creationId xmlns:a16="http://schemas.microsoft.com/office/drawing/2014/main" id="{F029DED9-4CCA-45C2-A3D0-1E5C37218E2C}"/>
              </a:ext>
            </a:extLst>
          </p:cNvPr>
          <p:cNvGrpSpPr/>
          <p:nvPr/>
        </p:nvGrpSpPr>
        <p:grpSpPr>
          <a:xfrm>
            <a:off x="6154140" y="2309209"/>
            <a:ext cx="2428875" cy="2019064"/>
            <a:chOff x="6254872" y="3263915"/>
            <a:chExt cx="2428875" cy="2019064"/>
          </a:xfrm>
        </p:grpSpPr>
        <p:pic>
          <p:nvPicPr>
            <p:cNvPr id="8" name="Picture 7">
              <a:extLst>
                <a:ext uri="{FF2B5EF4-FFF2-40B4-BE49-F238E27FC236}">
                  <a16:creationId xmlns:a16="http://schemas.microsoft.com/office/drawing/2014/main" id="{C15B7858-70B7-4402-B6BD-53C22C9BAD8D}"/>
                </a:ext>
              </a:extLst>
            </p:cNvPr>
            <p:cNvPicPr>
              <a:picLocks noChangeAspect="1"/>
            </p:cNvPicPr>
            <p:nvPr/>
          </p:nvPicPr>
          <p:blipFill>
            <a:blip r:embed="rId4"/>
            <a:stretch>
              <a:fillRect/>
            </a:stretch>
          </p:blipFill>
          <p:spPr>
            <a:xfrm>
              <a:off x="6254872" y="3263915"/>
              <a:ext cx="2428875" cy="1714500"/>
            </a:xfrm>
            <a:prstGeom prst="rect">
              <a:avLst/>
            </a:prstGeom>
            <a:ln>
              <a:solidFill>
                <a:schemeClr val="tx1"/>
              </a:solidFill>
            </a:ln>
          </p:spPr>
        </p:pic>
        <p:sp>
          <p:nvSpPr>
            <p:cNvPr id="13" name="TextBox 12">
              <a:extLst>
                <a:ext uri="{FF2B5EF4-FFF2-40B4-BE49-F238E27FC236}">
                  <a16:creationId xmlns:a16="http://schemas.microsoft.com/office/drawing/2014/main" id="{0BBE47DB-355A-53C8-9623-1ECDD4BC8F35}"/>
                </a:ext>
              </a:extLst>
            </p:cNvPr>
            <p:cNvSpPr txBox="1"/>
            <p:nvPr/>
          </p:nvSpPr>
          <p:spPr>
            <a:xfrm>
              <a:off x="6461687" y="5005980"/>
              <a:ext cx="1976823" cy="276999"/>
            </a:xfrm>
            <a:prstGeom prst="rect">
              <a:avLst/>
            </a:prstGeom>
            <a:noFill/>
          </p:spPr>
          <p:txBody>
            <a:bodyPr wrap="none" rtlCol="0">
              <a:spAutoFit/>
            </a:bodyPr>
            <a:lstStyle/>
            <a:p>
              <a:r>
                <a:rPr lang="en-US" sz="1200" b="0" i="0" dirty="0"/>
                <a:t>LXNav PowerFLARM Flex</a:t>
              </a:r>
            </a:p>
          </p:txBody>
        </p:sp>
      </p:grpSp>
      <p:grpSp>
        <p:nvGrpSpPr>
          <p:cNvPr id="19" name="Group 18">
            <a:extLst>
              <a:ext uri="{FF2B5EF4-FFF2-40B4-BE49-F238E27FC236}">
                <a16:creationId xmlns:a16="http://schemas.microsoft.com/office/drawing/2014/main" id="{1ACD4A31-D512-E3D3-F834-F7BD1F37B376}"/>
              </a:ext>
            </a:extLst>
          </p:cNvPr>
          <p:cNvGrpSpPr/>
          <p:nvPr/>
        </p:nvGrpSpPr>
        <p:grpSpPr>
          <a:xfrm>
            <a:off x="279269" y="2728309"/>
            <a:ext cx="2921751" cy="2590800"/>
            <a:chOff x="-2714400" y="1990695"/>
            <a:chExt cx="2443298" cy="2233797"/>
          </a:xfrm>
        </p:grpSpPr>
        <p:pic>
          <p:nvPicPr>
            <p:cNvPr id="14" name="Picture 2" descr="LX Navigation PowerFLARM Eagle Mobile">
              <a:extLst>
                <a:ext uri="{FF2B5EF4-FFF2-40B4-BE49-F238E27FC236}">
                  <a16:creationId xmlns:a16="http://schemas.microsoft.com/office/drawing/2014/main" id="{0344038C-3A02-0C67-0A47-901CFD78FC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4482" y="1990695"/>
              <a:ext cx="1866900" cy="1866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E2D4E5E-CDF6-FD41-B44B-0B592FE0E468}"/>
                </a:ext>
              </a:extLst>
            </p:cNvPr>
            <p:cNvSpPr txBox="1"/>
            <p:nvPr/>
          </p:nvSpPr>
          <p:spPr>
            <a:xfrm>
              <a:off x="-2714400" y="3947493"/>
              <a:ext cx="2443298" cy="276999"/>
            </a:xfrm>
            <a:prstGeom prst="rect">
              <a:avLst/>
            </a:prstGeom>
            <a:noFill/>
          </p:spPr>
          <p:txBody>
            <a:bodyPr wrap="none" rtlCol="0">
              <a:spAutoFit/>
            </a:bodyPr>
            <a:lstStyle/>
            <a:p>
              <a:r>
                <a:rPr lang="en-US" sz="1200" b="0" i="0" dirty="0"/>
                <a:t>LX Navigation PowerFlarm Eagle</a:t>
              </a:r>
            </a:p>
          </p:txBody>
        </p:sp>
      </p:grpSp>
      <p:grpSp>
        <p:nvGrpSpPr>
          <p:cNvPr id="20" name="Group 19">
            <a:extLst>
              <a:ext uri="{FF2B5EF4-FFF2-40B4-BE49-F238E27FC236}">
                <a16:creationId xmlns:a16="http://schemas.microsoft.com/office/drawing/2014/main" id="{553438B8-E085-940F-0250-E9A9429500F7}"/>
              </a:ext>
            </a:extLst>
          </p:cNvPr>
          <p:cNvGrpSpPr/>
          <p:nvPr/>
        </p:nvGrpSpPr>
        <p:grpSpPr>
          <a:xfrm>
            <a:off x="3504879" y="4558552"/>
            <a:ext cx="2466901" cy="1900063"/>
            <a:chOff x="-2696682" y="4367911"/>
            <a:chExt cx="2466901" cy="1900063"/>
          </a:xfrm>
        </p:grpSpPr>
        <p:pic>
          <p:nvPicPr>
            <p:cNvPr id="17" name="Picture 16">
              <a:extLst>
                <a:ext uri="{FF2B5EF4-FFF2-40B4-BE49-F238E27FC236}">
                  <a16:creationId xmlns:a16="http://schemas.microsoft.com/office/drawing/2014/main" id="{8FA0A666-B9CD-575F-E58E-6E8A273FB685}"/>
                </a:ext>
              </a:extLst>
            </p:cNvPr>
            <p:cNvPicPr>
              <a:picLocks noChangeAspect="1"/>
            </p:cNvPicPr>
            <p:nvPr/>
          </p:nvPicPr>
          <p:blipFill>
            <a:blip r:embed="rId6"/>
            <a:stretch>
              <a:fillRect/>
            </a:stretch>
          </p:blipFill>
          <p:spPr>
            <a:xfrm>
              <a:off x="-2696682" y="4367911"/>
              <a:ext cx="2466901" cy="1607336"/>
            </a:xfrm>
            <a:prstGeom prst="rect">
              <a:avLst/>
            </a:prstGeom>
            <a:ln>
              <a:solidFill>
                <a:schemeClr val="tx1"/>
              </a:solidFill>
            </a:ln>
          </p:spPr>
        </p:pic>
        <p:sp>
          <p:nvSpPr>
            <p:cNvPr id="18" name="TextBox 17">
              <a:extLst>
                <a:ext uri="{FF2B5EF4-FFF2-40B4-BE49-F238E27FC236}">
                  <a16:creationId xmlns:a16="http://schemas.microsoft.com/office/drawing/2014/main" id="{79D71767-3912-7781-4E1D-1A17B09B2E19}"/>
                </a:ext>
              </a:extLst>
            </p:cNvPr>
            <p:cNvSpPr txBox="1"/>
            <p:nvPr/>
          </p:nvSpPr>
          <p:spPr>
            <a:xfrm>
              <a:off x="-2134955" y="5990975"/>
              <a:ext cx="1343446" cy="276999"/>
            </a:xfrm>
            <a:prstGeom prst="rect">
              <a:avLst/>
            </a:prstGeom>
            <a:noFill/>
          </p:spPr>
          <p:txBody>
            <a:bodyPr wrap="none" rtlCol="0">
              <a:spAutoFit/>
            </a:bodyPr>
            <a:lstStyle/>
            <a:p>
              <a:r>
                <a:rPr lang="en-US" sz="1200" b="0" i="0" dirty="0"/>
                <a:t>LXNAV FlarmBat</a:t>
              </a:r>
            </a:p>
          </p:txBody>
        </p:sp>
      </p:grpSp>
      <p:pic>
        <p:nvPicPr>
          <p:cNvPr id="4" name="Picture 2">
            <a:extLst>
              <a:ext uri="{FF2B5EF4-FFF2-40B4-BE49-F238E27FC236}">
                <a16:creationId xmlns:a16="http://schemas.microsoft.com/office/drawing/2014/main" id="{43EB2DCC-8FB6-9889-4E89-97B00DA29B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6146" y="2567301"/>
            <a:ext cx="2224575" cy="14763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8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1" name="Connector: Elbow 2050">
            <a:extLst>
              <a:ext uri="{FF2B5EF4-FFF2-40B4-BE49-F238E27FC236}">
                <a16:creationId xmlns:a16="http://schemas.microsoft.com/office/drawing/2014/main" id="{75880A17-1290-916B-6D56-E6945CDCFCCE}"/>
              </a:ext>
            </a:extLst>
          </p:cNvPr>
          <p:cNvCxnSpPr>
            <a:cxnSpLocks/>
            <a:endCxn id="34" idx="0"/>
          </p:cNvCxnSpPr>
          <p:nvPr/>
        </p:nvCxnSpPr>
        <p:spPr bwMode="auto">
          <a:xfrm rot="10800000" flipV="1">
            <a:off x="4064616" y="2666033"/>
            <a:ext cx="1729251" cy="356699"/>
          </a:xfrm>
          <a:prstGeom prst="bentConnector2">
            <a:avLst/>
          </a:prstGeom>
          <a:noFill/>
          <a:ln w="28575" cap="flat" cmpd="sng" algn="ctr">
            <a:solidFill>
              <a:schemeClr val="tx1"/>
            </a:solidFill>
            <a:prstDash val="solid"/>
            <a:round/>
            <a:headEnd type="none" w="med" len="med"/>
            <a:tailEnd type="triangle"/>
          </a:ln>
          <a:effectLst/>
        </p:spPr>
      </p:cxnSp>
      <p:sp>
        <p:nvSpPr>
          <p:cNvPr id="2" name="Title 1"/>
          <p:cNvSpPr>
            <a:spLocks noGrp="1"/>
          </p:cNvSpPr>
          <p:nvPr>
            <p:ph type="title"/>
          </p:nvPr>
        </p:nvSpPr>
        <p:spPr>
          <a:xfrm>
            <a:off x="0" y="-228600"/>
            <a:ext cx="9144000" cy="1143000"/>
          </a:xfrm>
        </p:spPr>
        <p:txBody>
          <a:bodyPr/>
          <a:lstStyle/>
          <a:p>
            <a:r>
              <a:rPr lang="en-US" sz="4800" b="1" kern="1200" dirty="0">
                <a:solidFill>
                  <a:srgbClr val="0000FF"/>
                </a:solidFill>
                <a:effectLst>
                  <a:outerShdw blurRad="38100" dist="38100" dir="2700000" algn="tl">
                    <a:srgbClr val="C0C0C0"/>
                  </a:outerShdw>
                </a:effectLst>
                <a:latin typeface="Arial" charset="0"/>
                <a:ea typeface="+mn-ea"/>
                <a:cs typeface="+mn-cs"/>
              </a:rPr>
              <a:t>Glidernet Registration</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30</a:t>
            </a:fld>
            <a:endParaRPr lang="en-US" dirty="0"/>
          </a:p>
        </p:txBody>
      </p:sp>
      <p:pic>
        <p:nvPicPr>
          <p:cNvPr id="3" name="Picture 2">
            <a:extLst>
              <a:ext uri="{FF2B5EF4-FFF2-40B4-BE49-F238E27FC236}">
                <a16:creationId xmlns:a16="http://schemas.microsoft.com/office/drawing/2014/main" id="{F9390D1C-3A6A-FD65-681D-E9C0B047E29F}"/>
              </a:ext>
            </a:extLst>
          </p:cNvPr>
          <p:cNvPicPr>
            <a:picLocks noChangeAspect="1"/>
          </p:cNvPicPr>
          <p:nvPr/>
        </p:nvPicPr>
        <p:blipFill>
          <a:blip r:embed="rId2"/>
          <a:stretch>
            <a:fillRect/>
          </a:stretch>
        </p:blipFill>
        <p:spPr>
          <a:xfrm>
            <a:off x="2129797" y="1475191"/>
            <a:ext cx="1162050" cy="803824"/>
          </a:xfrm>
          <a:prstGeom prst="rect">
            <a:avLst/>
          </a:prstGeom>
          <a:ln>
            <a:solidFill>
              <a:schemeClr val="tx1"/>
            </a:solidFill>
          </a:ln>
        </p:spPr>
      </p:pic>
      <p:sp>
        <p:nvSpPr>
          <p:cNvPr id="8" name="TextBox 7">
            <a:extLst>
              <a:ext uri="{FF2B5EF4-FFF2-40B4-BE49-F238E27FC236}">
                <a16:creationId xmlns:a16="http://schemas.microsoft.com/office/drawing/2014/main" id="{E4D3539E-2946-B68F-A815-41E72FF72194}"/>
              </a:ext>
            </a:extLst>
          </p:cNvPr>
          <p:cNvSpPr txBox="1"/>
          <p:nvPr/>
        </p:nvSpPr>
        <p:spPr>
          <a:xfrm>
            <a:off x="6159442" y="993769"/>
            <a:ext cx="2728733" cy="800219"/>
          </a:xfrm>
          <a:prstGeom prst="rect">
            <a:avLst/>
          </a:prstGeom>
          <a:noFill/>
          <a:ln>
            <a:solidFill>
              <a:schemeClr val="tx1"/>
            </a:solidFill>
          </a:ln>
        </p:spPr>
        <p:txBody>
          <a:bodyPr wrap="square" rtlCol="0">
            <a:spAutoFit/>
          </a:bodyPr>
          <a:lstStyle/>
          <a:p>
            <a:r>
              <a:rPr lang="en-US" sz="1400" i="0" dirty="0">
                <a:solidFill>
                  <a:srgbClr val="0000FF"/>
                </a:solidFill>
              </a:rPr>
              <a:t>Enter </a:t>
            </a:r>
            <a:r>
              <a:rPr lang="en-US" sz="1400" i="0" u="sng" dirty="0">
                <a:solidFill>
                  <a:srgbClr val="0000FF"/>
                </a:solidFill>
              </a:rPr>
              <a:t>Device Type</a:t>
            </a:r>
            <a:r>
              <a:rPr lang="en-US" sz="1400" i="0" dirty="0">
                <a:solidFill>
                  <a:srgbClr val="0000FF"/>
                </a:solidFill>
              </a:rPr>
              <a:t> as ICAO, enter the Device ID”</a:t>
            </a:r>
            <a:r>
              <a:rPr lang="en-US" sz="1800" i="0" dirty="0">
                <a:solidFill>
                  <a:srgbClr val="FF0000"/>
                </a:solidFill>
              </a:rPr>
              <a:t>*</a:t>
            </a:r>
            <a:r>
              <a:rPr lang="en-US" sz="1400" i="0" dirty="0">
                <a:solidFill>
                  <a:srgbClr val="0000FF"/>
                </a:solidFill>
              </a:rPr>
              <a:t>, and other aircraft information</a:t>
            </a:r>
          </a:p>
        </p:txBody>
      </p:sp>
      <p:cxnSp>
        <p:nvCxnSpPr>
          <p:cNvPr id="21" name="Connector: Elbow 20">
            <a:extLst>
              <a:ext uri="{FF2B5EF4-FFF2-40B4-BE49-F238E27FC236}">
                <a16:creationId xmlns:a16="http://schemas.microsoft.com/office/drawing/2014/main" id="{C9E9681F-9AE6-EF37-ABE8-B58D890D3484}"/>
              </a:ext>
            </a:extLst>
          </p:cNvPr>
          <p:cNvCxnSpPr>
            <a:cxnSpLocks/>
            <a:stCxn id="8" idx="2"/>
            <a:endCxn id="14" idx="0"/>
          </p:cNvCxnSpPr>
          <p:nvPr/>
        </p:nvCxnSpPr>
        <p:spPr bwMode="auto">
          <a:xfrm rot="5400000">
            <a:off x="7204073" y="1813864"/>
            <a:ext cx="339613" cy="299860"/>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20AE37C2-9A1C-E602-37F6-9472298EF17E}"/>
              </a:ext>
            </a:extLst>
          </p:cNvPr>
          <p:cNvSpPr txBox="1"/>
          <p:nvPr/>
        </p:nvSpPr>
        <p:spPr>
          <a:xfrm>
            <a:off x="229052" y="2622606"/>
            <a:ext cx="1959561" cy="1661993"/>
          </a:xfrm>
          <a:prstGeom prst="rect">
            <a:avLst/>
          </a:prstGeom>
          <a:noFill/>
          <a:ln>
            <a:solidFill>
              <a:schemeClr val="tx1"/>
            </a:solidFill>
          </a:ln>
        </p:spPr>
        <p:txBody>
          <a:bodyPr wrap="square" rtlCol="0">
            <a:spAutoFit/>
          </a:bodyPr>
          <a:lstStyle/>
          <a:p>
            <a:r>
              <a:rPr lang="en-US" sz="1400" i="0" dirty="0">
                <a:solidFill>
                  <a:srgbClr val="0000FF"/>
                </a:solidFill>
              </a:rPr>
              <a:t>Your FLARM Device has been added to the ddb.glidernet.org </a:t>
            </a:r>
          </a:p>
          <a:p>
            <a:r>
              <a:rPr lang="en-US" sz="1400" i="0" u="sng" dirty="0">
                <a:solidFill>
                  <a:srgbClr val="0000FF"/>
                </a:solidFill>
              </a:rPr>
              <a:t>Global Database</a:t>
            </a:r>
          </a:p>
          <a:p>
            <a:r>
              <a:rPr lang="en-US" sz="1400" i="0" dirty="0">
                <a:solidFill>
                  <a:srgbClr val="0000FF"/>
                </a:solidFill>
              </a:rPr>
              <a:t>Which links your</a:t>
            </a:r>
          </a:p>
          <a:p>
            <a:r>
              <a:rPr lang="en-US" sz="1400" i="0" dirty="0">
                <a:solidFill>
                  <a:srgbClr val="0000FF"/>
                </a:solidFill>
              </a:rPr>
              <a:t>”Device ID”</a:t>
            </a:r>
            <a:r>
              <a:rPr lang="en-US" sz="1800" i="0" dirty="0">
                <a:solidFill>
                  <a:srgbClr val="FF0000"/>
                </a:solidFill>
              </a:rPr>
              <a:t>*</a:t>
            </a:r>
            <a:r>
              <a:rPr lang="en-US" sz="1400" i="0" dirty="0">
                <a:solidFill>
                  <a:srgbClr val="0000FF"/>
                </a:solidFill>
              </a:rPr>
              <a:t> to your Contest ID</a:t>
            </a:r>
          </a:p>
        </p:txBody>
      </p:sp>
      <p:cxnSp>
        <p:nvCxnSpPr>
          <p:cNvPr id="43" name="Connector: Elbow 42">
            <a:extLst>
              <a:ext uri="{FF2B5EF4-FFF2-40B4-BE49-F238E27FC236}">
                <a16:creationId xmlns:a16="http://schemas.microsoft.com/office/drawing/2014/main" id="{FE3DB9B2-A75E-C8CF-9DCC-91A7BA7C3FF5}"/>
              </a:ext>
            </a:extLst>
          </p:cNvPr>
          <p:cNvCxnSpPr>
            <a:cxnSpLocks/>
            <a:stCxn id="34" idx="1"/>
            <a:endCxn id="25" idx="3"/>
          </p:cNvCxnSpPr>
          <p:nvPr/>
        </p:nvCxnSpPr>
        <p:spPr bwMode="auto">
          <a:xfrm rot="10800000" flipV="1">
            <a:off x="2188614" y="3238167"/>
            <a:ext cx="630787" cy="215435"/>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1057" name="Picture 1056">
            <a:extLst>
              <a:ext uri="{FF2B5EF4-FFF2-40B4-BE49-F238E27FC236}">
                <a16:creationId xmlns:a16="http://schemas.microsoft.com/office/drawing/2014/main" id="{4AA183A9-5D1A-E6B4-3665-5FE0262A0380}"/>
              </a:ext>
            </a:extLst>
          </p:cNvPr>
          <p:cNvPicPr>
            <a:picLocks noChangeAspect="1"/>
          </p:cNvPicPr>
          <p:nvPr/>
        </p:nvPicPr>
        <p:blipFill>
          <a:blip r:embed="rId3"/>
          <a:stretch>
            <a:fillRect/>
          </a:stretch>
        </p:blipFill>
        <p:spPr>
          <a:xfrm>
            <a:off x="214692" y="1466996"/>
            <a:ext cx="1655365" cy="711985"/>
          </a:xfrm>
          <a:prstGeom prst="rect">
            <a:avLst/>
          </a:prstGeom>
          <a:ln>
            <a:solidFill>
              <a:schemeClr val="tx1"/>
            </a:solidFill>
          </a:ln>
        </p:spPr>
      </p:pic>
      <p:sp>
        <p:nvSpPr>
          <p:cNvPr id="5" name="TextBox 4">
            <a:extLst>
              <a:ext uri="{FF2B5EF4-FFF2-40B4-BE49-F238E27FC236}">
                <a16:creationId xmlns:a16="http://schemas.microsoft.com/office/drawing/2014/main" id="{33CE1327-F5DB-1649-E42C-E3438AF6D89E}"/>
              </a:ext>
            </a:extLst>
          </p:cNvPr>
          <p:cNvSpPr txBox="1"/>
          <p:nvPr/>
        </p:nvSpPr>
        <p:spPr>
          <a:xfrm>
            <a:off x="2749821" y="5703553"/>
            <a:ext cx="6207143" cy="707886"/>
          </a:xfrm>
          <a:prstGeom prst="rect">
            <a:avLst/>
          </a:prstGeom>
          <a:solidFill>
            <a:schemeClr val="bg1">
              <a:lumMod val="75000"/>
            </a:schemeClr>
          </a:solidFill>
          <a:ln w="28575">
            <a:solidFill>
              <a:srgbClr val="FF0000"/>
            </a:solidFill>
          </a:ln>
        </p:spPr>
        <p:txBody>
          <a:bodyPr wrap="square">
            <a:spAutoFit/>
          </a:bodyPr>
          <a:lstStyle/>
          <a:p>
            <a:r>
              <a:rPr lang="en-US" b="0" i="0" dirty="0">
                <a:solidFill>
                  <a:srgbClr val="FF0000"/>
                </a:solidFill>
              </a:rPr>
              <a:t>*</a:t>
            </a:r>
            <a:r>
              <a:rPr lang="en-US" sz="1200" b="0" i="0" dirty="0"/>
              <a:t>The recommended Device ID (</a:t>
            </a:r>
            <a:r>
              <a:rPr lang="en-US" sz="1200" b="0" i="0" dirty="0" err="1"/>
              <a:t>a.k.a</a:t>
            </a:r>
            <a:r>
              <a:rPr lang="en-US" sz="1200" b="0" i="0" dirty="0"/>
              <a:t> Radio-ID) is the 6-digit hexadecimal ICAO address of your aircraft (also known as Mode S Code).  In the USA look up the ICAO number for your aircraft at </a:t>
            </a:r>
            <a:r>
              <a:rPr lang="en-US" sz="1200" b="0" i="0" dirty="0">
                <a:hlinkClick r:id="rId4">
                  <a:extLst>
                    <a:ext uri="{A12FA001-AC4F-418D-AE19-62706E023703}">
                      <ahyp:hlinkClr xmlns:ahyp="http://schemas.microsoft.com/office/drawing/2018/hyperlinkcolor" val="tx"/>
                    </a:ext>
                  </a:extLst>
                </a:hlinkClick>
              </a:rPr>
              <a:t>https://registry.faa.gov/aircraftinquiry/search/nnumberinquiry</a:t>
            </a:r>
            <a:r>
              <a:rPr lang="en-US" sz="1200" b="0" i="0" dirty="0"/>
              <a:t>   </a:t>
            </a:r>
          </a:p>
        </p:txBody>
      </p:sp>
      <p:sp>
        <p:nvSpPr>
          <p:cNvPr id="7" name="TextBox 6">
            <a:extLst>
              <a:ext uri="{FF2B5EF4-FFF2-40B4-BE49-F238E27FC236}">
                <a16:creationId xmlns:a16="http://schemas.microsoft.com/office/drawing/2014/main" id="{B4C81B2F-6B78-88B6-E164-07761C3419E8}"/>
              </a:ext>
            </a:extLst>
          </p:cNvPr>
          <p:cNvSpPr txBox="1"/>
          <p:nvPr/>
        </p:nvSpPr>
        <p:spPr>
          <a:xfrm>
            <a:off x="229052" y="732159"/>
            <a:ext cx="2481770" cy="523220"/>
          </a:xfrm>
          <a:prstGeom prst="rect">
            <a:avLst/>
          </a:prstGeom>
          <a:noFill/>
          <a:ln>
            <a:solidFill>
              <a:schemeClr val="tx1"/>
            </a:solidFill>
          </a:ln>
        </p:spPr>
        <p:txBody>
          <a:bodyPr wrap="square" rtlCol="0">
            <a:spAutoFit/>
          </a:bodyPr>
          <a:lstStyle/>
          <a:p>
            <a:r>
              <a:rPr lang="en-US" sz="1400" i="0" dirty="0">
                <a:solidFill>
                  <a:srgbClr val="0000FF"/>
                </a:solidFill>
                <a:hlinkClick r:id="rId5">
                  <a:extLst>
                    <a:ext uri="{A12FA001-AC4F-418D-AE19-62706E023703}">
                      <ahyp:hlinkClr xmlns:ahyp="http://schemas.microsoft.com/office/drawing/2018/hyperlinkcolor" val="tx"/>
                    </a:ext>
                  </a:extLst>
                </a:hlinkClick>
              </a:rPr>
              <a:t>Log in at http://ddb.glidernet.org</a:t>
            </a:r>
            <a:r>
              <a:rPr lang="en-US" sz="1400" i="0" dirty="0">
                <a:solidFill>
                  <a:srgbClr val="0000FF"/>
                </a:solidFill>
              </a:rPr>
              <a:t> </a:t>
            </a:r>
          </a:p>
        </p:txBody>
      </p:sp>
      <p:cxnSp>
        <p:nvCxnSpPr>
          <p:cNvPr id="9" name="Connector: Elbow 8">
            <a:extLst>
              <a:ext uri="{FF2B5EF4-FFF2-40B4-BE49-F238E27FC236}">
                <a16:creationId xmlns:a16="http://schemas.microsoft.com/office/drawing/2014/main" id="{2FD3788B-C7FC-DC4A-51F2-44AA49735FE6}"/>
              </a:ext>
            </a:extLst>
          </p:cNvPr>
          <p:cNvCxnSpPr>
            <a:cxnSpLocks/>
            <a:stCxn id="7" idx="3"/>
            <a:endCxn id="16" idx="1"/>
          </p:cNvCxnSpPr>
          <p:nvPr/>
        </p:nvCxnSpPr>
        <p:spPr bwMode="auto">
          <a:xfrm>
            <a:off x="2710822" y="993769"/>
            <a:ext cx="950280" cy="229228"/>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16" name="Picture 15">
            <a:extLst>
              <a:ext uri="{FF2B5EF4-FFF2-40B4-BE49-F238E27FC236}">
                <a16:creationId xmlns:a16="http://schemas.microsoft.com/office/drawing/2014/main" id="{B089C73E-D628-092D-8C16-EA31CB9BF9A6}"/>
              </a:ext>
            </a:extLst>
          </p:cNvPr>
          <p:cNvPicPr>
            <a:picLocks noChangeAspect="1"/>
          </p:cNvPicPr>
          <p:nvPr/>
        </p:nvPicPr>
        <p:blipFill>
          <a:blip r:embed="rId6"/>
          <a:stretch>
            <a:fillRect/>
          </a:stretch>
        </p:blipFill>
        <p:spPr>
          <a:xfrm>
            <a:off x="3661102" y="999159"/>
            <a:ext cx="1790700" cy="447675"/>
          </a:xfrm>
          <a:prstGeom prst="rect">
            <a:avLst/>
          </a:prstGeom>
          <a:solidFill>
            <a:schemeClr val="tx1"/>
          </a:solidFill>
          <a:ln>
            <a:solidFill>
              <a:schemeClr val="tx1"/>
            </a:solidFill>
          </a:ln>
        </p:spPr>
      </p:pic>
      <p:cxnSp>
        <p:nvCxnSpPr>
          <p:cNvPr id="20" name="Connector: Elbow 19">
            <a:extLst>
              <a:ext uri="{FF2B5EF4-FFF2-40B4-BE49-F238E27FC236}">
                <a16:creationId xmlns:a16="http://schemas.microsoft.com/office/drawing/2014/main" id="{8137BE88-16C6-727F-D5A7-D2FF5BC521AA}"/>
              </a:ext>
            </a:extLst>
          </p:cNvPr>
          <p:cNvCxnSpPr>
            <a:cxnSpLocks/>
            <a:stCxn id="16" idx="3"/>
            <a:endCxn id="8" idx="1"/>
          </p:cNvCxnSpPr>
          <p:nvPr/>
        </p:nvCxnSpPr>
        <p:spPr bwMode="auto">
          <a:xfrm>
            <a:off x="5451802" y="1222997"/>
            <a:ext cx="707640" cy="170882"/>
          </a:xfrm>
          <a:prstGeom prst="bentConnector3">
            <a:avLst>
              <a:gd name="adj1" fmla="val 50000"/>
            </a:avLst>
          </a:prstGeom>
          <a:noFill/>
          <a:ln w="28575" cap="flat" cmpd="sng" algn="ctr">
            <a:solidFill>
              <a:schemeClr val="tx1"/>
            </a:solidFill>
            <a:prstDash val="solid"/>
            <a:round/>
            <a:headEnd type="none" w="med" len="med"/>
            <a:tailEnd type="triangle"/>
          </a:ln>
          <a:effectLst/>
        </p:spPr>
      </p:cxnSp>
      <p:pic>
        <p:nvPicPr>
          <p:cNvPr id="34" name="Picture 33">
            <a:extLst>
              <a:ext uri="{FF2B5EF4-FFF2-40B4-BE49-F238E27FC236}">
                <a16:creationId xmlns:a16="http://schemas.microsoft.com/office/drawing/2014/main" id="{C5DC4E26-E209-A214-184A-54E333EA22A6}"/>
              </a:ext>
            </a:extLst>
          </p:cNvPr>
          <p:cNvPicPr>
            <a:picLocks noChangeAspect="1"/>
          </p:cNvPicPr>
          <p:nvPr/>
        </p:nvPicPr>
        <p:blipFill>
          <a:blip r:embed="rId7"/>
          <a:stretch>
            <a:fillRect/>
          </a:stretch>
        </p:blipFill>
        <p:spPr>
          <a:xfrm>
            <a:off x="2819400" y="3022733"/>
            <a:ext cx="2490429" cy="430870"/>
          </a:xfrm>
          <a:prstGeom prst="rect">
            <a:avLst/>
          </a:prstGeom>
          <a:ln>
            <a:solidFill>
              <a:schemeClr val="tx1"/>
            </a:solidFill>
          </a:ln>
        </p:spPr>
      </p:pic>
      <p:pic>
        <p:nvPicPr>
          <p:cNvPr id="1047" name="Picture 1046">
            <a:extLst>
              <a:ext uri="{FF2B5EF4-FFF2-40B4-BE49-F238E27FC236}">
                <a16:creationId xmlns:a16="http://schemas.microsoft.com/office/drawing/2014/main" id="{471EE564-1919-9233-B819-42D9F553BAB3}"/>
              </a:ext>
            </a:extLst>
          </p:cNvPr>
          <p:cNvPicPr>
            <a:picLocks noChangeAspect="1"/>
          </p:cNvPicPr>
          <p:nvPr/>
        </p:nvPicPr>
        <p:blipFill>
          <a:blip r:embed="rId8"/>
          <a:stretch>
            <a:fillRect/>
          </a:stretch>
        </p:blipFill>
        <p:spPr>
          <a:xfrm>
            <a:off x="453533" y="4781866"/>
            <a:ext cx="4724400" cy="684288"/>
          </a:xfrm>
          <a:prstGeom prst="rect">
            <a:avLst/>
          </a:prstGeom>
          <a:ln>
            <a:solidFill>
              <a:schemeClr val="tx1"/>
            </a:solidFill>
          </a:ln>
        </p:spPr>
      </p:pic>
      <p:cxnSp>
        <p:nvCxnSpPr>
          <p:cNvPr id="1048" name="Connector: Elbow 1047">
            <a:extLst>
              <a:ext uri="{FF2B5EF4-FFF2-40B4-BE49-F238E27FC236}">
                <a16:creationId xmlns:a16="http://schemas.microsoft.com/office/drawing/2014/main" id="{20F9204B-BAD2-2E78-AC81-23F607AAD440}"/>
              </a:ext>
            </a:extLst>
          </p:cNvPr>
          <p:cNvCxnSpPr>
            <a:cxnSpLocks/>
            <a:stCxn id="25" idx="2"/>
            <a:endCxn id="1047" idx="0"/>
          </p:cNvCxnSpPr>
          <p:nvPr/>
        </p:nvCxnSpPr>
        <p:spPr bwMode="auto">
          <a:xfrm rot="16200000" flipH="1">
            <a:off x="1763650" y="3729782"/>
            <a:ext cx="497267" cy="1606900"/>
          </a:xfrm>
          <a:prstGeom prst="bentConnector3">
            <a:avLst>
              <a:gd name="adj1" fmla="val 50000"/>
            </a:avLst>
          </a:prstGeom>
          <a:noFill/>
          <a:ln w="28575" cap="flat" cmpd="sng" algn="ctr">
            <a:solidFill>
              <a:schemeClr val="tx1"/>
            </a:solidFill>
            <a:prstDash val="solid"/>
            <a:round/>
            <a:headEnd type="none" w="med" len="med"/>
            <a:tailEnd type="triangle"/>
          </a:ln>
          <a:effectLst/>
        </p:spPr>
      </p:cxnSp>
      <p:sp>
        <p:nvSpPr>
          <p:cNvPr id="1055" name="TextBox 1054">
            <a:extLst>
              <a:ext uri="{FF2B5EF4-FFF2-40B4-BE49-F238E27FC236}">
                <a16:creationId xmlns:a16="http://schemas.microsoft.com/office/drawing/2014/main" id="{75390DC4-1996-80A0-5F5A-4DFF678D6CEA}"/>
              </a:ext>
            </a:extLst>
          </p:cNvPr>
          <p:cNvSpPr txBox="1"/>
          <p:nvPr/>
        </p:nvSpPr>
        <p:spPr>
          <a:xfrm>
            <a:off x="153349" y="5826663"/>
            <a:ext cx="2498976" cy="461665"/>
          </a:xfrm>
          <a:prstGeom prst="rect">
            <a:avLst/>
          </a:prstGeom>
          <a:noFill/>
          <a:ln>
            <a:solidFill>
              <a:schemeClr val="tx1"/>
            </a:solidFill>
          </a:ln>
        </p:spPr>
        <p:txBody>
          <a:bodyPr wrap="square">
            <a:spAutoFit/>
          </a:bodyPr>
          <a:lstStyle/>
          <a:p>
            <a:pPr>
              <a:tabLst>
                <a:tab pos="914400" algn="l"/>
              </a:tabLst>
            </a:pPr>
            <a:r>
              <a:rPr lang="en-US" sz="1200" i="0" dirty="0"/>
              <a:t>Database Search</a:t>
            </a:r>
          </a:p>
          <a:p>
            <a:pPr>
              <a:tabLst>
                <a:tab pos="914400" algn="l"/>
              </a:tabLst>
            </a:pPr>
            <a:r>
              <a:rPr lang="en-US" sz="1200" i="0" dirty="0">
                <a:hlinkClick r:id="rId9">
                  <a:extLst>
                    <a:ext uri="{A12FA001-AC4F-418D-AE19-62706E023703}">
                      <ahyp:hlinkClr xmlns:ahyp="http://schemas.microsoft.com/office/drawing/2018/hyperlinkcolor" val="tx"/>
                    </a:ext>
                  </a:extLst>
                </a:hlinkClick>
              </a:rPr>
              <a:t>http://wiki.glidernet.org/ddb-list</a:t>
            </a:r>
            <a:r>
              <a:rPr lang="en-US" sz="1200" i="0" dirty="0"/>
              <a:t> </a:t>
            </a:r>
          </a:p>
        </p:txBody>
      </p:sp>
      <p:pic>
        <p:nvPicPr>
          <p:cNvPr id="14" name="Picture 13">
            <a:extLst>
              <a:ext uri="{FF2B5EF4-FFF2-40B4-BE49-F238E27FC236}">
                <a16:creationId xmlns:a16="http://schemas.microsoft.com/office/drawing/2014/main" id="{3A7B16AF-BB29-EE6D-817C-DD1CFF688FB4}"/>
              </a:ext>
            </a:extLst>
          </p:cNvPr>
          <p:cNvPicPr>
            <a:picLocks noChangeAspect="1"/>
          </p:cNvPicPr>
          <p:nvPr/>
        </p:nvPicPr>
        <p:blipFill>
          <a:blip r:embed="rId10"/>
          <a:stretch>
            <a:fillRect/>
          </a:stretch>
        </p:blipFill>
        <p:spPr>
          <a:xfrm>
            <a:off x="5490933" y="2133601"/>
            <a:ext cx="3466031" cy="2831405"/>
          </a:xfrm>
          <a:prstGeom prst="rect">
            <a:avLst/>
          </a:prstGeom>
        </p:spPr>
      </p:pic>
      <p:sp>
        <p:nvSpPr>
          <p:cNvPr id="31" name="TextBox 30">
            <a:extLst>
              <a:ext uri="{FF2B5EF4-FFF2-40B4-BE49-F238E27FC236}">
                <a16:creationId xmlns:a16="http://schemas.microsoft.com/office/drawing/2014/main" id="{F07124BA-9B89-04E8-5C23-A9380279A60D}"/>
              </a:ext>
            </a:extLst>
          </p:cNvPr>
          <p:cNvSpPr txBox="1"/>
          <p:nvPr/>
        </p:nvSpPr>
        <p:spPr>
          <a:xfrm>
            <a:off x="7531428" y="2329871"/>
            <a:ext cx="324128" cy="523220"/>
          </a:xfrm>
          <a:prstGeom prst="rect">
            <a:avLst/>
          </a:prstGeom>
          <a:noFill/>
        </p:spPr>
        <p:txBody>
          <a:bodyPr wrap="none" rtlCol="0">
            <a:spAutoFit/>
          </a:bodyPr>
          <a:lstStyle/>
          <a:p>
            <a:r>
              <a:rPr lang="en-US" sz="2800" i="0" dirty="0">
                <a:solidFill>
                  <a:srgbClr val="FF0000"/>
                </a:solidFill>
              </a:rPr>
              <a:t>*</a:t>
            </a:r>
          </a:p>
        </p:txBody>
      </p:sp>
      <p:sp>
        <p:nvSpPr>
          <p:cNvPr id="30" name="Rectangle 29">
            <a:extLst>
              <a:ext uri="{FF2B5EF4-FFF2-40B4-BE49-F238E27FC236}">
                <a16:creationId xmlns:a16="http://schemas.microsoft.com/office/drawing/2014/main" id="{7D379B9F-A686-8B0D-C260-6677D67F5DCE}"/>
              </a:ext>
            </a:extLst>
          </p:cNvPr>
          <p:cNvSpPr/>
          <p:nvPr/>
        </p:nvSpPr>
        <p:spPr bwMode="auto">
          <a:xfrm>
            <a:off x="7188466" y="2374206"/>
            <a:ext cx="1712467" cy="523219"/>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795E7FFE-2DDA-7DFD-DD97-EE5B476A437F}"/>
              </a:ext>
            </a:extLst>
          </p:cNvPr>
          <p:cNvSpPr txBox="1"/>
          <p:nvPr/>
        </p:nvSpPr>
        <p:spPr>
          <a:xfrm>
            <a:off x="4110769" y="714336"/>
            <a:ext cx="928460" cy="276999"/>
          </a:xfrm>
          <a:prstGeom prst="rect">
            <a:avLst/>
          </a:prstGeom>
          <a:noFill/>
        </p:spPr>
        <p:txBody>
          <a:bodyPr wrap="none" rtlCol="0">
            <a:spAutoFit/>
          </a:bodyPr>
          <a:lstStyle/>
          <a:p>
            <a:r>
              <a:rPr lang="en-US" sz="1200" i="0" dirty="0"/>
              <a:t>CLICK ON</a:t>
            </a:r>
          </a:p>
        </p:txBody>
      </p:sp>
      <p:sp>
        <p:nvSpPr>
          <p:cNvPr id="10" name="TextBox 9">
            <a:extLst>
              <a:ext uri="{FF2B5EF4-FFF2-40B4-BE49-F238E27FC236}">
                <a16:creationId xmlns:a16="http://schemas.microsoft.com/office/drawing/2014/main" id="{0EFD3365-BEF8-603E-7CB0-8E6E86564728}"/>
              </a:ext>
            </a:extLst>
          </p:cNvPr>
          <p:cNvSpPr txBox="1"/>
          <p:nvPr/>
        </p:nvSpPr>
        <p:spPr>
          <a:xfrm>
            <a:off x="3118982" y="2748836"/>
            <a:ext cx="928460" cy="276999"/>
          </a:xfrm>
          <a:prstGeom prst="rect">
            <a:avLst/>
          </a:prstGeom>
          <a:noFill/>
        </p:spPr>
        <p:txBody>
          <a:bodyPr wrap="none" rtlCol="0">
            <a:spAutoFit/>
          </a:bodyPr>
          <a:lstStyle/>
          <a:p>
            <a:r>
              <a:rPr lang="en-US" sz="1200" i="0" dirty="0"/>
              <a:t>CLICK ON</a:t>
            </a:r>
          </a:p>
        </p:txBody>
      </p:sp>
    </p:spTree>
    <p:extLst>
      <p:ext uri="{BB962C8B-B14F-4D97-AF65-F5344CB8AC3E}">
        <p14:creationId xmlns:p14="http://schemas.microsoft.com/office/powerpoint/2010/main" val="428522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4A04E-972A-E872-9656-34F18AFF2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E45E34-7CFD-A003-BE50-F121CC5ADB15}"/>
              </a:ext>
            </a:extLst>
          </p:cNvPr>
          <p:cNvSpPr>
            <a:spLocks noGrp="1"/>
          </p:cNvSpPr>
          <p:nvPr>
            <p:ph type="title"/>
          </p:nvPr>
        </p:nvSpPr>
        <p:spPr>
          <a:xfrm>
            <a:off x="0" y="-228600"/>
            <a:ext cx="9144000" cy="1143000"/>
          </a:xfrm>
        </p:spPr>
        <p:txBody>
          <a:bodyPr/>
          <a:lstStyle/>
          <a:p>
            <a:r>
              <a:rPr lang="en-US" sz="4800" b="1" kern="1200" dirty="0">
                <a:solidFill>
                  <a:srgbClr val="0000FF"/>
                </a:solidFill>
                <a:effectLst>
                  <a:outerShdw blurRad="38100" dist="38100" dir="2700000" algn="tl">
                    <a:srgbClr val="C0C0C0"/>
                  </a:outerShdw>
                </a:effectLst>
                <a:latin typeface="Arial" charset="0"/>
                <a:ea typeface="+mn-ea"/>
                <a:cs typeface="+mn-cs"/>
              </a:rPr>
              <a:t>FLARM Software Updating</a:t>
            </a:r>
          </a:p>
        </p:txBody>
      </p:sp>
      <p:sp>
        <p:nvSpPr>
          <p:cNvPr id="4" name="Slide Number Placeholder 3">
            <a:extLst>
              <a:ext uri="{FF2B5EF4-FFF2-40B4-BE49-F238E27FC236}">
                <a16:creationId xmlns:a16="http://schemas.microsoft.com/office/drawing/2014/main" id="{8DFE3C39-36AF-E8F1-31D4-CE76DD3A0458}"/>
              </a:ext>
            </a:extLst>
          </p:cNvPr>
          <p:cNvSpPr>
            <a:spLocks noGrp="1"/>
          </p:cNvSpPr>
          <p:nvPr>
            <p:ph type="sldNum" sz="quarter" idx="12"/>
          </p:nvPr>
        </p:nvSpPr>
        <p:spPr/>
        <p:txBody>
          <a:bodyPr/>
          <a:lstStyle/>
          <a:p>
            <a:pPr>
              <a:defRPr/>
            </a:pPr>
            <a:fld id="{B1F856E0-68EF-4087-88B5-8351F7323B37}" type="slidenum">
              <a:rPr lang="en-US" smtClean="0"/>
              <a:pPr>
                <a:defRPr/>
              </a:pPr>
              <a:t>31</a:t>
            </a:fld>
            <a:endParaRPr lang="en-US" dirty="0"/>
          </a:p>
        </p:txBody>
      </p:sp>
      <p:sp>
        <p:nvSpPr>
          <p:cNvPr id="11" name="TextBox 10">
            <a:extLst>
              <a:ext uri="{FF2B5EF4-FFF2-40B4-BE49-F238E27FC236}">
                <a16:creationId xmlns:a16="http://schemas.microsoft.com/office/drawing/2014/main" id="{737558BB-E484-1196-56CF-6A5A202F2084}"/>
              </a:ext>
            </a:extLst>
          </p:cNvPr>
          <p:cNvSpPr txBox="1"/>
          <p:nvPr/>
        </p:nvSpPr>
        <p:spPr>
          <a:xfrm>
            <a:off x="5000749" y="914400"/>
            <a:ext cx="3005506" cy="1569660"/>
          </a:xfrm>
          <a:prstGeom prst="rect">
            <a:avLst/>
          </a:prstGeom>
          <a:noFill/>
        </p:spPr>
        <p:txBody>
          <a:bodyPr wrap="square" rtlCol="0">
            <a:spAutoFit/>
          </a:bodyPr>
          <a:lstStyle/>
          <a:p>
            <a:r>
              <a:rPr lang="en-US" sz="2400" b="0" i="0" dirty="0"/>
              <a:t>Each Flarm Device must have its software updates annually.</a:t>
            </a:r>
          </a:p>
        </p:txBody>
      </p:sp>
      <p:sp>
        <p:nvSpPr>
          <p:cNvPr id="12" name="TextBox 11">
            <a:extLst>
              <a:ext uri="{FF2B5EF4-FFF2-40B4-BE49-F238E27FC236}">
                <a16:creationId xmlns:a16="http://schemas.microsoft.com/office/drawing/2014/main" id="{354F7ED1-24CA-4808-7F97-6660AB3BCBA2}"/>
              </a:ext>
            </a:extLst>
          </p:cNvPr>
          <p:cNvSpPr txBox="1"/>
          <p:nvPr/>
        </p:nvSpPr>
        <p:spPr>
          <a:xfrm>
            <a:off x="1240447" y="822573"/>
            <a:ext cx="3005506" cy="584775"/>
          </a:xfrm>
          <a:prstGeom prst="rect">
            <a:avLst/>
          </a:prstGeom>
          <a:noFill/>
        </p:spPr>
        <p:txBody>
          <a:bodyPr wrap="square" rtlCol="0">
            <a:spAutoFit/>
          </a:bodyPr>
          <a:lstStyle/>
          <a:p>
            <a:r>
              <a:rPr lang="en-US" sz="3200" i="0" dirty="0"/>
              <a:t>Flarm.com </a:t>
            </a:r>
          </a:p>
        </p:txBody>
      </p:sp>
      <p:pic>
        <p:nvPicPr>
          <p:cNvPr id="15" name="Picture 14">
            <a:extLst>
              <a:ext uri="{FF2B5EF4-FFF2-40B4-BE49-F238E27FC236}">
                <a16:creationId xmlns:a16="http://schemas.microsoft.com/office/drawing/2014/main" id="{4D146062-0428-A3DA-20B1-2EDF7E248CA2}"/>
              </a:ext>
            </a:extLst>
          </p:cNvPr>
          <p:cNvPicPr>
            <a:picLocks noChangeAspect="1"/>
          </p:cNvPicPr>
          <p:nvPr/>
        </p:nvPicPr>
        <p:blipFill>
          <a:blip r:embed="rId2"/>
          <a:stretch>
            <a:fillRect/>
          </a:stretch>
        </p:blipFill>
        <p:spPr>
          <a:xfrm>
            <a:off x="152400" y="1414341"/>
            <a:ext cx="4572000" cy="2807074"/>
          </a:xfrm>
          <a:prstGeom prst="rect">
            <a:avLst/>
          </a:prstGeom>
          <a:ln>
            <a:solidFill>
              <a:schemeClr val="tx1"/>
            </a:solidFill>
          </a:ln>
        </p:spPr>
      </p:pic>
      <p:pic>
        <p:nvPicPr>
          <p:cNvPr id="18" name="Picture 17">
            <a:extLst>
              <a:ext uri="{FF2B5EF4-FFF2-40B4-BE49-F238E27FC236}">
                <a16:creationId xmlns:a16="http://schemas.microsoft.com/office/drawing/2014/main" id="{F719780C-BA36-6A37-6514-8A06AD6955CC}"/>
              </a:ext>
            </a:extLst>
          </p:cNvPr>
          <p:cNvPicPr>
            <a:picLocks noChangeAspect="1"/>
          </p:cNvPicPr>
          <p:nvPr/>
        </p:nvPicPr>
        <p:blipFill>
          <a:blip r:embed="rId3"/>
          <a:stretch>
            <a:fillRect/>
          </a:stretch>
        </p:blipFill>
        <p:spPr>
          <a:xfrm>
            <a:off x="2035622" y="2772950"/>
            <a:ext cx="6749156" cy="3399249"/>
          </a:xfrm>
          <a:prstGeom prst="rect">
            <a:avLst/>
          </a:prstGeom>
          <a:ln>
            <a:solidFill>
              <a:schemeClr val="tx1"/>
            </a:solidFill>
          </a:ln>
        </p:spPr>
      </p:pic>
      <p:sp>
        <p:nvSpPr>
          <p:cNvPr id="22" name="TextBox 21">
            <a:extLst>
              <a:ext uri="{FF2B5EF4-FFF2-40B4-BE49-F238E27FC236}">
                <a16:creationId xmlns:a16="http://schemas.microsoft.com/office/drawing/2014/main" id="{99D469FD-419F-9506-9ED6-21078BDA7B12}"/>
              </a:ext>
            </a:extLst>
          </p:cNvPr>
          <p:cNvSpPr txBox="1"/>
          <p:nvPr/>
        </p:nvSpPr>
        <p:spPr>
          <a:xfrm>
            <a:off x="3460531" y="2852639"/>
            <a:ext cx="4582510" cy="338554"/>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www.flarm.com/en/support/downloads/</a:t>
            </a:r>
            <a:r>
              <a:rPr lang="en-US" dirty="0"/>
              <a:t> </a:t>
            </a:r>
          </a:p>
        </p:txBody>
      </p:sp>
    </p:spTree>
    <p:extLst>
      <p:ext uri="{BB962C8B-B14F-4D97-AF65-F5344CB8AC3E}">
        <p14:creationId xmlns:p14="http://schemas.microsoft.com/office/powerpoint/2010/main" val="4274446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688"/>
            <a:ext cx="9144000" cy="1143000"/>
          </a:xfrm>
        </p:spPr>
        <p:txBody>
          <a:bodyPr/>
          <a:lstStyle/>
          <a:p>
            <a:r>
              <a:rPr lang="en-US" sz="4800" b="1" kern="1200" dirty="0">
                <a:solidFill>
                  <a:srgbClr val="0000FF"/>
                </a:solidFill>
                <a:effectLst>
                  <a:outerShdw blurRad="38100" dist="38100" dir="2700000" algn="tl">
                    <a:srgbClr val="C0C0C0"/>
                  </a:outerShdw>
                </a:effectLst>
                <a:latin typeface="Arial" charset="0"/>
                <a:ea typeface="+mn-ea"/>
                <a:cs typeface="+mn-cs"/>
              </a:rPr>
              <a:t>FLARM Display Devices</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32</a:t>
            </a:fld>
            <a:endParaRPr lang="en-US" dirty="0"/>
          </a:p>
        </p:txBody>
      </p:sp>
      <p:pic>
        <p:nvPicPr>
          <p:cNvPr id="7" name="Picture 6">
            <a:extLst>
              <a:ext uri="{FF2B5EF4-FFF2-40B4-BE49-F238E27FC236}">
                <a16:creationId xmlns:a16="http://schemas.microsoft.com/office/drawing/2014/main" id="{B90B8991-AB7C-5FEE-F6A0-B200A47A83E1}"/>
              </a:ext>
            </a:extLst>
          </p:cNvPr>
          <p:cNvPicPr>
            <a:picLocks noChangeAspect="1"/>
          </p:cNvPicPr>
          <p:nvPr/>
        </p:nvPicPr>
        <p:blipFill>
          <a:blip r:embed="rId2"/>
          <a:stretch>
            <a:fillRect/>
          </a:stretch>
        </p:blipFill>
        <p:spPr>
          <a:xfrm>
            <a:off x="838200" y="2294947"/>
            <a:ext cx="2667000" cy="4160241"/>
          </a:xfrm>
          <a:prstGeom prst="rect">
            <a:avLst/>
          </a:prstGeom>
          <a:ln>
            <a:solidFill>
              <a:schemeClr val="tx1"/>
            </a:solidFill>
          </a:ln>
        </p:spPr>
      </p:pic>
      <p:pic>
        <p:nvPicPr>
          <p:cNvPr id="1030" name="Picture 6">
            <a:extLst>
              <a:ext uri="{FF2B5EF4-FFF2-40B4-BE49-F238E27FC236}">
                <a16:creationId xmlns:a16="http://schemas.microsoft.com/office/drawing/2014/main" id="{D9C2995F-86B9-35AE-53C4-DB953FE1A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514600"/>
            <a:ext cx="2159223" cy="21465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4D3539E-2946-B68F-A815-41E72FF72194}"/>
              </a:ext>
            </a:extLst>
          </p:cNvPr>
          <p:cNvSpPr txBox="1"/>
          <p:nvPr/>
        </p:nvSpPr>
        <p:spPr>
          <a:xfrm>
            <a:off x="838200" y="838200"/>
            <a:ext cx="6934200" cy="1169551"/>
          </a:xfrm>
          <a:prstGeom prst="rect">
            <a:avLst/>
          </a:prstGeom>
          <a:noFill/>
          <a:ln>
            <a:solidFill>
              <a:schemeClr val="tx1"/>
            </a:solidFill>
          </a:ln>
        </p:spPr>
        <p:txBody>
          <a:bodyPr wrap="square" rtlCol="0">
            <a:spAutoFit/>
          </a:bodyPr>
          <a:lstStyle/>
          <a:p>
            <a:r>
              <a:rPr lang="en-US" sz="1400" i="0" dirty="0">
                <a:solidFill>
                  <a:srgbClr val="0000FF"/>
                </a:solidFill>
              </a:rPr>
              <a:t>Now your FLARM Device is configured and registered. You will see all other FLARM equipped aircraft (and ADS-B traffic). Other pilots with</a:t>
            </a:r>
          </a:p>
          <a:p>
            <a:r>
              <a:rPr lang="en-US" sz="1400" i="0" dirty="0">
                <a:solidFill>
                  <a:srgbClr val="0000FF"/>
                </a:solidFill>
              </a:rPr>
              <a:t>a FLARM device and a configured database will see your aircraft</a:t>
            </a:r>
          </a:p>
          <a:p>
            <a:r>
              <a:rPr lang="en-US" sz="1400" i="0" dirty="0">
                <a:solidFill>
                  <a:srgbClr val="0000FF"/>
                </a:solidFill>
              </a:rPr>
              <a:t>information (i.e. contest ID).  This provides critical</a:t>
            </a:r>
          </a:p>
          <a:p>
            <a:r>
              <a:rPr lang="en-US" sz="1400" i="0" dirty="0">
                <a:solidFill>
                  <a:srgbClr val="0000FF"/>
                </a:solidFill>
              </a:rPr>
              <a:t>collision avoidance even when the contest ID is not displayed.</a:t>
            </a:r>
          </a:p>
        </p:txBody>
      </p:sp>
      <p:pic>
        <p:nvPicPr>
          <p:cNvPr id="5" name="Picture 2">
            <a:extLst>
              <a:ext uri="{FF2B5EF4-FFF2-40B4-BE49-F238E27FC236}">
                <a16:creationId xmlns:a16="http://schemas.microsoft.com/office/drawing/2014/main" id="{4A7DE755-8757-6BA4-AE69-4E67EEDEDA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313997"/>
            <a:ext cx="2362200" cy="41685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5D6280BF-0AE5-9732-8F58-FB596367D26A}"/>
              </a:ext>
            </a:extLst>
          </p:cNvPr>
          <p:cNvGrpSpPr/>
          <p:nvPr/>
        </p:nvGrpSpPr>
        <p:grpSpPr>
          <a:xfrm>
            <a:off x="1835969" y="4198838"/>
            <a:ext cx="671461" cy="924567"/>
            <a:chOff x="7804707" y="1772312"/>
            <a:chExt cx="671461" cy="924567"/>
          </a:xfrm>
        </p:grpSpPr>
        <p:pic>
          <p:nvPicPr>
            <p:cNvPr id="6" name="Picture 5" descr="A blue glider flying in the sky&#10;&#10;Description automatically generated">
              <a:extLst>
                <a:ext uri="{FF2B5EF4-FFF2-40B4-BE49-F238E27FC236}">
                  <a16:creationId xmlns:a16="http://schemas.microsoft.com/office/drawing/2014/main" id="{7C60176C-976A-F554-6367-7F0D108350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9" name="TextBox 8">
              <a:extLst>
                <a:ext uri="{FF2B5EF4-FFF2-40B4-BE49-F238E27FC236}">
                  <a16:creationId xmlns:a16="http://schemas.microsoft.com/office/drawing/2014/main" id="{0BD77456-6E3E-C0E0-4D62-BDAB7FBBA5AB}"/>
                </a:ext>
              </a:extLst>
            </p:cNvPr>
            <p:cNvSpPr txBox="1"/>
            <p:nvPr/>
          </p:nvSpPr>
          <p:spPr>
            <a:xfrm>
              <a:off x="7817012" y="2327547"/>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grpSp>
      <p:grpSp>
        <p:nvGrpSpPr>
          <p:cNvPr id="10" name="Group 9">
            <a:extLst>
              <a:ext uri="{FF2B5EF4-FFF2-40B4-BE49-F238E27FC236}">
                <a16:creationId xmlns:a16="http://schemas.microsoft.com/office/drawing/2014/main" id="{A98C84D3-B19F-3C7E-C004-62965A28C75C}"/>
              </a:ext>
            </a:extLst>
          </p:cNvPr>
          <p:cNvGrpSpPr/>
          <p:nvPr/>
        </p:nvGrpSpPr>
        <p:grpSpPr>
          <a:xfrm>
            <a:off x="4648200" y="2975854"/>
            <a:ext cx="914400" cy="1151354"/>
            <a:chOff x="7804707" y="1772312"/>
            <a:chExt cx="671461" cy="924567"/>
          </a:xfrm>
        </p:grpSpPr>
        <p:pic>
          <p:nvPicPr>
            <p:cNvPr id="11" name="Picture 10" descr="A blue glider flying in the sky&#10;&#10;Description automatically generated">
              <a:extLst>
                <a:ext uri="{FF2B5EF4-FFF2-40B4-BE49-F238E27FC236}">
                  <a16:creationId xmlns:a16="http://schemas.microsoft.com/office/drawing/2014/main" id="{189BF41F-708F-D1A3-4F8C-A52FCD2707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12" name="TextBox 11">
              <a:extLst>
                <a:ext uri="{FF2B5EF4-FFF2-40B4-BE49-F238E27FC236}">
                  <a16:creationId xmlns:a16="http://schemas.microsoft.com/office/drawing/2014/main" id="{F93FAE6B-5339-E9BE-6AED-2FA1B3A79EA2}"/>
                </a:ext>
              </a:extLst>
            </p:cNvPr>
            <p:cNvSpPr txBox="1"/>
            <p:nvPr/>
          </p:nvSpPr>
          <p:spPr>
            <a:xfrm>
              <a:off x="7817012" y="2327547"/>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grpSp>
      <p:grpSp>
        <p:nvGrpSpPr>
          <p:cNvPr id="13" name="Group 12">
            <a:extLst>
              <a:ext uri="{FF2B5EF4-FFF2-40B4-BE49-F238E27FC236}">
                <a16:creationId xmlns:a16="http://schemas.microsoft.com/office/drawing/2014/main" id="{A98F3DE7-F88D-7E80-4D88-5697A98DF192}"/>
              </a:ext>
            </a:extLst>
          </p:cNvPr>
          <p:cNvGrpSpPr/>
          <p:nvPr/>
        </p:nvGrpSpPr>
        <p:grpSpPr>
          <a:xfrm>
            <a:off x="6939842" y="2900620"/>
            <a:ext cx="692969" cy="896473"/>
            <a:chOff x="7804707" y="1772312"/>
            <a:chExt cx="671461" cy="924567"/>
          </a:xfrm>
        </p:grpSpPr>
        <p:pic>
          <p:nvPicPr>
            <p:cNvPr id="14" name="Picture 13" descr="A blue glider flying in the sky&#10;&#10;Description automatically generated">
              <a:extLst>
                <a:ext uri="{FF2B5EF4-FFF2-40B4-BE49-F238E27FC236}">
                  <a16:creationId xmlns:a16="http://schemas.microsoft.com/office/drawing/2014/main" id="{95FC78CB-F6EF-5A8D-0FA9-E62534888C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60958">
              <a:off x="7804707" y="1772312"/>
              <a:ext cx="667951" cy="612498"/>
            </a:xfrm>
            <a:prstGeom prst="rect">
              <a:avLst/>
            </a:prstGeom>
          </p:spPr>
        </p:pic>
        <p:sp>
          <p:nvSpPr>
            <p:cNvPr id="15" name="TextBox 14">
              <a:extLst>
                <a:ext uri="{FF2B5EF4-FFF2-40B4-BE49-F238E27FC236}">
                  <a16:creationId xmlns:a16="http://schemas.microsoft.com/office/drawing/2014/main" id="{FCB033C9-5773-A899-06F9-A069ADBE591B}"/>
                </a:ext>
              </a:extLst>
            </p:cNvPr>
            <p:cNvSpPr txBox="1"/>
            <p:nvPr/>
          </p:nvSpPr>
          <p:spPr>
            <a:xfrm>
              <a:off x="7817012" y="2327547"/>
              <a:ext cx="659156" cy="369332"/>
            </a:xfrm>
            <a:prstGeom prst="rect">
              <a:avLst/>
            </a:prstGeom>
            <a:noFill/>
          </p:spPr>
          <p:txBody>
            <a:bodyPr wrap="none" rtlCol="0">
              <a:spAutoFit/>
            </a:bodyPr>
            <a:lstStyle/>
            <a:p>
              <a:r>
                <a:rPr lang="en-US" sz="1800" i="0" dirty="0">
                  <a:solidFill>
                    <a:srgbClr val="0000FF"/>
                  </a:solidFill>
                  <a:effectLst>
                    <a:outerShdw blurRad="38100" dist="38100" dir="2700000" algn="tl">
                      <a:srgbClr val="000000">
                        <a:alpha val="43137"/>
                      </a:srgbClr>
                    </a:outerShdw>
                  </a:effectLst>
                </a:rPr>
                <a:t>BLU</a:t>
              </a:r>
            </a:p>
          </p:txBody>
        </p:sp>
      </p:grpSp>
    </p:spTree>
    <p:extLst>
      <p:ext uri="{BB962C8B-B14F-4D97-AF65-F5344CB8AC3E}">
        <p14:creationId xmlns:p14="http://schemas.microsoft.com/office/powerpoint/2010/main" val="2386822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9144000" cy="1143000"/>
          </a:xfrm>
        </p:spPr>
        <p:txBody>
          <a:bodyPr/>
          <a:lstStyle/>
          <a:p>
            <a:r>
              <a:rPr lang="en-US" sz="7200" b="1" kern="1200" dirty="0">
                <a:solidFill>
                  <a:srgbClr val="0000FF"/>
                </a:solidFill>
                <a:effectLst>
                  <a:outerShdw blurRad="38100" dist="38100" dir="2700000" algn="tl">
                    <a:srgbClr val="C0C0C0"/>
                  </a:outerShdw>
                </a:effectLst>
                <a:latin typeface="Arial" charset="0"/>
                <a:ea typeface="+mn-ea"/>
                <a:cs typeface="+mn-cs"/>
              </a:rPr>
              <a:t>Miscellaneous </a:t>
            </a:r>
            <a:br>
              <a:rPr lang="en-US" sz="7200" b="1" kern="1200" dirty="0">
                <a:solidFill>
                  <a:srgbClr val="0000FF"/>
                </a:solidFill>
                <a:effectLst>
                  <a:outerShdw blurRad="38100" dist="38100" dir="2700000" algn="tl">
                    <a:srgbClr val="C0C0C0"/>
                  </a:outerShdw>
                </a:effectLst>
                <a:latin typeface="Arial" charset="0"/>
                <a:ea typeface="+mn-ea"/>
                <a:cs typeface="+mn-cs"/>
              </a:rPr>
            </a:br>
            <a:r>
              <a:rPr lang="en-US" sz="7200" b="1" kern="1200" dirty="0">
                <a:solidFill>
                  <a:srgbClr val="0000FF"/>
                </a:solidFill>
                <a:effectLst>
                  <a:outerShdw blurRad="38100" dist="38100" dir="2700000" algn="tl">
                    <a:srgbClr val="C0C0C0"/>
                  </a:outerShdw>
                </a:effectLst>
                <a:latin typeface="Arial" charset="0"/>
                <a:ea typeface="+mn-ea"/>
                <a:cs typeface="+mn-cs"/>
              </a:rPr>
              <a:t>Flarm </a:t>
            </a:r>
            <a:br>
              <a:rPr lang="en-US" sz="7200" b="1" kern="1200" dirty="0">
                <a:solidFill>
                  <a:srgbClr val="0000FF"/>
                </a:solidFill>
                <a:effectLst>
                  <a:outerShdw blurRad="38100" dist="38100" dir="2700000" algn="tl">
                    <a:srgbClr val="C0C0C0"/>
                  </a:outerShdw>
                </a:effectLst>
                <a:latin typeface="Arial" charset="0"/>
                <a:ea typeface="+mn-ea"/>
                <a:cs typeface="+mn-cs"/>
              </a:rPr>
            </a:br>
            <a:r>
              <a:rPr lang="en-US" sz="7200" b="1" kern="1200" dirty="0">
                <a:solidFill>
                  <a:srgbClr val="0000FF"/>
                </a:solidFill>
                <a:effectLst>
                  <a:outerShdw blurRad="38100" dist="38100" dir="2700000" algn="tl">
                    <a:srgbClr val="C0C0C0"/>
                  </a:outerShdw>
                </a:effectLst>
                <a:latin typeface="Arial" charset="0"/>
                <a:ea typeface="+mn-ea"/>
                <a:cs typeface="+mn-cs"/>
              </a:rPr>
              <a:t>Information</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33</a:t>
            </a:fld>
            <a:endParaRPr lang="en-US" dirty="0"/>
          </a:p>
        </p:txBody>
      </p:sp>
    </p:spTree>
    <p:extLst>
      <p:ext uri="{BB962C8B-B14F-4D97-AF65-F5344CB8AC3E}">
        <p14:creationId xmlns:p14="http://schemas.microsoft.com/office/powerpoint/2010/main" val="291439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0C14E-3F6B-A575-185B-4AE63D477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0D66E-14A3-4473-55B2-1B025FE64B7F}"/>
              </a:ext>
            </a:extLst>
          </p:cNvPr>
          <p:cNvSpPr>
            <a:spLocks noGrp="1"/>
          </p:cNvSpPr>
          <p:nvPr>
            <p:ph type="title"/>
          </p:nvPr>
        </p:nvSpPr>
        <p:spPr>
          <a:xfrm>
            <a:off x="-190500" y="228600"/>
            <a:ext cx="9525000" cy="1143000"/>
          </a:xfrm>
        </p:spPr>
        <p:txBody>
          <a:bodyPr/>
          <a:lstStyle/>
          <a:p>
            <a:r>
              <a:rPr lang="en-US" kern="1200" dirty="0">
                <a:solidFill>
                  <a:srgbClr val="0000FF"/>
                </a:solidFill>
                <a:effectLst>
                  <a:outerShdw blurRad="38100" dist="38100" dir="2700000" algn="tl">
                    <a:srgbClr val="C0C0C0"/>
                  </a:outerShdw>
                </a:effectLst>
                <a:latin typeface="Arial" charset="0"/>
                <a:ea typeface="+mn-ea"/>
                <a:cs typeface="+mn-cs"/>
              </a:rPr>
              <a:t>FLARM Device Range Analysis</a:t>
            </a:r>
          </a:p>
        </p:txBody>
      </p:sp>
      <p:sp>
        <p:nvSpPr>
          <p:cNvPr id="4" name="Slide Number Placeholder 3">
            <a:extLst>
              <a:ext uri="{FF2B5EF4-FFF2-40B4-BE49-F238E27FC236}">
                <a16:creationId xmlns:a16="http://schemas.microsoft.com/office/drawing/2014/main" id="{4C5ED39D-72C2-FC01-BBF6-8940790E522A}"/>
              </a:ext>
            </a:extLst>
          </p:cNvPr>
          <p:cNvSpPr>
            <a:spLocks noGrp="1"/>
          </p:cNvSpPr>
          <p:nvPr>
            <p:ph type="sldNum" sz="quarter" idx="12"/>
          </p:nvPr>
        </p:nvSpPr>
        <p:spPr/>
        <p:txBody>
          <a:bodyPr/>
          <a:lstStyle/>
          <a:p>
            <a:pPr>
              <a:defRPr/>
            </a:pPr>
            <a:fld id="{B1F856E0-68EF-4087-88B5-8351F7323B37}" type="slidenum">
              <a:rPr lang="en-US" smtClean="0"/>
              <a:pPr>
                <a:defRPr/>
              </a:pPr>
              <a:t>34</a:t>
            </a:fld>
            <a:endParaRPr lang="en-US" dirty="0"/>
          </a:p>
        </p:txBody>
      </p:sp>
      <p:sp>
        <p:nvSpPr>
          <p:cNvPr id="13" name="TextBox 12">
            <a:extLst>
              <a:ext uri="{FF2B5EF4-FFF2-40B4-BE49-F238E27FC236}">
                <a16:creationId xmlns:a16="http://schemas.microsoft.com/office/drawing/2014/main" id="{9F617165-07E2-AACC-E925-B27DB3483D35}"/>
              </a:ext>
            </a:extLst>
          </p:cNvPr>
          <p:cNvSpPr txBox="1"/>
          <p:nvPr/>
        </p:nvSpPr>
        <p:spPr>
          <a:xfrm>
            <a:off x="304800" y="1524000"/>
            <a:ext cx="8001000" cy="338554"/>
          </a:xfrm>
          <a:prstGeom prst="rect">
            <a:avLst/>
          </a:prstGeom>
          <a:noFill/>
        </p:spPr>
        <p:txBody>
          <a:bodyPr wrap="square">
            <a:spAutoFit/>
          </a:bodyPr>
          <a:lstStyle/>
          <a:p>
            <a:r>
              <a:rPr lang="en-US" dirty="0">
                <a:solidFill>
                  <a:srgbClr val="0000FF"/>
                </a:solidFill>
                <a:hlinkClick r:id="rId2">
                  <a:extLst>
                    <a:ext uri="{A12FA001-AC4F-418D-AE19-62706E023703}">
                      <ahyp:hlinkClr xmlns:ahyp="http://schemas.microsoft.com/office/drawing/2018/hyperlinkcolor" val="tx"/>
                    </a:ext>
                  </a:extLst>
                </a:hlinkClick>
              </a:rPr>
              <a:t>https://www.flarm.com/en/support/tools-software/range-analysis/</a:t>
            </a:r>
            <a:r>
              <a:rPr lang="en-US" dirty="0">
                <a:solidFill>
                  <a:srgbClr val="0000FF"/>
                </a:solidFill>
              </a:rPr>
              <a:t> </a:t>
            </a:r>
          </a:p>
        </p:txBody>
      </p:sp>
      <p:sp>
        <p:nvSpPr>
          <p:cNvPr id="23" name="TextBox 22">
            <a:extLst>
              <a:ext uri="{FF2B5EF4-FFF2-40B4-BE49-F238E27FC236}">
                <a16:creationId xmlns:a16="http://schemas.microsoft.com/office/drawing/2014/main" id="{914BA2F0-C129-3970-6D5E-B7E6A529E84E}"/>
              </a:ext>
            </a:extLst>
          </p:cNvPr>
          <p:cNvSpPr txBox="1"/>
          <p:nvPr/>
        </p:nvSpPr>
        <p:spPr>
          <a:xfrm>
            <a:off x="609600" y="2014954"/>
            <a:ext cx="4761186" cy="338554"/>
          </a:xfrm>
          <a:prstGeom prst="rect">
            <a:avLst/>
          </a:prstGeom>
          <a:noFill/>
        </p:spPr>
        <p:txBody>
          <a:bodyPr wrap="square">
            <a:spAutoFit/>
          </a:bodyPr>
          <a:lstStyle/>
          <a:p>
            <a:r>
              <a:rPr lang="en-US" dirty="0">
                <a:solidFill>
                  <a:srgbClr val="0000FF"/>
                </a:solidFill>
                <a:hlinkClick r:id="rId3">
                  <a:extLst>
                    <a:ext uri="{A12FA001-AC4F-418D-AE19-62706E023703}">
                      <ahyp:hlinkClr xmlns:ahyp="http://schemas.microsoft.com/office/drawing/2018/hyperlinkcolor" val="tx"/>
                    </a:ext>
                  </a:extLst>
                </a:hlinkClick>
              </a:rPr>
              <a:t>https://gliding.lxnav.com/flarm-range/</a:t>
            </a:r>
            <a:r>
              <a:rPr lang="en-US" dirty="0">
                <a:solidFill>
                  <a:srgbClr val="0000FF"/>
                </a:solidFill>
              </a:rPr>
              <a:t> </a:t>
            </a:r>
          </a:p>
        </p:txBody>
      </p:sp>
    </p:spTree>
    <p:extLst>
      <p:ext uri="{BB962C8B-B14F-4D97-AF65-F5344CB8AC3E}">
        <p14:creationId xmlns:p14="http://schemas.microsoft.com/office/powerpoint/2010/main" val="1858739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35</a:t>
            </a:fld>
            <a:endParaRPr lang="en-US" dirty="0"/>
          </a:p>
        </p:txBody>
      </p:sp>
      <p:sp>
        <p:nvSpPr>
          <p:cNvPr id="5" name="TextBox 4">
            <a:extLst>
              <a:ext uri="{FF2B5EF4-FFF2-40B4-BE49-F238E27FC236}">
                <a16:creationId xmlns:a16="http://schemas.microsoft.com/office/drawing/2014/main" id="{025466E0-FB01-B760-F367-352A30354076}"/>
              </a:ext>
            </a:extLst>
          </p:cNvPr>
          <p:cNvSpPr txBox="1"/>
          <p:nvPr/>
        </p:nvSpPr>
        <p:spPr>
          <a:xfrm>
            <a:off x="24245" y="321097"/>
            <a:ext cx="5943600" cy="1938992"/>
          </a:xfrm>
          <a:prstGeom prst="rect">
            <a:avLst/>
          </a:prstGeom>
          <a:noFill/>
        </p:spPr>
        <p:txBody>
          <a:bodyPr wrap="square">
            <a:spAutoFit/>
          </a:bodyPr>
          <a:lstStyle/>
          <a:p>
            <a:r>
              <a:rPr lang="en-US" sz="6000" kern="1200" dirty="0">
                <a:solidFill>
                  <a:srgbClr val="FF0000"/>
                </a:solidFill>
                <a:effectLst>
                  <a:outerShdw blurRad="38100" dist="38100" dir="2700000" algn="tl">
                    <a:srgbClr val="C0C0C0"/>
                  </a:outerShdw>
                </a:effectLst>
                <a:latin typeface="Arial" charset="0"/>
                <a:ea typeface="+mn-ea"/>
                <a:cs typeface="+mn-cs"/>
              </a:rPr>
              <a:t>Miscellaneous HOW TO…</a:t>
            </a:r>
            <a:endParaRPr lang="en-US" sz="6000" dirty="0">
              <a:solidFill>
                <a:srgbClr val="FF0000"/>
              </a:solidFill>
            </a:endParaRPr>
          </a:p>
        </p:txBody>
      </p:sp>
      <p:pic>
        <p:nvPicPr>
          <p:cNvPr id="7" name="Picture 6">
            <a:extLst>
              <a:ext uri="{FF2B5EF4-FFF2-40B4-BE49-F238E27FC236}">
                <a16:creationId xmlns:a16="http://schemas.microsoft.com/office/drawing/2014/main" id="{F06739E5-36DA-A3E5-258C-BF35703D4DEF}"/>
              </a:ext>
            </a:extLst>
          </p:cNvPr>
          <p:cNvPicPr>
            <a:picLocks noChangeAspect="1"/>
          </p:cNvPicPr>
          <p:nvPr/>
        </p:nvPicPr>
        <p:blipFill>
          <a:blip r:embed="rId2"/>
          <a:stretch>
            <a:fillRect/>
          </a:stretch>
        </p:blipFill>
        <p:spPr>
          <a:xfrm>
            <a:off x="6248400" y="321097"/>
            <a:ext cx="2171700" cy="1857375"/>
          </a:xfrm>
          <a:prstGeom prst="rect">
            <a:avLst/>
          </a:prstGeom>
        </p:spPr>
      </p:pic>
      <p:sp>
        <p:nvSpPr>
          <p:cNvPr id="11" name="TextBox 10">
            <a:extLst>
              <a:ext uri="{FF2B5EF4-FFF2-40B4-BE49-F238E27FC236}">
                <a16:creationId xmlns:a16="http://schemas.microsoft.com/office/drawing/2014/main" id="{74942EE3-E66B-D12E-F570-0753F6594187}"/>
              </a:ext>
            </a:extLst>
          </p:cNvPr>
          <p:cNvSpPr txBox="1"/>
          <p:nvPr/>
        </p:nvSpPr>
        <p:spPr>
          <a:xfrm>
            <a:off x="914400" y="2514600"/>
            <a:ext cx="7619134" cy="3170099"/>
          </a:xfrm>
          <a:prstGeom prst="rect">
            <a:avLst/>
          </a:prstGeom>
          <a:noFill/>
        </p:spPr>
        <p:txBody>
          <a:bodyPr wrap="square">
            <a:spAutoFit/>
          </a:bodyPr>
          <a:lstStyle/>
          <a:p>
            <a:pPr marL="285750" indent="-285750" algn="l">
              <a:buFont typeface="Arial" panose="020B0604020202020204" pitchFamily="34" charset="0"/>
              <a:buChar char="•"/>
            </a:pPr>
            <a:r>
              <a:rPr lang="en-US" sz="4000" kern="1200" dirty="0">
                <a:solidFill>
                  <a:srgbClr val="0000FF"/>
                </a:solidFill>
                <a:effectLst>
                  <a:outerShdw blurRad="38100" dist="38100" dir="2700000" algn="tl">
                    <a:srgbClr val="C0C0C0"/>
                  </a:outerShdw>
                </a:effectLst>
                <a:latin typeface="Arial" charset="0"/>
                <a:ea typeface="+mn-ea"/>
                <a:cs typeface="+mn-cs"/>
              </a:rPr>
              <a:t>Transferring the </a:t>
            </a:r>
            <a:r>
              <a:rPr lang="en-US" sz="4000" dirty="0">
                <a:solidFill>
                  <a:srgbClr val="0000FF"/>
                </a:solidFill>
                <a:effectLst>
                  <a:outerShdw blurRad="38100" dist="38100" dir="2700000" algn="tl">
                    <a:srgbClr val="C0C0C0"/>
                  </a:outerShdw>
                </a:effectLst>
              </a:rPr>
              <a:t>Ownership of </a:t>
            </a:r>
            <a:r>
              <a:rPr lang="en-US" sz="4000" kern="1200" dirty="0">
                <a:solidFill>
                  <a:srgbClr val="0000FF"/>
                </a:solidFill>
                <a:effectLst>
                  <a:outerShdw blurRad="38100" dist="38100" dir="2700000" algn="tl">
                    <a:srgbClr val="C0C0C0"/>
                  </a:outerShdw>
                </a:effectLst>
                <a:latin typeface="Arial" charset="0"/>
                <a:ea typeface="+mn-ea"/>
                <a:cs typeface="+mn-cs"/>
              </a:rPr>
              <a:t>a FLARM Device</a:t>
            </a:r>
          </a:p>
          <a:p>
            <a:pPr algn="l"/>
            <a:endParaRPr lang="en-US" sz="4000" kern="1200" dirty="0">
              <a:solidFill>
                <a:srgbClr val="0000FF"/>
              </a:solidFill>
              <a:effectLst>
                <a:outerShdw blurRad="38100" dist="38100" dir="2700000" algn="tl">
                  <a:srgbClr val="C0C0C0"/>
                </a:outerShdw>
              </a:effectLst>
              <a:latin typeface="Arial" charset="0"/>
              <a:ea typeface="+mn-ea"/>
              <a:cs typeface="+mn-cs"/>
            </a:endParaRPr>
          </a:p>
          <a:p>
            <a:pPr marL="285750" indent="-285750" algn="l">
              <a:buFont typeface="Arial" panose="020B0604020202020204" pitchFamily="34" charset="0"/>
              <a:buChar char="•"/>
            </a:pPr>
            <a:r>
              <a:rPr lang="en-US" sz="4000" kern="1200" dirty="0">
                <a:solidFill>
                  <a:srgbClr val="0000FF"/>
                </a:solidFill>
                <a:effectLst>
                  <a:outerShdw blurRad="38100" dist="38100" dir="2700000" algn="tl">
                    <a:srgbClr val="C0C0C0"/>
                  </a:outerShdw>
                </a:effectLst>
                <a:latin typeface="Arial" charset="0"/>
                <a:ea typeface="+mn-ea"/>
                <a:cs typeface="+mn-cs"/>
              </a:rPr>
              <a:t>Transferring your FLARM Device to a New Aircraft</a:t>
            </a:r>
            <a:endParaRPr lang="en-US" sz="4000" dirty="0"/>
          </a:p>
        </p:txBody>
      </p:sp>
    </p:spTree>
    <p:extLst>
      <p:ext uri="{BB962C8B-B14F-4D97-AF65-F5344CB8AC3E}">
        <p14:creationId xmlns:p14="http://schemas.microsoft.com/office/powerpoint/2010/main" val="3787248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28600"/>
            <a:ext cx="9525000" cy="1143000"/>
          </a:xfrm>
        </p:spPr>
        <p:txBody>
          <a:bodyPr/>
          <a:lstStyle/>
          <a:p>
            <a:r>
              <a:rPr lang="en-US" kern="1200" dirty="0">
                <a:solidFill>
                  <a:srgbClr val="0000FF"/>
                </a:solidFill>
                <a:effectLst>
                  <a:outerShdw blurRad="38100" dist="38100" dir="2700000" algn="tl">
                    <a:srgbClr val="C0C0C0"/>
                  </a:outerShdw>
                </a:effectLst>
                <a:latin typeface="Arial" charset="0"/>
                <a:ea typeface="+mn-ea"/>
                <a:cs typeface="+mn-cs"/>
              </a:rPr>
              <a:t>Transfer a </a:t>
            </a:r>
            <a:r>
              <a:rPr lang="en-US" b="1" u="sng" kern="1200" dirty="0">
                <a:solidFill>
                  <a:srgbClr val="0000FF"/>
                </a:solidFill>
                <a:effectLst>
                  <a:outerShdw blurRad="38100" dist="38100" dir="2700000" algn="tl">
                    <a:srgbClr val="C0C0C0"/>
                  </a:outerShdw>
                </a:effectLst>
                <a:latin typeface="Arial" charset="0"/>
                <a:ea typeface="+mn-ea"/>
                <a:cs typeface="+mn-cs"/>
              </a:rPr>
              <a:t>Glidernet</a:t>
            </a:r>
            <a:r>
              <a:rPr lang="en-US" kern="1200" dirty="0">
                <a:solidFill>
                  <a:srgbClr val="0000FF"/>
                </a:solidFill>
                <a:effectLst>
                  <a:outerShdw blurRad="38100" dist="38100" dir="2700000" algn="tl">
                    <a:srgbClr val="C0C0C0"/>
                  </a:outerShdw>
                </a:effectLst>
                <a:latin typeface="Arial" charset="0"/>
                <a:ea typeface="+mn-ea"/>
                <a:cs typeface="+mn-cs"/>
              </a:rPr>
              <a:t> registered FLARM Device to a New Owner</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36</a:t>
            </a:fld>
            <a:endParaRPr lang="en-US" dirty="0"/>
          </a:p>
        </p:txBody>
      </p:sp>
      <p:grpSp>
        <p:nvGrpSpPr>
          <p:cNvPr id="21" name="Group 20">
            <a:extLst>
              <a:ext uri="{FF2B5EF4-FFF2-40B4-BE49-F238E27FC236}">
                <a16:creationId xmlns:a16="http://schemas.microsoft.com/office/drawing/2014/main" id="{E09EBB4A-98A2-F961-197A-C56676B767EB}"/>
              </a:ext>
            </a:extLst>
          </p:cNvPr>
          <p:cNvGrpSpPr/>
          <p:nvPr/>
        </p:nvGrpSpPr>
        <p:grpSpPr>
          <a:xfrm>
            <a:off x="5562600" y="1598776"/>
            <a:ext cx="3581400" cy="2137784"/>
            <a:chOff x="5562601" y="1763448"/>
            <a:chExt cx="3581400" cy="2137784"/>
          </a:xfrm>
        </p:grpSpPr>
        <p:sp>
          <p:nvSpPr>
            <p:cNvPr id="15" name="TextBox 14">
              <a:extLst>
                <a:ext uri="{FF2B5EF4-FFF2-40B4-BE49-F238E27FC236}">
                  <a16:creationId xmlns:a16="http://schemas.microsoft.com/office/drawing/2014/main" id="{34D98FDE-BF4C-D17F-2F8D-05E967091107}"/>
                </a:ext>
              </a:extLst>
            </p:cNvPr>
            <p:cNvSpPr txBox="1"/>
            <p:nvPr/>
          </p:nvSpPr>
          <p:spPr>
            <a:xfrm>
              <a:off x="5943600" y="2331572"/>
              <a:ext cx="3048000" cy="1569660"/>
            </a:xfrm>
            <a:prstGeom prst="rect">
              <a:avLst/>
            </a:prstGeom>
            <a:noFill/>
          </p:spPr>
          <p:txBody>
            <a:bodyPr wrap="square">
              <a:spAutoFit/>
            </a:bodyPr>
            <a:lstStyle/>
            <a:p>
              <a:pPr marL="168275" indent="-168275" algn="l">
                <a:buFont typeface="Arial" panose="020B0604020202020204" pitchFamily="34" charset="0"/>
                <a:buChar char="•"/>
              </a:pPr>
              <a:r>
                <a:rPr lang="en-US" i="0" dirty="0">
                  <a:solidFill>
                    <a:srgbClr val="0000FF"/>
                  </a:solidFill>
                </a:rPr>
                <a:t>All Glidernet registrations expire after one (1) year</a:t>
              </a:r>
            </a:p>
            <a:p>
              <a:pPr marL="168275" indent="-168275" algn="l">
                <a:buFont typeface="Arial" panose="020B0604020202020204" pitchFamily="34" charset="0"/>
                <a:buChar char="•"/>
              </a:pPr>
              <a:r>
                <a:rPr lang="en-US" i="0" dirty="0">
                  <a:solidFill>
                    <a:srgbClr val="0000FF"/>
                  </a:solidFill>
                </a:rPr>
                <a:t>Once the registration expires re-register your FLARM device as shown in this presentation</a:t>
              </a:r>
            </a:p>
          </p:txBody>
        </p:sp>
        <p:sp>
          <p:nvSpPr>
            <p:cNvPr id="16" name="TextBox 15">
              <a:extLst>
                <a:ext uri="{FF2B5EF4-FFF2-40B4-BE49-F238E27FC236}">
                  <a16:creationId xmlns:a16="http://schemas.microsoft.com/office/drawing/2014/main" id="{B0126571-FCE0-791D-E144-32AFA98CD03A}"/>
                </a:ext>
              </a:extLst>
            </p:cNvPr>
            <p:cNvSpPr txBox="1"/>
            <p:nvPr/>
          </p:nvSpPr>
          <p:spPr>
            <a:xfrm>
              <a:off x="5562601" y="1763448"/>
              <a:ext cx="3581400" cy="461665"/>
            </a:xfrm>
            <a:prstGeom prst="rect">
              <a:avLst/>
            </a:prstGeom>
            <a:noFill/>
          </p:spPr>
          <p:txBody>
            <a:bodyPr wrap="square">
              <a:spAutoFit/>
            </a:bodyPr>
            <a:lstStyle/>
            <a:p>
              <a:r>
                <a:rPr lang="en-US" sz="2400" i="0" u="sng" dirty="0">
                  <a:solidFill>
                    <a:srgbClr val="0000FF"/>
                  </a:solidFill>
                </a:rPr>
                <a:t>Method #3</a:t>
              </a:r>
            </a:p>
          </p:txBody>
        </p:sp>
      </p:grpSp>
      <p:grpSp>
        <p:nvGrpSpPr>
          <p:cNvPr id="10" name="Group 9">
            <a:extLst>
              <a:ext uri="{FF2B5EF4-FFF2-40B4-BE49-F238E27FC236}">
                <a16:creationId xmlns:a16="http://schemas.microsoft.com/office/drawing/2014/main" id="{26D6E808-0FB2-2398-30DE-305C4B5006FE}"/>
              </a:ext>
            </a:extLst>
          </p:cNvPr>
          <p:cNvGrpSpPr/>
          <p:nvPr/>
        </p:nvGrpSpPr>
        <p:grpSpPr>
          <a:xfrm>
            <a:off x="762000" y="5193726"/>
            <a:ext cx="7362825" cy="1314450"/>
            <a:chOff x="457200" y="5056700"/>
            <a:chExt cx="7362825" cy="1314450"/>
          </a:xfrm>
        </p:grpSpPr>
        <p:pic>
          <p:nvPicPr>
            <p:cNvPr id="18" name="Picture 17">
              <a:extLst>
                <a:ext uri="{FF2B5EF4-FFF2-40B4-BE49-F238E27FC236}">
                  <a16:creationId xmlns:a16="http://schemas.microsoft.com/office/drawing/2014/main" id="{6EDCF7E3-1987-77DD-A9C9-209817ADAB8E}"/>
                </a:ext>
              </a:extLst>
            </p:cNvPr>
            <p:cNvPicPr>
              <a:picLocks noChangeAspect="1"/>
            </p:cNvPicPr>
            <p:nvPr/>
          </p:nvPicPr>
          <p:blipFill>
            <a:blip r:embed="rId2"/>
            <a:stretch>
              <a:fillRect/>
            </a:stretch>
          </p:blipFill>
          <p:spPr>
            <a:xfrm>
              <a:off x="457200" y="5056700"/>
              <a:ext cx="7362825" cy="1314450"/>
            </a:xfrm>
            <a:prstGeom prst="rect">
              <a:avLst/>
            </a:prstGeom>
            <a:ln>
              <a:solidFill>
                <a:schemeClr val="tx1"/>
              </a:solidFill>
            </a:ln>
          </p:spPr>
        </p:pic>
        <p:sp>
          <p:nvSpPr>
            <p:cNvPr id="14" name="Rectangle 13">
              <a:extLst>
                <a:ext uri="{FF2B5EF4-FFF2-40B4-BE49-F238E27FC236}">
                  <a16:creationId xmlns:a16="http://schemas.microsoft.com/office/drawing/2014/main" id="{CE257DB4-E4D5-34E3-AF1E-B4E573C2B9FD}"/>
                </a:ext>
              </a:extLst>
            </p:cNvPr>
            <p:cNvSpPr/>
            <p:nvPr/>
          </p:nvSpPr>
          <p:spPr bwMode="auto">
            <a:xfrm>
              <a:off x="2125218" y="5105400"/>
              <a:ext cx="617981" cy="964441"/>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sp>
          <p:nvSpPr>
            <p:cNvPr id="5" name="Arrow: Right 4">
              <a:extLst>
                <a:ext uri="{FF2B5EF4-FFF2-40B4-BE49-F238E27FC236}">
                  <a16:creationId xmlns:a16="http://schemas.microsoft.com/office/drawing/2014/main" id="{5563EBF9-6F9B-52D6-8B6F-1F81F1B358F7}"/>
                </a:ext>
              </a:extLst>
            </p:cNvPr>
            <p:cNvSpPr/>
            <p:nvPr/>
          </p:nvSpPr>
          <p:spPr bwMode="auto">
            <a:xfrm>
              <a:off x="1752600" y="5788573"/>
              <a:ext cx="304800" cy="199803"/>
            </a:xfrm>
            <a:prstGeom prst="rightArrow">
              <a:avLst/>
            </a:prstGeom>
            <a:solidFill>
              <a:srgbClr val="FF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grpSp>
      <p:grpSp>
        <p:nvGrpSpPr>
          <p:cNvPr id="19" name="Group 18">
            <a:extLst>
              <a:ext uri="{FF2B5EF4-FFF2-40B4-BE49-F238E27FC236}">
                <a16:creationId xmlns:a16="http://schemas.microsoft.com/office/drawing/2014/main" id="{D3036195-B76B-3C3B-C939-F512833612CF}"/>
              </a:ext>
            </a:extLst>
          </p:cNvPr>
          <p:cNvGrpSpPr/>
          <p:nvPr/>
        </p:nvGrpSpPr>
        <p:grpSpPr>
          <a:xfrm>
            <a:off x="152404" y="1635562"/>
            <a:ext cx="3704894" cy="3122669"/>
            <a:chOff x="143206" y="1763448"/>
            <a:chExt cx="3704894" cy="3122669"/>
          </a:xfrm>
        </p:grpSpPr>
        <p:sp>
          <p:nvSpPr>
            <p:cNvPr id="3" name="TextBox 2">
              <a:extLst>
                <a:ext uri="{FF2B5EF4-FFF2-40B4-BE49-F238E27FC236}">
                  <a16:creationId xmlns:a16="http://schemas.microsoft.com/office/drawing/2014/main" id="{76FF1EC1-00FA-AF61-5389-72BCA072D2DE}"/>
                </a:ext>
              </a:extLst>
            </p:cNvPr>
            <p:cNvSpPr txBox="1"/>
            <p:nvPr/>
          </p:nvSpPr>
          <p:spPr>
            <a:xfrm>
              <a:off x="266701" y="2331572"/>
              <a:ext cx="3314700" cy="2554545"/>
            </a:xfrm>
            <a:prstGeom prst="rect">
              <a:avLst/>
            </a:prstGeom>
            <a:noFill/>
          </p:spPr>
          <p:txBody>
            <a:bodyPr wrap="square">
              <a:spAutoFit/>
            </a:bodyPr>
            <a:lstStyle/>
            <a:p>
              <a:pPr marL="168275" indent="-168275" algn="l">
                <a:buFont typeface="Arial" panose="020B0604020202020204" pitchFamily="34" charset="0"/>
                <a:buChar char="•"/>
              </a:pPr>
              <a:r>
                <a:rPr lang="en-US" i="0" dirty="0">
                  <a:solidFill>
                    <a:srgbClr val="0000FF"/>
                  </a:solidFill>
                </a:rPr>
                <a:t>Contact the previous owner</a:t>
              </a:r>
            </a:p>
            <a:p>
              <a:pPr marL="168275" indent="-168275" algn="l">
                <a:buFont typeface="Arial" panose="020B0604020202020204" pitchFamily="34" charset="0"/>
                <a:buChar char="•"/>
              </a:pPr>
              <a:r>
                <a:rPr lang="en-US" i="0" dirty="0">
                  <a:solidFill>
                    <a:srgbClr val="0000FF"/>
                  </a:solidFill>
                </a:rPr>
                <a:t>Ask them to Log into their account on ddb.glidernet.org</a:t>
              </a:r>
            </a:p>
            <a:p>
              <a:pPr marL="168275" indent="-168275" algn="l">
                <a:buFont typeface="Arial" panose="020B0604020202020204" pitchFamily="34" charset="0"/>
                <a:buChar char="•"/>
              </a:pPr>
              <a:r>
                <a:rPr lang="en-US" i="0" dirty="0">
                  <a:solidFill>
                    <a:srgbClr val="0000FF"/>
                  </a:solidFill>
                </a:rPr>
                <a:t>Have them go to “My Devices”</a:t>
              </a:r>
            </a:p>
            <a:p>
              <a:pPr marL="168275" indent="-168275" algn="l">
                <a:buFont typeface="Arial" panose="020B0604020202020204" pitchFamily="34" charset="0"/>
                <a:buChar char="•"/>
              </a:pPr>
              <a:r>
                <a:rPr lang="en-US" i="0" dirty="0">
                  <a:solidFill>
                    <a:srgbClr val="0000FF"/>
                  </a:solidFill>
                </a:rPr>
                <a:t>Look for the correct FLARM device and click on the        </a:t>
              </a:r>
              <a:r>
                <a:rPr lang="en-US" i="0" dirty="0">
                  <a:solidFill>
                    <a:srgbClr val="FF0000"/>
                  </a:solidFill>
                </a:rPr>
                <a:t>trash can </a:t>
              </a:r>
              <a:r>
                <a:rPr lang="en-US" i="0" dirty="0">
                  <a:solidFill>
                    <a:srgbClr val="0000FF"/>
                  </a:solidFill>
                </a:rPr>
                <a:t>symbol to delete it</a:t>
              </a:r>
            </a:p>
            <a:p>
              <a:pPr marL="168275" indent="-168275" algn="l">
                <a:buFont typeface="Arial" panose="020B0604020202020204" pitchFamily="34" charset="0"/>
                <a:buChar char="•"/>
              </a:pPr>
              <a:r>
                <a:rPr lang="en-US" i="0" dirty="0">
                  <a:solidFill>
                    <a:srgbClr val="0000FF"/>
                  </a:solidFill>
                </a:rPr>
                <a:t>Re-register your FLARM device as shown in this presentation</a:t>
              </a:r>
            </a:p>
          </p:txBody>
        </p:sp>
        <p:sp>
          <p:nvSpPr>
            <p:cNvPr id="9" name="TextBox 8">
              <a:extLst>
                <a:ext uri="{FF2B5EF4-FFF2-40B4-BE49-F238E27FC236}">
                  <a16:creationId xmlns:a16="http://schemas.microsoft.com/office/drawing/2014/main" id="{87EAC208-9B38-51B6-DF26-77E7C6CDC70E}"/>
                </a:ext>
              </a:extLst>
            </p:cNvPr>
            <p:cNvSpPr txBox="1"/>
            <p:nvPr/>
          </p:nvSpPr>
          <p:spPr>
            <a:xfrm>
              <a:off x="266700" y="1763448"/>
              <a:ext cx="3581400" cy="461665"/>
            </a:xfrm>
            <a:prstGeom prst="rect">
              <a:avLst/>
            </a:prstGeom>
            <a:noFill/>
          </p:spPr>
          <p:txBody>
            <a:bodyPr wrap="square">
              <a:spAutoFit/>
            </a:bodyPr>
            <a:lstStyle/>
            <a:p>
              <a:r>
                <a:rPr lang="en-US" sz="2400" i="0" u="sng" dirty="0">
                  <a:solidFill>
                    <a:srgbClr val="0000FF"/>
                  </a:solidFill>
                </a:rPr>
                <a:t>Method #1</a:t>
              </a:r>
            </a:p>
          </p:txBody>
        </p:sp>
        <p:sp>
          <p:nvSpPr>
            <p:cNvPr id="6" name="Arrow: Right 5">
              <a:extLst>
                <a:ext uri="{FF2B5EF4-FFF2-40B4-BE49-F238E27FC236}">
                  <a16:creationId xmlns:a16="http://schemas.microsoft.com/office/drawing/2014/main" id="{D25780AD-8C21-49AD-32BF-11DDCD4E371B}"/>
                </a:ext>
              </a:extLst>
            </p:cNvPr>
            <p:cNvSpPr/>
            <p:nvPr/>
          </p:nvSpPr>
          <p:spPr bwMode="auto">
            <a:xfrm>
              <a:off x="143206" y="4090286"/>
              <a:ext cx="304800" cy="199803"/>
            </a:xfrm>
            <a:prstGeom prst="rightArrow">
              <a:avLst/>
            </a:prstGeom>
            <a:solidFill>
              <a:srgbClr val="FF0000"/>
            </a:solid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a:ln>
                  <a:noFill/>
                </a:ln>
                <a:solidFill>
                  <a:schemeClr val="tx1"/>
                </a:solidFill>
                <a:effectLst/>
                <a:latin typeface="Arial" charset="0"/>
              </a:endParaRPr>
            </a:p>
          </p:txBody>
        </p:sp>
      </p:grpSp>
      <p:grpSp>
        <p:nvGrpSpPr>
          <p:cNvPr id="20" name="Group 19">
            <a:extLst>
              <a:ext uri="{FF2B5EF4-FFF2-40B4-BE49-F238E27FC236}">
                <a16:creationId xmlns:a16="http://schemas.microsoft.com/office/drawing/2014/main" id="{14E20793-B92B-F960-8016-59F2580F1012}"/>
              </a:ext>
            </a:extLst>
          </p:cNvPr>
          <p:cNvGrpSpPr/>
          <p:nvPr/>
        </p:nvGrpSpPr>
        <p:grpSpPr>
          <a:xfrm>
            <a:off x="2914651" y="1644543"/>
            <a:ext cx="3581400" cy="1707749"/>
            <a:chOff x="2914651" y="1738893"/>
            <a:chExt cx="3581400" cy="1707749"/>
          </a:xfrm>
        </p:grpSpPr>
        <p:sp>
          <p:nvSpPr>
            <p:cNvPr id="7" name="TextBox 6">
              <a:extLst>
                <a:ext uri="{FF2B5EF4-FFF2-40B4-BE49-F238E27FC236}">
                  <a16:creationId xmlns:a16="http://schemas.microsoft.com/office/drawing/2014/main" id="{0760A26F-CBB2-1D8C-65BA-BCF2F672A9E7}"/>
                </a:ext>
              </a:extLst>
            </p:cNvPr>
            <p:cNvSpPr txBox="1"/>
            <p:nvPr/>
          </p:nvSpPr>
          <p:spPr>
            <a:xfrm>
              <a:off x="3581401" y="2369424"/>
              <a:ext cx="2238702" cy="1077218"/>
            </a:xfrm>
            <a:prstGeom prst="rect">
              <a:avLst/>
            </a:prstGeom>
            <a:noFill/>
          </p:spPr>
          <p:txBody>
            <a:bodyPr wrap="square">
              <a:spAutoFit/>
            </a:bodyPr>
            <a:lstStyle/>
            <a:p>
              <a:pPr marL="168275" indent="-168275" algn="l">
                <a:buFont typeface="Arial" panose="020B0604020202020204" pitchFamily="34" charset="0"/>
                <a:buChar char="•"/>
              </a:pPr>
              <a:r>
                <a:rPr lang="en-US" i="0" dirty="0">
                  <a:solidFill>
                    <a:srgbClr val="0000FF"/>
                  </a:solidFill>
                </a:rPr>
                <a:t>IGC file proof of ownership.  See the next slide for details.</a:t>
              </a:r>
            </a:p>
          </p:txBody>
        </p:sp>
        <p:sp>
          <p:nvSpPr>
            <p:cNvPr id="8" name="TextBox 7">
              <a:extLst>
                <a:ext uri="{FF2B5EF4-FFF2-40B4-BE49-F238E27FC236}">
                  <a16:creationId xmlns:a16="http://schemas.microsoft.com/office/drawing/2014/main" id="{4EC0F7A0-0ACE-4DDE-5FE0-1DE1C17D8918}"/>
                </a:ext>
              </a:extLst>
            </p:cNvPr>
            <p:cNvSpPr txBox="1"/>
            <p:nvPr/>
          </p:nvSpPr>
          <p:spPr>
            <a:xfrm>
              <a:off x="2914651" y="1738893"/>
              <a:ext cx="3581400" cy="461665"/>
            </a:xfrm>
            <a:prstGeom prst="rect">
              <a:avLst/>
            </a:prstGeom>
            <a:noFill/>
          </p:spPr>
          <p:txBody>
            <a:bodyPr wrap="square">
              <a:spAutoFit/>
            </a:bodyPr>
            <a:lstStyle/>
            <a:p>
              <a:r>
                <a:rPr lang="en-US" sz="2400" i="0" u="sng" dirty="0">
                  <a:solidFill>
                    <a:srgbClr val="0000FF"/>
                  </a:solidFill>
                </a:rPr>
                <a:t>Method #2</a:t>
              </a:r>
            </a:p>
          </p:txBody>
        </p:sp>
      </p:grpSp>
      <p:cxnSp>
        <p:nvCxnSpPr>
          <p:cNvPr id="12" name="Straight Connector 11">
            <a:extLst>
              <a:ext uri="{FF2B5EF4-FFF2-40B4-BE49-F238E27FC236}">
                <a16:creationId xmlns:a16="http://schemas.microsoft.com/office/drawing/2014/main" id="{E3F21455-1847-7534-5915-733BA57E0B71}"/>
              </a:ext>
            </a:extLst>
          </p:cNvPr>
          <p:cNvCxnSpPr>
            <a:cxnSpLocks/>
          </p:cNvCxnSpPr>
          <p:nvPr/>
        </p:nvCxnSpPr>
        <p:spPr bwMode="auto">
          <a:xfrm flipV="1">
            <a:off x="3581401" y="1808368"/>
            <a:ext cx="0" cy="3068432"/>
          </a:xfrm>
          <a:prstGeom prst="line">
            <a:avLst/>
          </a:prstGeom>
          <a:noFill/>
          <a:ln w="28575"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78E8F7D-29E8-2C74-222F-25FEE2106C58}"/>
              </a:ext>
            </a:extLst>
          </p:cNvPr>
          <p:cNvCxnSpPr>
            <a:cxnSpLocks/>
          </p:cNvCxnSpPr>
          <p:nvPr/>
        </p:nvCxnSpPr>
        <p:spPr bwMode="auto">
          <a:xfrm flipV="1">
            <a:off x="5820103" y="1763448"/>
            <a:ext cx="0" cy="3068432"/>
          </a:xfrm>
          <a:prstGeom prst="line">
            <a:avLst/>
          </a:prstGeom>
          <a:no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29043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800" kern="1200" dirty="0">
                <a:solidFill>
                  <a:srgbClr val="0000FF"/>
                </a:solidFill>
                <a:effectLst>
                  <a:outerShdw blurRad="38100" dist="38100" dir="2700000" algn="tl">
                    <a:srgbClr val="C0C0C0"/>
                  </a:outerShdw>
                </a:effectLst>
                <a:latin typeface="Arial" charset="0"/>
                <a:ea typeface="+mn-ea"/>
                <a:cs typeface="+mn-cs"/>
              </a:rPr>
              <a:t>Transfer a </a:t>
            </a:r>
            <a:r>
              <a:rPr lang="en-US" sz="4800" b="1" u="sng" kern="1200" dirty="0" err="1">
                <a:solidFill>
                  <a:srgbClr val="0000FF"/>
                </a:solidFill>
                <a:effectLst>
                  <a:outerShdw blurRad="38100" dist="38100" dir="2700000" algn="tl">
                    <a:srgbClr val="C0C0C0"/>
                  </a:outerShdw>
                </a:effectLst>
                <a:latin typeface="Arial" charset="0"/>
                <a:ea typeface="+mn-ea"/>
                <a:cs typeface="+mn-cs"/>
              </a:rPr>
              <a:t>Flarmnet</a:t>
            </a:r>
            <a:r>
              <a:rPr lang="en-US" sz="4800" kern="1200" dirty="0">
                <a:solidFill>
                  <a:srgbClr val="0000FF"/>
                </a:solidFill>
                <a:effectLst>
                  <a:outerShdw blurRad="38100" dist="38100" dir="2700000" algn="tl">
                    <a:srgbClr val="C0C0C0"/>
                  </a:outerShdw>
                </a:effectLst>
                <a:latin typeface="Arial" charset="0"/>
                <a:ea typeface="+mn-ea"/>
                <a:cs typeface="+mn-cs"/>
              </a:rPr>
              <a:t> registered FLARM Device to a New Owner</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37</a:t>
            </a:fld>
            <a:endParaRPr lang="en-US" dirty="0"/>
          </a:p>
        </p:txBody>
      </p:sp>
      <p:pic>
        <p:nvPicPr>
          <p:cNvPr id="6" name="Picture 5">
            <a:extLst>
              <a:ext uri="{FF2B5EF4-FFF2-40B4-BE49-F238E27FC236}">
                <a16:creationId xmlns:a16="http://schemas.microsoft.com/office/drawing/2014/main" id="{47CFD3D9-FFB5-8355-6AB8-78C0C6B02C58}"/>
              </a:ext>
            </a:extLst>
          </p:cNvPr>
          <p:cNvPicPr>
            <a:picLocks noChangeAspect="1"/>
          </p:cNvPicPr>
          <p:nvPr/>
        </p:nvPicPr>
        <p:blipFill>
          <a:blip r:embed="rId2"/>
          <a:stretch>
            <a:fillRect/>
          </a:stretch>
        </p:blipFill>
        <p:spPr>
          <a:xfrm>
            <a:off x="685800" y="2215179"/>
            <a:ext cx="5334000" cy="4248150"/>
          </a:xfrm>
          <a:prstGeom prst="rect">
            <a:avLst/>
          </a:prstGeom>
          <a:ln>
            <a:solidFill>
              <a:schemeClr val="tx1"/>
            </a:solidFill>
          </a:ln>
        </p:spPr>
      </p:pic>
      <p:sp>
        <p:nvSpPr>
          <p:cNvPr id="8" name="TextBox 7">
            <a:extLst>
              <a:ext uri="{FF2B5EF4-FFF2-40B4-BE49-F238E27FC236}">
                <a16:creationId xmlns:a16="http://schemas.microsoft.com/office/drawing/2014/main" id="{9D565A4A-47BD-A318-AE0E-48523602926A}"/>
              </a:ext>
            </a:extLst>
          </p:cNvPr>
          <p:cNvSpPr txBox="1"/>
          <p:nvPr/>
        </p:nvSpPr>
        <p:spPr>
          <a:xfrm>
            <a:off x="1447800" y="1725245"/>
            <a:ext cx="6025515" cy="338554"/>
          </a:xfrm>
          <a:prstGeom prst="rect">
            <a:avLst/>
          </a:prstGeom>
          <a:noFill/>
        </p:spPr>
        <p:txBody>
          <a:bodyPr wrap="square">
            <a:spAutoFit/>
          </a:bodyPr>
          <a:lstStyle/>
          <a:p>
            <a:r>
              <a:rPr lang="en-US" i="0" dirty="0">
                <a:solidFill>
                  <a:srgbClr val="0000FF"/>
                </a:solidFill>
                <a:hlinkClick r:id="rId3">
                  <a:extLst>
                    <a:ext uri="{A12FA001-AC4F-418D-AE19-62706E023703}">
                      <ahyp:hlinkClr xmlns:ahyp="http://schemas.microsoft.com/office/drawing/2018/hyperlinkcolor" val="tx"/>
                    </a:ext>
                  </a:extLst>
                </a:hlinkClick>
              </a:rPr>
              <a:t>https://www.flarmnet.org/flarmnet/device/transfer/</a:t>
            </a:r>
            <a:r>
              <a:rPr lang="en-US" i="0" dirty="0">
                <a:solidFill>
                  <a:srgbClr val="0000FF"/>
                </a:solidFill>
              </a:rPr>
              <a:t> </a:t>
            </a:r>
          </a:p>
        </p:txBody>
      </p:sp>
      <p:sp>
        <p:nvSpPr>
          <p:cNvPr id="10" name="Speech Bubble: Rectangle 9">
            <a:extLst>
              <a:ext uri="{FF2B5EF4-FFF2-40B4-BE49-F238E27FC236}">
                <a16:creationId xmlns:a16="http://schemas.microsoft.com/office/drawing/2014/main" id="{04A1AD1C-C82A-9056-19C1-3538D24670E1}"/>
              </a:ext>
            </a:extLst>
          </p:cNvPr>
          <p:cNvSpPr/>
          <p:nvPr/>
        </p:nvSpPr>
        <p:spPr bwMode="auto">
          <a:xfrm>
            <a:off x="4438043" y="3886200"/>
            <a:ext cx="2800957" cy="1223412"/>
          </a:xfrm>
          <a:prstGeom prst="wedgeRectCallout">
            <a:avLst>
              <a:gd name="adj1" fmla="val -68372"/>
              <a:gd name="adj2" fmla="val 25290"/>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171450" indent="-171450" algn="l">
              <a:buFont typeface="Arial" panose="020B0604020202020204" pitchFamily="34" charset="0"/>
              <a:buChar char="•"/>
            </a:pPr>
            <a:r>
              <a:rPr lang="en-US" sz="1050" b="0" i="0" dirty="0">
                <a:sym typeface="Wingdings" panose="05000000000000000000" pitchFamily="2" charset="2"/>
              </a:rPr>
              <a:t>Retrieve a recent </a:t>
            </a:r>
            <a:r>
              <a:rPr lang="en-US" sz="1050" i="0" dirty="0">
                <a:sym typeface="Wingdings" panose="05000000000000000000" pitchFamily="2" charset="2"/>
              </a:rPr>
              <a:t>IGC log file </a:t>
            </a:r>
            <a:r>
              <a:rPr lang="en-US" sz="1050" b="0" i="0" dirty="0">
                <a:sym typeface="Wingdings" panose="05000000000000000000" pitchFamily="2" charset="2"/>
              </a:rPr>
              <a:t>from your newly purchased used </a:t>
            </a:r>
            <a:r>
              <a:rPr lang="en-US" sz="1050" i="0" dirty="0">
                <a:sym typeface="Wingdings" panose="05000000000000000000" pitchFamily="2" charset="2"/>
              </a:rPr>
              <a:t>FLARM </a:t>
            </a:r>
            <a:r>
              <a:rPr lang="en-US" sz="1050" b="0" i="0" dirty="0">
                <a:sym typeface="Wingdings" panose="05000000000000000000" pitchFamily="2" charset="2"/>
              </a:rPr>
              <a:t>device</a:t>
            </a:r>
          </a:p>
          <a:p>
            <a:pPr marL="171450" indent="-171450" algn="l">
              <a:buFont typeface="Arial" panose="020B0604020202020204" pitchFamily="34" charset="0"/>
              <a:buChar char="•"/>
            </a:pPr>
            <a:r>
              <a:rPr lang="en-US" sz="1050" b="0" i="0" dirty="0">
                <a:sym typeface="Wingdings" panose="05000000000000000000" pitchFamily="2" charset="2"/>
              </a:rPr>
              <a:t>Open the </a:t>
            </a:r>
            <a:r>
              <a:rPr lang="en-US" sz="1050" i="0" dirty="0">
                <a:sym typeface="Wingdings" panose="05000000000000000000" pitchFamily="2" charset="2"/>
              </a:rPr>
              <a:t>IGC file </a:t>
            </a:r>
            <a:r>
              <a:rPr lang="en-US" sz="1050" b="0" i="0" dirty="0">
                <a:sym typeface="Wingdings" panose="05000000000000000000" pitchFamily="2" charset="2"/>
              </a:rPr>
              <a:t>with a text editor</a:t>
            </a:r>
          </a:p>
          <a:p>
            <a:pPr marL="171450" indent="-171450" algn="l">
              <a:buFont typeface="Arial" panose="020B0604020202020204" pitchFamily="34" charset="0"/>
              <a:buChar char="•"/>
            </a:pPr>
            <a:r>
              <a:rPr lang="en-US" sz="1050" b="0" i="0" dirty="0">
                <a:sym typeface="Wingdings" panose="05000000000000000000" pitchFamily="2" charset="2"/>
              </a:rPr>
              <a:t>Look for this line near the beginning of the file &gt; </a:t>
            </a:r>
            <a:r>
              <a:rPr lang="en-US" sz="1050" i="0" dirty="0">
                <a:sym typeface="Wingdings" panose="05000000000000000000" pitchFamily="2" charset="2"/>
              </a:rPr>
              <a:t>“</a:t>
            </a:r>
            <a:r>
              <a:rPr lang="en-US" sz="1050" i="0" dirty="0"/>
              <a:t>LFLA192557ID 1 </a:t>
            </a:r>
            <a:r>
              <a:rPr lang="en-US" sz="1050" i="0" dirty="0" err="1"/>
              <a:t>xxxxxx</a:t>
            </a:r>
            <a:r>
              <a:rPr lang="en-US" sz="1050" i="0" dirty="0"/>
              <a:t>”</a:t>
            </a:r>
            <a:endParaRPr lang="en-US" sz="1050" i="0" dirty="0">
              <a:sym typeface="Wingdings" panose="05000000000000000000" pitchFamily="2" charset="2"/>
            </a:endParaRPr>
          </a:p>
          <a:p>
            <a:pPr marL="171450" indent="-171450" algn="l">
              <a:buFont typeface="Arial" panose="020B0604020202020204" pitchFamily="34" charset="0"/>
              <a:buChar char="•"/>
            </a:pPr>
            <a:r>
              <a:rPr lang="en-US" sz="1050" b="0" i="0" dirty="0">
                <a:sym typeface="Wingdings" panose="05000000000000000000" pitchFamily="2" charset="2"/>
              </a:rPr>
              <a:t>The last 6 digits (</a:t>
            </a:r>
            <a:r>
              <a:rPr lang="en-US" sz="1050" b="0" i="0" dirty="0" err="1">
                <a:sym typeface="Wingdings" panose="05000000000000000000" pitchFamily="2" charset="2"/>
              </a:rPr>
              <a:t>xxxxxx</a:t>
            </a:r>
            <a:r>
              <a:rPr lang="en-US" sz="1050" b="0" i="0" dirty="0">
                <a:sym typeface="Wingdings" panose="05000000000000000000" pitchFamily="2" charset="2"/>
              </a:rPr>
              <a:t>) is the </a:t>
            </a:r>
            <a:r>
              <a:rPr lang="en-US" sz="1050" i="0" dirty="0">
                <a:sym typeface="Wingdings" panose="05000000000000000000" pitchFamily="2" charset="2"/>
              </a:rPr>
              <a:t>Radio ID</a:t>
            </a:r>
          </a:p>
          <a:p>
            <a:pPr marL="171450" indent="-171450" algn="l">
              <a:buFont typeface="Arial" panose="020B0604020202020204" pitchFamily="34" charset="0"/>
              <a:buChar char="•"/>
            </a:pPr>
            <a:r>
              <a:rPr lang="en-US" sz="1050" b="0" i="0" dirty="0">
                <a:sym typeface="Wingdings" panose="05000000000000000000" pitchFamily="2" charset="2"/>
              </a:rPr>
              <a:t>Enter the </a:t>
            </a:r>
            <a:r>
              <a:rPr lang="en-US" sz="1050" i="0" dirty="0">
                <a:sym typeface="Wingdings" panose="05000000000000000000" pitchFamily="2" charset="2"/>
              </a:rPr>
              <a:t>Radio ID </a:t>
            </a:r>
            <a:r>
              <a:rPr lang="en-US" sz="1050" b="0" i="0" dirty="0">
                <a:sym typeface="Wingdings" panose="05000000000000000000" pitchFamily="2" charset="2"/>
              </a:rPr>
              <a:t>here</a:t>
            </a:r>
            <a:endParaRPr lang="en-US" sz="1050" i="0" dirty="0"/>
          </a:p>
        </p:txBody>
      </p:sp>
      <p:sp>
        <p:nvSpPr>
          <p:cNvPr id="11" name="Speech Bubble: Rectangle 10">
            <a:extLst>
              <a:ext uri="{FF2B5EF4-FFF2-40B4-BE49-F238E27FC236}">
                <a16:creationId xmlns:a16="http://schemas.microsoft.com/office/drawing/2014/main" id="{290FCBF8-3EF3-E06E-C64B-5F83EA902BA2}"/>
              </a:ext>
            </a:extLst>
          </p:cNvPr>
          <p:cNvSpPr/>
          <p:nvPr/>
        </p:nvSpPr>
        <p:spPr bwMode="auto">
          <a:xfrm>
            <a:off x="4438043" y="5260992"/>
            <a:ext cx="2800957" cy="415498"/>
          </a:xfrm>
          <a:prstGeom prst="wedgeRectCallout">
            <a:avLst>
              <a:gd name="adj1" fmla="val -67106"/>
              <a:gd name="adj2" fmla="val 32211"/>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171450" indent="-171450" algn="l">
              <a:buFont typeface="Arial" panose="020B0604020202020204" pitchFamily="34" charset="0"/>
              <a:buChar char="•"/>
            </a:pPr>
            <a:r>
              <a:rPr lang="en-US" sz="1050" b="0" i="0" dirty="0">
                <a:sym typeface="Wingdings" panose="05000000000000000000" pitchFamily="2" charset="2"/>
              </a:rPr>
              <a:t>Choose (upload) the same </a:t>
            </a:r>
            <a:r>
              <a:rPr lang="en-US" sz="1050" i="0" dirty="0">
                <a:sym typeface="Wingdings" panose="05000000000000000000" pitchFamily="2" charset="2"/>
              </a:rPr>
              <a:t>IGC file </a:t>
            </a:r>
          </a:p>
          <a:p>
            <a:pPr algn="l"/>
            <a:r>
              <a:rPr lang="en-US" sz="1050" b="0" i="0" dirty="0">
                <a:sym typeface="Wingdings" panose="05000000000000000000" pitchFamily="2" charset="2"/>
              </a:rPr>
              <a:t>     you</a:t>
            </a:r>
            <a:r>
              <a:rPr lang="en-US" sz="1050" i="0" dirty="0">
                <a:sym typeface="Wingdings" panose="05000000000000000000" pitchFamily="2" charset="2"/>
              </a:rPr>
              <a:t> </a:t>
            </a:r>
            <a:r>
              <a:rPr lang="en-US" sz="1050" b="0" i="0" dirty="0">
                <a:sym typeface="Wingdings" panose="05000000000000000000" pitchFamily="2" charset="2"/>
              </a:rPr>
              <a:t>used to find the </a:t>
            </a:r>
            <a:r>
              <a:rPr lang="en-US" sz="1050" i="0" dirty="0">
                <a:sym typeface="Wingdings" panose="05000000000000000000" pitchFamily="2" charset="2"/>
              </a:rPr>
              <a:t>Radio ID</a:t>
            </a:r>
            <a:endParaRPr lang="en-US" sz="1050" i="0" dirty="0"/>
          </a:p>
        </p:txBody>
      </p:sp>
      <p:sp>
        <p:nvSpPr>
          <p:cNvPr id="12" name="Speech Bubble: Rectangle 11">
            <a:extLst>
              <a:ext uri="{FF2B5EF4-FFF2-40B4-BE49-F238E27FC236}">
                <a16:creationId xmlns:a16="http://schemas.microsoft.com/office/drawing/2014/main" id="{EB0D3262-57FB-3B61-4004-EE81F49968F3}"/>
              </a:ext>
            </a:extLst>
          </p:cNvPr>
          <p:cNvSpPr/>
          <p:nvPr/>
        </p:nvSpPr>
        <p:spPr bwMode="auto">
          <a:xfrm>
            <a:off x="4438042" y="5876918"/>
            <a:ext cx="2800957" cy="253916"/>
          </a:xfrm>
          <a:prstGeom prst="wedgeRectCallout">
            <a:avLst>
              <a:gd name="adj1" fmla="val -67106"/>
              <a:gd name="adj2" fmla="val 32211"/>
            </a:avLst>
          </a:prstGeom>
          <a:solidFill>
            <a:schemeClr val="bg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171450" indent="-171450" algn="l">
              <a:buFont typeface="Arial" panose="020B0604020202020204" pitchFamily="34" charset="0"/>
              <a:buChar char="•"/>
            </a:pPr>
            <a:r>
              <a:rPr lang="en-US" sz="1050" i="0" dirty="0"/>
              <a:t>Click on Register</a:t>
            </a:r>
          </a:p>
        </p:txBody>
      </p:sp>
    </p:spTree>
    <p:extLst>
      <p:ext uri="{BB962C8B-B14F-4D97-AF65-F5344CB8AC3E}">
        <p14:creationId xmlns:p14="http://schemas.microsoft.com/office/powerpoint/2010/main" val="1998195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4800" kern="1200" dirty="0">
                <a:solidFill>
                  <a:srgbClr val="0000FF"/>
                </a:solidFill>
                <a:effectLst>
                  <a:outerShdw blurRad="38100" dist="38100" dir="2700000" algn="tl">
                    <a:srgbClr val="C0C0C0"/>
                  </a:outerShdw>
                </a:effectLst>
                <a:latin typeface="Arial" charset="0"/>
                <a:ea typeface="+mn-ea"/>
                <a:cs typeface="+mn-cs"/>
              </a:rPr>
              <a:t>Transferring a FLARM Device</a:t>
            </a:r>
            <a:br>
              <a:rPr lang="en-US" sz="4800" kern="1200" dirty="0">
                <a:solidFill>
                  <a:srgbClr val="0000FF"/>
                </a:solidFill>
                <a:effectLst>
                  <a:outerShdw blurRad="38100" dist="38100" dir="2700000" algn="tl">
                    <a:srgbClr val="C0C0C0"/>
                  </a:outerShdw>
                </a:effectLst>
                <a:latin typeface="Arial" charset="0"/>
                <a:ea typeface="+mn-ea"/>
                <a:cs typeface="+mn-cs"/>
              </a:rPr>
            </a:br>
            <a:r>
              <a:rPr lang="en-US" sz="4800" kern="1200" dirty="0">
                <a:solidFill>
                  <a:srgbClr val="0000FF"/>
                </a:solidFill>
                <a:effectLst>
                  <a:outerShdw blurRad="38100" dist="38100" dir="2700000" algn="tl">
                    <a:srgbClr val="C0C0C0"/>
                  </a:outerShdw>
                </a:effectLst>
                <a:latin typeface="Arial" charset="0"/>
                <a:ea typeface="+mn-ea"/>
                <a:cs typeface="+mn-cs"/>
              </a:rPr>
              <a:t>into another Aircraft</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38</a:t>
            </a:fld>
            <a:endParaRPr lang="en-US" dirty="0"/>
          </a:p>
        </p:txBody>
      </p:sp>
      <p:sp>
        <p:nvSpPr>
          <p:cNvPr id="8" name="TextBox 7">
            <a:extLst>
              <a:ext uri="{FF2B5EF4-FFF2-40B4-BE49-F238E27FC236}">
                <a16:creationId xmlns:a16="http://schemas.microsoft.com/office/drawing/2014/main" id="{9D565A4A-47BD-A318-AE0E-48523602926A}"/>
              </a:ext>
            </a:extLst>
          </p:cNvPr>
          <p:cNvSpPr txBox="1"/>
          <p:nvPr/>
        </p:nvSpPr>
        <p:spPr>
          <a:xfrm>
            <a:off x="2234505" y="1584587"/>
            <a:ext cx="4642485" cy="1169551"/>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sz="2000" i="0" u="sng" dirty="0">
                <a:solidFill>
                  <a:srgbClr val="0000FF"/>
                </a:solidFill>
              </a:rPr>
              <a:t>Be sure to</a:t>
            </a:r>
            <a:r>
              <a:rPr lang="en-US" sz="2000" i="0" dirty="0">
                <a:solidFill>
                  <a:srgbClr val="0000FF"/>
                </a:solidFill>
              </a:rPr>
              <a:t> </a:t>
            </a:r>
            <a:r>
              <a:rPr lang="en-US" i="0" dirty="0">
                <a:solidFill>
                  <a:srgbClr val="0000FF"/>
                </a:solidFill>
              </a:rPr>
              <a:t>create a new flarmcfg.txt file with the new aircraft’s ICAO</a:t>
            </a:r>
            <a:r>
              <a:rPr lang="en-US" sz="1800" i="0" dirty="0">
                <a:solidFill>
                  <a:srgbClr val="FF0000"/>
                </a:solidFill>
              </a:rPr>
              <a:t>*</a:t>
            </a:r>
            <a:r>
              <a:rPr lang="en-US" i="0" dirty="0">
                <a:solidFill>
                  <a:srgbClr val="0000FF"/>
                </a:solidFill>
              </a:rPr>
              <a:t> number per the instructions at the top of this presentation.</a:t>
            </a:r>
          </a:p>
        </p:txBody>
      </p:sp>
      <p:pic>
        <p:nvPicPr>
          <p:cNvPr id="3" name="Picture 2">
            <a:extLst>
              <a:ext uri="{FF2B5EF4-FFF2-40B4-BE49-F238E27FC236}">
                <a16:creationId xmlns:a16="http://schemas.microsoft.com/office/drawing/2014/main" id="{67D28567-B462-4FEB-31DA-E08906CF012F}"/>
              </a:ext>
            </a:extLst>
          </p:cNvPr>
          <p:cNvPicPr>
            <a:picLocks noChangeAspect="1"/>
          </p:cNvPicPr>
          <p:nvPr/>
        </p:nvPicPr>
        <p:blipFill>
          <a:blip r:embed="rId2"/>
          <a:stretch>
            <a:fillRect/>
          </a:stretch>
        </p:blipFill>
        <p:spPr>
          <a:xfrm>
            <a:off x="2426970" y="2890925"/>
            <a:ext cx="4257556" cy="3662275"/>
          </a:xfrm>
          <a:prstGeom prst="rect">
            <a:avLst/>
          </a:prstGeom>
          <a:ln>
            <a:solidFill>
              <a:schemeClr val="tx1"/>
            </a:solidFill>
          </a:ln>
        </p:spPr>
      </p:pic>
      <p:sp>
        <p:nvSpPr>
          <p:cNvPr id="5" name="TextBox 4">
            <a:extLst>
              <a:ext uri="{FF2B5EF4-FFF2-40B4-BE49-F238E27FC236}">
                <a16:creationId xmlns:a16="http://schemas.microsoft.com/office/drawing/2014/main" id="{0665F1B9-DB74-1B8F-5A94-A5A0E4D4AD55}"/>
              </a:ext>
            </a:extLst>
          </p:cNvPr>
          <p:cNvSpPr txBox="1"/>
          <p:nvPr/>
        </p:nvSpPr>
        <p:spPr>
          <a:xfrm>
            <a:off x="4572000" y="4645862"/>
            <a:ext cx="4249882" cy="523220"/>
          </a:xfrm>
          <a:prstGeom prst="rect">
            <a:avLst/>
          </a:prstGeom>
          <a:solidFill>
            <a:schemeClr val="bg1">
              <a:lumMod val="75000"/>
            </a:schemeClr>
          </a:solidFill>
          <a:ln w="28575">
            <a:solidFill>
              <a:srgbClr val="FF0000"/>
            </a:solidFill>
          </a:ln>
        </p:spPr>
        <p:txBody>
          <a:bodyPr wrap="square">
            <a:spAutoFit/>
          </a:bodyPr>
          <a:lstStyle/>
          <a:p>
            <a:r>
              <a:rPr lang="en-US" b="0" i="0" dirty="0">
                <a:solidFill>
                  <a:srgbClr val="FF0000"/>
                </a:solidFill>
              </a:rPr>
              <a:t>*</a:t>
            </a:r>
            <a:r>
              <a:rPr lang="en-US" sz="1200" b="0" i="0" dirty="0"/>
              <a:t>In the USA look up the ICAO number for your aircraft at </a:t>
            </a:r>
            <a:r>
              <a:rPr lang="en-US" sz="1200" b="0" i="0" dirty="0">
                <a:hlinkClick r:id="rId3">
                  <a:extLst>
                    <a:ext uri="{A12FA001-AC4F-418D-AE19-62706E023703}">
                      <ahyp:hlinkClr xmlns:ahyp="http://schemas.microsoft.com/office/drawing/2018/hyperlinkcolor" val="tx"/>
                    </a:ext>
                  </a:extLst>
                </a:hlinkClick>
              </a:rPr>
              <a:t>https://registry.faa.gov/aircraftinquiry/search/nnumberinquiry</a:t>
            </a:r>
            <a:r>
              <a:rPr lang="en-US" sz="1200" b="0" i="0" dirty="0"/>
              <a:t>   </a:t>
            </a:r>
          </a:p>
        </p:txBody>
      </p:sp>
    </p:spTree>
    <p:extLst>
      <p:ext uri="{BB962C8B-B14F-4D97-AF65-F5344CB8AC3E}">
        <p14:creationId xmlns:p14="http://schemas.microsoft.com/office/powerpoint/2010/main" val="337642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39</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914400" y="431423"/>
            <a:ext cx="6819174" cy="646331"/>
          </a:xfrm>
          <a:prstGeom prst="rect">
            <a:avLst/>
          </a:prstGeom>
          <a:noFill/>
          <a:ln>
            <a:solidFill>
              <a:srgbClr val="0000FF"/>
            </a:solidFill>
          </a:ln>
        </p:spPr>
        <p:txBody>
          <a:bodyPr wrap="none" rtlCol="0">
            <a:spAutoFit/>
          </a:bodyPr>
          <a:lstStyle/>
          <a:p>
            <a:r>
              <a:rPr lang="en-US" sz="3600" i="0" dirty="0">
                <a:solidFill>
                  <a:srgbClr val="0000FF"/>
                </a:solidFill>
              </a:rPr>
              <a:t>Flarm Informational Web Sites</a:t>
            </a:r>
          </a:p>
        </p:txBody>
      </p:sp>
      <p:sp>
        <p:nvSpPr>
          <p:cNvPr id="7" name="TextBox 6">
            <a:extLst>
              <a:ext uri="{FF2B5EF4-FFF2-40B4-BE49-F238E27FC236}">
                <a16:creationId xmlns:a16="http://schemas.microsoft.com/office/drawing/2014/main" id="{6E746A1F-0205-6211-F247-1ADC5E39F586}"/>
              </a:ext>
            </a:extLst>
          </p:cNvPr>
          <p:cNvSpPr txBox="1"/>
          <p:nvPr/>
        </p:nvSpPr>
        <p:spPr>
          <a:xfrm>
            <a:off x="457200" y="1371600"/>
            <a:ext cx="8001000" cy="400110"/>
          </a:xfrm>
          <a:prstGeom prst="rect">
            <a:avLst/>
          </a:prstGeom>
          <a:noFill/>
        </p:spPr>
        <p:txBody>
          <a:bodyPr wrap="square">
            <a:spAutoFit/>
          </a:bodyPr>
          <a:lstStyle/>
          <a:p>
            <a:pPr marL="285750" indent="-285750" algn="l">
              <a:buFont typeface="Arial" panose="020B0604020202020204" pitchFamily="34" charset="0"/>
              <a:buChar char="•"/>
            </a:pPr>
            <a:r>
              <a:rPr lang="en-US" sz="2000" dirty="0">
                <a:solidFill>
                  <a:srgbClr val="0000FF"/>
                </a:solidFill>
                <a:hlinkClick r:id="rId2">
                  <a:extLst>
                    <a:ext uri="{A12FA001-AC4F-418D-AE19-62706E023703}">
                      <ahyp:hlinkClr xmlns:ahyp="http://schemas.microsoft.com/office/drawing/2018/hyperlinkcolor" val="tx"/>
                    </a:ext>
                  </a:extLst>
                </a:hlinkClick>
              </a:rPr>
              <a:t>https://www.cumulus-soaring.com/store/manufacturers/flarm</a:t>
            </a:r>
            <a:r>
              <a:rPr lang="en-US" sz="2000" dirty="0">
                <a:solidFill>
                  <a:srgbClr val="0000FF"/>
                </a:solidFill>
              </a:rPr>
              <a:t> </a:t>
            </a:r>
          </a:p>
        </p:txBody>
      </p:sp>
      <p:pic>
        <p:nvPicPr>
          <p:cNvPr id="3" name="Picture 2">
            <a:extLst>
              <a:ext uri="{FF2B5EF4-FFF2-40B4-BE49-F238E27FC236}">
                <a16:creationId xmlns:a16="http://schemas.microsoft.com/office/drawing/2014/main" id="{CFB11065-AB13-D429-00AD-8D93F59C8B1A}"/>
              </a:ext>
            </a:extLst>
          </p:cNvPr>
          <p:cNvPicPr>
            <a:picLocks noChangeAspect="1"/>
          </p:cNvPicPr>
          <p:nvPr/>
        </p:nvPicPr>
        <p:blipFill>
          <a:blip r:embed="rId3"/>
          <a:stretch>
            <a:fillRect/>
          </a:stretch>
        </p:blipFill>
        <p:spPr>
          <a:xfrm>
            <a:off x="1180374" y="1981200"/>
            <a:ext cx="6553200" cy="4225347"/>
          </a:xfrm>
          <a:prstGeom prst="rect">
            <a:avLst/>
          </a:prstGeom>
        </p:spPr>
      </p:pic>
    </p:spTree>
    <p:extLst>
      <p:ext uri="{BB962C8B-B14F-4D97-AF65-F5344CB8AC3E}">
        <p14:creationId xmlns:p14="http://schemas.microsoft.com/office/powerpoint/2010/main" val="162979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1ACE37A4-BC7E-4763-A27A-651E155F2F1E}" type="slidenum">
              <a:rPr lang="en-US" smtClean="0">
                <a:solidFill>
                  <a:srgbClr val="7030A0"/>
                </a:solidFill>
              </a:rPr>
              <a:pPr/>
              <a:t>4</a:t>
            </a:fld>
            <a:endParaRPr lang="en-US">
              <a:solidFill>
                <a:srgbClr val="7030A0"/>
              </a:solidFill>
            </a:endParaRPr>
          </a:p>
        </p:txBody>
      </p:sp>
      <p:sp>
        <p:nvSpPr>
          <p:cNvPr id="244738" name="Text Box 2"/>
          <p:cNvSpPr txBox="1">
            <a:spLocks noChangeArrowheads="1"/>
          </p:cNvSpPr>
          <p:nvPr/>
        </p:nvSpPr>
        <p:spPr bwMode="auto">
          <a:xfrm>
            <a:off x="228599" y="1485681"/>
            <a:ext cx="8686801" cy="4401205"/>
          </a:xfrm>
          <a:prstGeom prst="rect">
            <a:avLst/>
          </a:prstGeom>
          <a:noFill/>
          <a:ln w="9525">
            <a:noFill/>
            <a:miter lim="800000"/>
            <a:headEnd/>
            <a:tailEnd/>
          </a:ln>
          <a:effectLst/>
        </p:spPr>
        <p:txBody>
          <a:bodyPr wrap="square">
            <a:spAutoFit/>
          </a:bodyPr>
          <a:lstStyle/>
          <a:p>
            <a:pPr>
              <a:buClr>
                <a:srgbClr val="FF0000"/>
              </a:buClr>
              <a:defRPr/>
            </a:pPr>
            <a:r>
              <a:rPr lang="en-US" sz="2800" b="0" i="0" dirty="0">
                <a:effectLst>
                  <a:outerShdw blurRad="38100" dist="38100" dir="2700000" algn="tl">
                    <a:srgbClr val="C0C0C0"/>
                  </a:outerShdw>
                </a:effectLst>
              </a:rPr>
              <a:t>This presentation </a:t>
            </a:r>
            <a:r>
              <a:rPr lang="en-US" sz="2800" i="0" u="sng" dirty="0">
                <a:effectLst>
                  <a:outerShdw blurRad="38100" dist="38100" dir="2700000" algn="tl">
                    <a:srgbClr val="C0C0C0"/>
                  </a:outerShdw>
                </a:effectLst>
              </a:rPr>
              <a:t>may have been recently updated</a:t>
            </a:r>
            <a:r>
              <a:rPr lang="en-US" sz="2800" i="0" dirty="0">
                <a:effectLst>
                  <a:outerShdw blurRad="38100" dist="38100" dir="2700000" algn="tl">
                    <a:srgbClr val="C0C0C0"/>
                  </a:outerShdw>
                </a:effectLst>
              </a:rPr>
              <a:t> </a:t>
            </a:r>
            <a:r>
              <a:rPr lang="en-US" sz="2800" b="0" i="0" dirty="0">
                <a:effectLst>
                  <a:outerShdw blurRad="38100" dist="38100" dir="2700000" algn="tl">
                    <a:srgbClr val="C0C0C0"/>
                  </a:outerShdw>
                </a:effectLst>
              </a:rPr>
              <a:t>with new information, changes, and/or corrections.</a:t>
            </a:r>
          </a:p>
          <a:p>
            <a:pPr>
              <a:buClr>
                <a:srgbClr val="FF0000"/>
              </a:buClr>
              <a:defRPr/>
            </a:pPr>
            <a:r>
              <a:rPr lang="en-US" sz="1400" b="0" i="0" dirty="0">
                <a:effectLst>
                  <a:outerShdw blurRad="38100" dist="38100" dir="2700000" algn="tl">
                    <a:srgbClr val="C0C0C0"/>
                  </a:outerShdw>
                </a:effectLst>
              </a:rPr>
              <a:t> </a:t>
            </a:r>
          </a:p>
          <a:p>
            <a:pPr>
              <a:buClr>
                <a:srgbClr val="FF0000"/>
              </a:buClr>
              <a:defRPr/>
            </a:pPr>
            <a:r>
              <a:rPr lang="en-US" sz="2800" b="0" i="0" dirty="0">
                <a:effectLst>
                  <a:outerShdw blurRad="38100" dist="38100" dir="2700000" algn="tl">
                    <a:srgbClr val="C0C0C0"/>
                  </a:outerShdw>
                </a:effectLst>
              </a:rPr>
              <a:t>Be sure to visit my presentation web site and download the latest version of this document.  </a:t>
            </a:r>
          </a:p>
          <a:p>
            <a:pPr>
              <a:buClr>
                <a:srgbClr val="FF0000"/>
              </a:buClr>
              <a:defRPr/>
            </a:pPr>
            <a:endParaRPr lang="en-US" sz="2800" b="0" i="0" dirty="0">
              <a:effectLst>
                <a:outerShdw blurRad="38100" dist="38100" dir="2700000" algn="tl">
                  <a:srgbClr val="C0C0C0"/>
                </a:outerShdw>
              </a:effectLst>
            </a:endParaRPr>
          </a:p>
          <a:p>
            <a:pPr>
              <a:buClr>
                <a:srgbClr val="FF0000"/>
              </a:buClr>
              <a:defRPr/>
            </a:pPr>
            <a:r>
              <a:rPr lang="en-US" sz="2800" b="0" i="0" dirty="0">
                <a:effectLst>
                  <a:outerShdw blurRad="38100" dist="38100" dir="2700000" algn="tl">
                    <a:srgbClr val="C0C0C0"/>
                  </a:outerShdw>
                </a:effectLst>
              </a:rPr>
              <a:t>It could make an important difference with your work!</a:t>
            </a:r>
          </a:p>
          <a:p>
            <a:pPr>
              <a:buClr>
                <a:srgbClr val="FF0000"/>
              </a:buClr>
              <a:defRPr/>
            </a:pPr>
            <a:r>
              <a:rPr lang="en-US" sz="1400" b="0" i="0" dirty="0">
                <a:solidFill>
                  <a:srgbClr val="7030A0"/>
                </a:solidFill>
                <a:effectLst>
                  <a:outerShdw blurRad="38100" dist="38100" dir="2700000" algn="tl">
                    <a:srgbClr val="C0C0C0"/>
                  </a:outerShdw>
                </a:effectLst>
              </a:rPr>
              <a:t> </a:t>
            </a:r>
          </a:p>
          <a:p>
            <a:pPr>
              <a:buClr>
                <a:srgbClr val="FF0000"/>
              </a:buClr>
              <a:defRPr/>
            </a:pPr>
            <a:r>
              <a:rPr lang="en-US" sz="2800" i="0" u="sng" dirty="0">
                <a:solidFill>
                  <a:srgbClr val="0000FF"/>
                </a:solidFill>
                <a:effectLst>
                  <a:outerShdw blurRad="38100" dist="38100" dir="2700000" algn="tl">
                    <a:srgbClr val="C0C0C0"/>
                  </a:outerShdw>
                </a:effectLst>
                <a:hlinkClick r:id="rId3">
                  <a:extLst>
                    <a:ext uri="{A12FA001-AC4F-418D-AE19-62706E023703}">
                      <ahyp:hlinkClr xmlns:ahyp="http://schemas.microsoft.com/office/drawing/2018/hyperlinkcolor" val="tx"/>
                    </a:ext>
                  </a:extLst>
                </a:hlinkClick>
              </a:rPr>
              <a:t>http://aviation.derosaweb.net/presentations</a:t>
            </a:r>
            <a:r>
              <a:rPr lang="en-US" sz="2800" i="0" u="sng" dirty="0">
                <a:solidFill>
                  <a:srgbClr val="0000FF"/>
                </a:solidFill>
                <a:effectLst>
                  <a:outerShdw blurRad="38100" dist="38100" dir="2700000" algn="tl">
                    <a:srgbClr val="C0C0C0"/>
                  </a:outerShdw>
                </a:effectLst>
              </a:rPr>
              <a:t> </a:t>
            </a:r>
          </a:p>
          <a:p>
            <a:pPr>
              <a:buClr>
                <a:srgbClr val="FF0000"/>
              </a:buClr>
              <a:defRPr/>
            </a:pPr>
            <a:endParaRPr lang="en-US" sz="2800" b="0" i="0" dirty="0">
              <a:solidFill>
                <a:srgbClr val="7030A0"/>
              </a:solidFill>
              <a:effectLst>
                <a:outerShdw blurRad="38100" dist="38100" dir="2700000" algn="tl">
                  <a:srgbClr val="C0C0C0"/>
                </a:outerShdw>
              </a:effectLst>
            </a:endParaRPr>
          </a:p>
          <a:p>
            <a:pPr>
              <a:buClr>
                <a:srgbClr val="FF0000"/>
              </a:buClr>
              <a:defRPr/>
            </a:pPr>
            <a:r>
              <a:rPr lang="en-US" sz="2800" b="0" i="0" dirty="0">
                <a:effectLst>
                  <a:outerShdw blurRad="38100" dist="38100" dir="2700000" algn="tl">
                    <a:srgbClr val="C0C0C0"/>
                  </a:outerShdw>
                </a:effectLst>
              </a:rPr>
              <a:t>Thank you, John (OHM </a:t>
            </a:r>
            <a:r>
              <a:rPr lang="el-GR" sz="2800" b="0" i="0" dirty="0">
                <a:effectLst>
                  <a:outerShdw blurRad="38100" dist="38100" dir="2700000" algn="tl">
                    <a:srgbClr val="C0C0C0"/>
                  </a:outerShdw>
                </a:effectLst>
              </a:rPr>
              <a:t>Ω</a:t>
            </a:r>
            <a:r>
              <a:rPr lang="en-US" sz="2800" b="0" i="0" dirty="0">
                <a:effectLst>
                  <a:outerShdw blurRad="38100" dist="38100" dir="2700000" algn="tl">
                    <a:srgbClr val="C0C0C0"/>
                  </a:outerShdw>
                </a:effectLst>
              </a:rPr>
              <a:t>) </a:t>
            </a:r>
          </a:p>
        </p:txBody>
      </p:sp>
      <p:sp>
        <p:nvSpPr>
          <p:cNvPr id="244740" name="Rectangle 4"/>
          <p:cNvSpPr>
            <a:spLocks noChangeArrowheads="1"/>
          </p:cNvSpPr>
          <p:nvPr/>
        </p:nvSpPr>
        <p:spPr bwMode="auto">
          <a:xfrm>
            <a:off x="1765783" y="245848"/>
            <a:ext cx="5612434" cy="1015663"/>
          </a:xfrm>
          <a:prstGeom prst="rect">
            <a:avLst/>
          </a:prstGeom>
          <a:noFill/>
          <a:ln w="28575" algn="ctr">
            <a:noFill/>
            <a:miter lim="800000"/>
            <a:headEnd/>
            <a:tailEnd/>
          </a:ln>
          <a:effectLst/>
        </p:spPr>
        <p:txBody>
          <a:bodyPr wrap="none">
            <a:spAutoFit/>
          </a:bodyPr>
          <a:lstStyle/>
          <a:p>
            <a:pPr>
              <a:buClr>
                <a:srgbClr val="FF0000"/>
              </a:buClr>
              <a:defRPr/>
            </a:pPr>
            <a:r>
              <a:rPr lang="en-US" sz="6000" i="0" dirty="0">
                <a:solidFill>
                  <a:srgbClr val="0000FF"/>
                </a:solidFill>
                <a:effectLst>
                  <a:outerShdw blurRad="38100" dist="38100" dir="2700000" algn="tl">
                    <a:srgbClr val="C0C0C0"/>
                  </a:outerShdw>
                </a:effectLst>
              </a:rPr>
              <a:t>PLEASE NOTE</a:t>
            </a:r>
          </a:p>
        </p:txBody>
      </p:sp>
    </p:spTree>
    <p:extLst>
      <p:ext uri="{BB962C8B-B14F-4D97-AF65-F5344CB8AC3E}">
        <p14:creationId xmlns:p14="http://schemas.microsoft.com/office/powerpoint/2010/main" val="3255572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4738">
                                            <p:txEl>
                                              <p:pRg st="0" end="0"/>
                                            </p:txEl>
                                          </p:spTgt>
                                        </p:tgtEl>
                                        <p:attrNameLst>
                                          <p:attrName>style.visibility</p:attrName>
                                        </p:attrNameLst>
                                      </p:cBhvr>
                                      <p:to>
                                        <p:strVal val="visible"/>
                                      </p:to>
                                    </p:set>
                                    <p:animEffect transition="in" filter="wipe(left)">
                                      <p:cBhvr>
                                        <p:cTn id="7" dur="500"/>
                                        <p:tgtEl>
                                          <p:spTgt spid="24473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4738">
                                            <p:txEl>
                                              <p:pRg st="1" end="1"/>
                                            </p:txEl>
                                          </p:spTgt>
                                        </p:tgtEl>
                                        <p:attrNameLst>
                                          <p:attrName>style.visibility</p:attrName>
                                        </p:attrNameLst>
                                      </p:cBhvr>
                                      <p:to>
                                        <p:strVal val="visible"/>
                                      </p:to>
                                    </p:set>
                                    <p:animEffect transition="in" filter="wipe(left)">
                                      <p:cBhvr>
                                        <p:cTn id="10" dur="500"/>
                                        <p:tgtEl>
                                          <p:spTgt spid="24473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4738">
                                            <p:txEl>
                                              <p:pRg st="2" end="2"/>
                                            </p:txEl>
                                          </p:spTgt>
                                        </p:tgtEl>
                                        <p:attrNameLst>
                                          <p:attrName>style.visibility</p:attrName>
                                        </p:attrNameLst>
                                      </p:cBhvr>
                                      <p:to>
                                        <p:strVal val="visible"/>
                                      </p:to>
                                    </p:set>
                                    <p:animEffect transition="in" filter="wipe(left)">
                                      <p:cBhvr>
                                        <p:cTn id="13" dur="500"/>
                                        <p:tgtEl>
                                          <p:spTgt spid="244738">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44738">
                                            <p:txEl>
                                              <p:pRg st="4" end="4"/>
                                            </p:txEl>
                                          </p:spTgt>
                                        </p:tgtEl>
                                        <p:attrNameLst>
                                          <p:attrName>style.visibility</p:attrName>
                                        </p:attrNameLst>
                                      </p:cBhvr>
                                      <p:to>
                                        <p:strVal val="visible"/>
                                      </p:to>
                                    </p:set>
                                    <p:animEffect transition="in" filter="wipe(left)">
                                      <p:cBhvr>
                                        <p:cTn id="16" dur="500"/>
                                        <p:tgtEl>
                                          <p:spTgt spid="244738">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44738">
                                            <p:txEl>
                                              <p:pRg st="5" end="5"/>
                                            </p:txEl>
                                          </p:spTgt>
                                        </p:tgtEl>
                                        <p:attrNameLst>
                                          <p:attrName>style.visibility</p:attrName>
                                        </p:attrNameLst>
                                      </p:cBhvr>
                                      <p:to>
                                        <p:strVal val="visible"/>
                                      </p:to>
                                    </p:set>
                                    <p:animEffect transition="in" filter="wipe(left)">
                                      <p:cBhvr>
                                        <p:cTn id="19" dur="500"/>
                                        <p:tgtEl>
                                          <p:spTgt spid="244738">
                                            <p:txEl>
                                              <p:pRg st="5" end="5"/>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4738">
                                            <p:txEl>
                                              <p:pRg st="6" end="6"/>
                                            </p:txEl>
                                          </p:spTgt>
                                        </p:tgtEl>
                                        <p:attrNameLst>
                                          <p:attrName>style.visibility</p:attrName>
                                        </p:attrNameLst>
                                      </p:cBhvr>
                                      <p:to>
                                        <p:strVal val="visible"/>
                                      </p:to>
                                    </p:set>
                                    <p:animEffect transition="in" filter="wipe(left)">
                                      <p:cBhvr>
                                        <p:cTn id="22" dur="500"/>
                                        <p:tgtEl>
                                          <p:spTgt spid="244738">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4738">
                                            <p:txEl>
                                              <p:pRg st="8" end="8"/>
                                            </p:txEl>
                                          </p:spTgt>
                                        </p:tgtEl>
                                        <p:attrNameLst>
                                          <p:attrName>style.visibility</p:attrName>
                                        </p:attrNameLst>
                                      </p:cBhvr>
                                      <p:to>
                                        <p:strVal val="visible"/>
                                      </p:to>
                                    </p:set>
                                    <p:animEffect transition="in" filter="wipe(left)">
                                      <p:cBhvr>
                                        <p:cTn id="25" dur="500"/>
                                        <p:tgtEl>
                                          <p:spTgt spid="2447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5B457-1B7D-479A-D122-A951D8529F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92052C-DE15-DE39-E14D-BFBC2E09ED21}"/>
              </a:ext>
            </a:extLst>
          </p:cNvPr>
          <p:cNvSpPr>
            <a:spLocks noGrp="1"/>
          </p:cNvSpPr>
          <p:nvPr>
            <p:ph type="sldNum" sz="quarter" idx="12"/>
          </p:nvPr>
        </p:nvSpPr>
        <p:spPr/>
        <p:txBody>
          <a:bodyPr/>
          <a:lstStyle/>
          <a:p>
            <a:pPr>
              <a:defRPr/>
            </a:pPr>
            <a:fld id="{B1F856E0-68EF-4087-88B5-8351F7323B37}" type="slidenum">
              <a:rPr lang="en-US" smtClean="0"/>
              <a:pPr>
                <a:defRPr/>
              </a:pPr>
              <a:t>40</a:t>
            </a:fld>
            <a:endParaRPr lang="en-US" dirty="0"/>
          </a:p>
        </p:txBody>
      </p:sp>
      <p:sp>
        <p:nvSpPr>
          <p:cNvPr id="5" name="TextBox 4">
            <a:extLst>
              <a:ext uri="{FF2B5EF4-FFF2-40B4-BE49-F238E27FC236}">
                <a16:creationId xmlns:a16="http://schemas.microsoft.com/office/drawing/2014/main" id="{93F51787-EBCC-2969-8A32-B29A49B90398}"/>
              </a:ext>
            </a:extLst>
          </p:cNvPr>
          <p:cNvSpPr txBox="1"/>
          <p:nvPr/>
        </p:nvSpPr>
        <p:spPr>
          <a:xfrm>
            <a:off x="914400" y="431423"/>
            <a:ext cx="6819174" cy="646331"/>
          </a:xfrm>
          <a:prstGeom prst="rect">
            <a:avLst/>
          </a:prstGeom>
          <a:noFill/>
          <a:ln>
            <a:solidFill>
              <a:srgbClr val="0000FF"/>
            </a:solidFill>
          </a:ln>
        </p:spPr>
        <p:txBody>
          <a:bodyPr wrap="none" rtlCol="0">
            <a:spAutoFit/>
          </a:bodyPr>
          <a:lstStyle/>
          <a:p>
            <a:r>
              <a:rPr lang="en-US" sz="3600" i="0" dirty="0">
                <a:solidFill>
                  <a:srgbClr val="0000FF"/>
                </a:solidFill>
              </a:rPr>
              <a:t>Flarm Informational Web Sites</a:t>
            </a:r>
          </a:p>
        </p:txBody>
      </p:sp>
      <p:sp>
        <p:nvSpPr>
          <p:cNvPr id="7" name="TextBox 6">
            <a:extLst>
              <a:ext uri="{FF2B5EF4-FFF2-40B4-BE49-F238E27FC236}">
                <a16:creationId xmlns:a16="http://schemas.microsoft.com/office/drawing/2014/main" id="{168E7045-2C64-5C72-3094-5E4BDFB25AEE}"/>
              </a:ext>
            </a:extLst>
          </p:cNvPr>
          <p:cNvSpPr txBox="1"/>
          <p:nvPr/>
        </p:nvSpPr>
        <p:spPr>
          <a:xfrm>
            <a:off x="457200" y="1524000"/>
            <a:ext cx="8001000" cy="3785652"/>
          </a:xfrm>
          <a:prstGeom prst="rect">
            <a:avLst/>
          </a:prstGeom>
          <a:noFill/>
        </p:spPr>
        <p:txBody>
          <a:bodyPr wrap="square">
            <a:spAutoFit/>
          </a:bodyPr>
          <a:lstStyle/>
          <a:p>
            <a:pPr marL="285750" indent="-285750" algn="l">
              <a:buFont typeface="Arial" panose="020B0604020202020204" pitchFamily="34" charset="0"/>
              <a:buChar char="•"/>
            </a:pPr>
            <a:r>
              <a:rPr lang="en-US" sz="2000" i="0" dirty="0">
                <a:solidFill>
                  <a:srgbClr val="0000FF"/>
                </a:solidFill>
                <a:hlinkClick r:id="rId2">
                  <a:extLst>
                    <a:ext uri="{A12FA001-AC4F-418D-AE19-62706E023703}">
                      <ahyp:hlinkClr xmlns:ahyp="http://schemas.microsoft.com/office/drawing/2018/hyperlinkcolor" val="tx"/>
                    </a:ext>
                  </a:extLst>
                </a:hlinkClick>
              </a:rPr>
              <a:t>https://nadler.com/GliderPilotUSAflarmWeb/Flarm-WhatDoesItDo.html</a:t>
            </a:r>
            <a:endParaRPr lang="en-US" sz="2000" i="0" dirty="0">
              <a:solidFill>
                <a:srgbClr val="0000FF"/>
              </a:solidFill>
            </a:endParaRPr>
          </a:p>
          <a:p>
            <a:pPr algn="l"/>
            <a:endParaRPr lang="en-US" sz="2000" i="0" dirty="0">
              <a:solidFill>
                <a:srgbClr val="0000FF"/>
              </a:solidFill>
            </a:endParaRPr>
          </a:p>
          <a:p>
            <a:pPr marL="285750" indent="-285750" algn="l">
              <a:buFont typeface="Arial" panose="020B0604020202020204" pitchFamily="34" charset="0"/>
              <a:buChar char="•"/>
            </a:pPr>
            <a:r>
              <a:rPr lang="en-US" sz="2000" i="0" dirty="0">
                <a:solidFill>
                  <a:srgbClr val="0000FF"/>
                </a:solidFill>
                <a:hlinkClick r:id="rId3">
                  <a:extLst>
                    <a:ext uri="{A12FA001-AC4F-418D-AE19-62706E023703}">
                      <ahyp:hlinkClr xmlns:ahyp="http://schemas.microsoft.com/office/drawing/2018/hyperlinkcolor" val="tx"/>
                    </a:ext>
                  </a:extLst>
                </a:hlinkClick>
              </a:rPr>
              <a:t>https://www.flarm.com/en/</a:t>
            </a:r>
            <a:endParaRPr lang="en-US" sz="2000" i="0" dirty="0">
              <a:solidFill>
                <a:srgbClr val="0000FF"/>
              </a:solidFill>
            </a:endParaRPr>
          </a:p>
          <a:p>
            <a:pPr marL="285750" indent="-285750" algn="l">
              <a:buFont typeface="Arial" panose="020B0604020202020204" pitchFamily="34" charset="0"/>
              <a:buChar char="•"/>
            </a:pPr>
            <a:endParaRPr lang="en-US" sz="2000" i="0" dirty="0">
              <a:solidFill>
                <a:srgbClr val="0000FF"/>
              </a:solidFill>
            </a:endParaRPr>
          </a:p>
          <a:p>
            <a:pPr marL="285750" indent="-285750" algn="l">
              <a:buFont typeface="Arial" panose="020B0604020202020204" pitchFamily="34" charset="0"/>
              <a:buChar char="•"/>
            </a:pPr>
            <a:r>
              <a:rPr lang="en-US" sz="2000" i="0" dirty="0">
                <a:solidFill>
                  <a:srgbClr val="0000FF"/>
                </a:solidFill>
                <a:hlinkClick r:id="rId4">
                  <a:extLst>
                    <a:ext uri="{A12FA001-AC4F-418D-AE19-62706E023703}">
                      <ahyp:hlinkClr xmlns:ahyp="http://schemas.microsoft.com/office/drawing/2018/hyperlinkcolor" val="tx"/>
                    </a:ext>
                  </a:extLst>
                </a:hlinkClick>
              </a:rPr>
              <a:t>https://www.flarm.com/en/support/faq/</a:t>
            </a:r>
            <a:r>
              <a:rPr lang="en-US" sz="2000" i="0" dirty="0">
                <a:solidFill>
                  <a:srgbClr val="0000FF"/>
                </a:solidFill>
              </a:rPr>
              <a:t> </a:t>
            </a:r>
          </a:p>
          <a:p>
            <a:pPr marL="285750" indent="-285750" algn="l">
              <a:buFont typeface="Arial" panose="020B0604020202020204" pitchFamily="34" charset="0"/>
              <a:buChar char="•"/>
            </a:pPr>
            <a:endParaRPr lang="en-US" sz="2000" i="0" dirty="0">
              <a:solidFill>
                <a:srgbClr val="0000FF"/>
              </a:solidFill>
            </a:endParaRPr>
          </a:p>
          <a:p>
            <a:pPr marL="285750" indent="-285750" algn="l">
              <a:buFont typeface="Arial" panose="020B0604020202020204" pitchFamily="34" charset="0"/>
              <a:buChar char="•"/>
            </a:pPr>
            <a:r>
              <a:rPr lang="en-US" sz="2000" i="0" dirty="0">
                <a:solidFill>
                  <a:srgbClr val="0000FF"/>
                </a:solidFill>
                <a:hlinkClick r:id="rId5">
                  <a:extLst>
                    <a:ext uri="{A12FA001-AC4F-418D-AE19-62706E023703}">
                      <ahyp:hlinkClr xmlns:ahyp="http://schemas.microsoft.com/office/drawing/2018/hyperlinkcolor" val="tx"/>
                    </a:ext>
                  </a:extLst>
                </a:hlinkClick>
              </a:rPr>
              <a:t>https://www.flarmnet.org/faq</a:t>
            </a:r>
            <a:r>
              <a:rPr lang="en-US" sz="2000" i="0" dirty="0">
                <a:solidFill>
                  <a:srgbClr val="0000FF"/>
                </a:solidFill>
              </a:rPr>
              <a:t> </a:t>
            </a:r>
          </a:p>
          <a:p>
            <a:pPr algn="l"/>
            <a:endParaRPr lang="en-US" sz="2000" i="0" dirty="0">
              <a:solidFill>
                <a:srgbClr val="0000FF"/>
              </a:solidFill>
            </a:endParaRPr>
          </a:p>
          <a:p>
            <a:pPr marL="285750" indent="-285750" algn="l">
              <a:buFont typeface="Arial" panose="020B0604020202020204" pitchFamily="34" charset="0"/>
              <a:buChar char="•"/>
            </a:pPr>
            <a:r>
              <a:rPr lang="en-US" sz="2000" i="0" dirty="0">
                <a:solidFill>
                  <a:srgbClr val="0000FF"/>
                </a:solidFill>
                <a:hlinkClick r:id="rId6">
                  <a:extLst>
                    <a:ext uri="{A12FA001-AC4F-418D-AE19-62706E023703}">
                      <ahyp:hlinkClr xmlns:ahyp="http://schemas.microsoft.com/office/drawing/2018/hyperlinkcolor" val="tx"/>
                    </a:ext>
                  </a:extLst>
                </a:hlinkClick>
              </a:rPr>
              <a:t>https://en.wikipedia.org/wiki/FLARM</a:t>
            </a:r>
            <a:r>
              <a:rPr lang="en-US" sz="2000" i="0" dirty="0">
                <a:solidFill>
                  <a:srgbClr val="0000FF"/>
                </a:solidFill>
              </a:rPr>
              <a:t> </a:t>
            </a:r>
          </a:p>
          <a:p>
            <a:pPr marL="285750" indent="-285750" algn="l">
              <a:buFont typeface="Arial" panose="020B0604020202020204" pitchFamily="34" charset="0"/>
              <a:buChar char="•"/>
            </a:pPr>
            <a:endParaRPr lang="en-US" sz="2000" i="0" dirty="0">
              <a:solidFill>
                <a:srgbClr val="0000FF"/>
              </a:solidFill>
            </a:endParaRPr>
          </a:p>
          <a:p>
            <a:pPr marL="285750" indent="-285750" algn="l">
              <a:buFont typeface="Arial" panose="020B0604020202020204" pitchFamily="34" charset="0"/>
              <a:buChar char="•"/>
            </a:pPr>
            <a:r>
              <a:rPr lang="en-US" sz="2000" dirty="0">
                <a:solidFill>
                  <a:srgbClr val="0000FF"/>
                </a:solidFill>
                <a:hlinkClick r:id="rId7">
                  <a:extLst>
                    <a:ext uri="{A12FA001-AC4F-418D-AE19-62706E023703}">
                      <ahyp:hlinkClr xmlns:ahyp="http://schemas.microsoft.com/office/drawing/2018/hyperlinkcolor" val="tx"/>
                    </a:ext>
                  </a:extLst>
                </a:hlinkClick>
              </a:rPr>
              <a:t>http://www.cumulus-soaring.com/flarm/PowerFLARM-Tips.pdf</a:t>
            </a:r>
            <a:endParaRPr lang="en-US" sz="2000" dirty="0">
              <a:solidFill>
                <a:srgbClr val="0000FF"/>
              </a:solidFill>
            </a:endParaRPr>
          </a:p>
        </p:txBody>
      </p:sp>
    </p:spTree>
    <p:extLst>
      <p:ext uri="{BB962C8B-B14F-4D97-AF65-F5344CB8AC3E}">
        <p14:creationId xmlns:p14="http://schemas.microsoft.com/office/powerpoint/2010/main" val="1176628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41</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93851" y="138364"/>
            <a:ext cx="8956298" cy="1200329"/>
          </a:xfrm>
          <a:prstGeom prst="rect">
            <a:avLst/>
          </a:prstGeom>
          <a:noFill/>
        </p:spPr>
        <p:txBody>
          <a:bodyPr wrap="none" rtlCol="0">
            <a:spAutoFit/>
          </a:bodyPr>
          <a:lstStyle/>
          <a:p>
            <a:r>
              <a:rPr lang="en-US" sz="3600" i="0" dirty="0">
                <a:solidFill>
                  <a:srgbClr val="0000FF"/>
                </a:solidFill>
              </a:rPr>
              <a:t>FLARM Configuration File </a:t>
            </a:r>
            <a:r>
              <a:rPr lang="en-US" sz="3600" b="0" i="0" dirty="0">
                <a:solidFill>
                  <a:srgbClr val="0000FF"/>
                </a:solidFill>
              </a:rPr>
              <a:t>(flarmcfg.txt) </a:t>
            </a:r>
          </a:p>
          <a:p>
            <a:r>
              <a:rPr lang="en-US" sz="3600" i="0" dirty="0">
                <a:solidFill>
                  <a:srgbClr val="0000FF"/>
                </a:solidFill>
              </a:rPr>
              <a:t>Command Options with Details</a:t>
            </a:r>
          </a:p>
        </p:txBody>
      </p:sp>
      <p:pic>
        <p:nvPicPr>
          <p:cNvPr id="7" name="Picture 6">
            <a:extLst>
              <a:ext uri="{FF2B5EF4-FFF2-40B4-BE49-F238E27FC236}">
                <a16:creationId xmlns:a16="http://schemas.microsoft.com/office/drawing/2014/main" id="{EE8A3CEA-3FC0-E932-9EEE-9D47CA51C8D2}"/>
              </a:ext>
            </a:extLst>
          </p:cNvPr>
          <p:cNvPicPr>
            <a:picLocks noChangeAspect="1"/>
          </p:cNvPicPr>
          <p:nvPr/>
        </p:nvPicPr>
        <p:blipFill>
          <a:blip r:embed="rId2"/>
          <a:stretch>
            <a:fillRect/>
          </a:stretch>
        </p:blipFill>
        <p:spPr>
          <a:xfrm>
            <a:off x="9753600" y="1981200"/>
            <a:ext cx="8382000" cy="3721540"/>
          </a:xfrm>
          <a:prstGeom prst="rect">
            <a:avLst/>
          </a:prstGeom>
        </p:spPr>
      </p:pic>
      <p:graphicFrame>
        <p:nvGraphicFramePr>
          <p:cNvPr id="11" name="Object 10">
            <a:extLst>
              <a:ext uri="{FF2B5EF4-FFF2-40B4-BE49-F238E27FC236}">
                <a16:creationId xmlns:a16="http://schemas.microsoft.com/office/drawing/2014/main" id="{3A8B2CBC-9313-832A-1E4D-05ABBC529BEF}"/>
              </a:ext>
            </a:extLst>
          </p:cNvPr>
          <p:cNvGraphicFramePr>
            <a:graphicFrameLocks noChangeAspect="1"/>
          </p:cNvGraphicFramePr>
          <p:nvPr>
            <p:extLst>
              <p:ext uri="{D42A27DB-BD31-4B8C-83A1-F6EECF244321}">
                <p14:modId xmlns:p14="http://schemas.microsoft.com/office/powerpoint/2010/main" val="2865967631"/>
              </p:ext>
            </p:extLst>
          </p:nvPr>
        </p:nvGraphicFramePr>
        <p:xfrm>
          <a:off x="381000" y="1617084"/>
          <a:ext cx="8190411" cy="3623831"/>
        </p:xfrm>
        <a:graphic>
          <a:graphicData uri="http://schemas.openxmlformats.org/presentationml/2006/ole">
            <mc:AlternateContent xmlns:mc="http://schemas.openxmlformats.org/markup-compatibility/2006">
              <mc:Choice xmlns:v="urn:schemas-microsoft-com:vml" Requires="v">
                <p:oleObj r:id="rId3" imgW="12394313" imgH="5484805" progId="">
                  <p:embed/>
                </p:oleObj>
              </mc:Choice>
              <mc:Fallback>
                <p:oleObj r:id="rId3" imgW="12394313" imgH="5484805" progId="">
                  <p:embed/>
                  <p:pic>
                    <p:nvPicPr>
                      <p:cNvPr id="0" name=""/>
                      <p:cNvPicPr/>
                      <p:nvPr/>
                    </p:nvPicPr>
                    <p:blipFill>
                      <a:blip r:embed="rId4"/>
                      <a:stretch>
                        <a:fillRect/>
                      </a:stretch>
                    </p:blipFill>
                    <p:spPr>
                      <a:xfrm>
                        <a:off x="381000" y="1617084"/>
                        <a:ext cx="8190411" cy="3623831"/>
                      </a:xfrm>
                      <a:prstGeom prst="rect">
                        <a:avLst/>
                      </a:prstGeom>
                      <a:ln>
                        <a:noFill/>
                      </a:ln>
                    </p:spPr>
                  </p:pic>
                </p:oleObj>
              </mc:Fallback>
            </mc:AlternateContent>
          </a:graphicData>
        </a:graphic>
      </p:graphicFrame>
      <p:sp>
        <p:nvSpPr>
          <p:cNvPr id="9" name="TextBox 8">
            <a:extLst>
              <a:ext uri="{FF2B5EF4-FFF2-40B4-BE49-F238E27FC236}">
                <a16:creationId xmlns:a16="http://schemas.microsoft.com/office/drawing/2014/main" id="{289DB05B-73A8-A164-3AF4-92F589429662}"/>
              </a:ext>
            </a:extLst>
          </p:cNvPr>
          <p:cNvSpPr txBox="1"/>
          <p:nvPr/>
        </p:nvSpPr>
        <p:spPr>
          <a:xfrm>
            <a:off x="674338" y="3962400"/>
            <a:ext cx="7603733" cy="338554"/>
          </a:xfrm>
          <a:prstGeom prst="rect">
            <a:avLst/>
          </a:prstGeom>
          <a:noFill/>
          <a:ln>
            <a:noFill/>
          </a:ln>
        </p:spPr>
        <p:txBody>
          <a:bodyPr wrap="square">
            <a:spAutoFit/>
          </a:bodyPr>
          <a:lstStyle/>
          <a:p>
            <a:r>
              <a:rPr lang="en-US" dirty="0"/>
              <a:t>Source: http://www.cumulus-soaring.com/flarm/PowerFLARM-Tips.pdf</a:t>
            </a:r>
          </a:p>
        </p:txBody>
      </p:sp>
    </p:spTree>
    <p:extLst>
      <p:ext uri="{BB962C8B-B14F-4D97-AF65-F5344CB8AC3E}">
        <p14:creationId xmlns:p14="http://schemas.microsoft.com/office/powerpoint/2010/main" val="2434760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42</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1700975" y="215621"/>
            <a:ext cx="5929828" cy="1754326"/>
          </a:xfrm>
          <a:prstGeom prst="rect">
            <a:avLst/>
          </a:prstGeom>
          <a:noFill/>
        </p:spPr>
        <p:txBody>
          <a:bodyPr wrap="none" rtlCol="0">
            <a:spAutoFit/>
          </a:bodyPr>
          <a:lstStyle/>
          <a:p>
            <a:r>
              <a:rPr lang="en-US" sz="3600" i="0" dirty="0">
                <a:solidFill>
                  <a:srgbClr val="0000FF"/>
                </a:solidFill>
              </a:rPr>
              <a:t>FLARM </a:t>
            </a:r>
            <a:r>
              <a:rPr lang="en-US" sz="3600" i="0" dirty="0" err="1">
                <a:solidFill>
                  <a:srgbClr val="0000FF"/>
                </a:solidFill>
              </a:rPr>
              <a:t>flarmcfg.text</a:t>
            </a:r>
            <a:r>
              <a:rPr lang="en-US" sz="3600" i="0" dirty="0">
                <a:solidFill>
                  <a:srgbClr val="0000FF"/>
                </a:solidFill>
              </a:rPr>
              <a:t> </a:t>
            </a:r>
          </a:p>
          <a:p>
            <a:r>
              <a:rPr lang="en-US" sz="3600" i="0" dirty="0">
                <a:solidFill>
                  <a:srgbClr val="0000FF"/>
                </a:solidFill>
              </a:rPr>
              <a:t>File to Reset Flarm Device</a:t>
            </a:r>
          </a:p>
          <a:p>
            <a:r>
              <a:rPr lang="en-US" sz="3600" i="0" dirty="0">
                <a:solidFill>
                  <a:srgbClr val="0000FF"/>
                </a:solidFill>
              </a:rPr>
              <a:t>To Factory Settings</a:t>
            </a:r>
          </a:p>
        </p:txBody>
      </p:sp>
      <p:sp>
        <p:nvSpPr>
          <p:cNvPr id="2" name="TextBox 1">
            <a:extLst>
              <a:ext uri="{FF2B5EF4-FFF2-40B4-BE49-F238E27FC236}">
                <a16:creationId xmlns:a16="http://schemas.microsoft.com/office/drawing/2014/main" id="{72FB6BDA-4493-2218-0F0B-1C86AAF0D87B}"/>
              </a:ext>
            </a:extLst>
          </p:cNvPr>
          <p:cNvSpPr txBox="1"/>
          <p:nvPr/>
        </p:nvSpPr>
        <p:spPr>
          <a:xfrm>
            <a:off x="1485900" y="2209800"/>
            <a:ext cx="6362700" cy="1815882"/>
          </a:xfrm>
          <a:prstGeom prst="rect">
            <a:avLst/>
          </a:prstGeom>
          <a:noFill/>
          <a:ln>
            <a:solidFill>
              <a:schemeClr val="tx1"/>
            </a:solidFill>
          </a:ln>
        </p:spPr>
        <p:txBody>
          <a:bodyPr wrap="square">
            <a:spAutoFit/>
          </a:bodyPr>
          <a:lstStyle/>
          <a:p>
            <a:pPr algn="just"/>
            <a:r>
              <a:rPr lang="en-US" sz="1400" i="0" dirty="0"/>
              <a:t>###########################################################</a:t>
            </a:r>
          </a:p>
          <a:p>
            <a:pPr algn="just"/>
            <a:r>
              <a:rPr lang="en-US" sz="1400" i="0" dirty="0"/>
              <a:t># This configuration file must be text only and reside in the top directory   </a:t>
            </a:r>
          </a:p>
          <a:p>
            <a:pPr algn="just"/>
            <a:r>
              <a:rPr lang="en-US" sz="1400" i="0" dirty="0"/>
              <a:t># of the USB stick, SD card or FLARM Tool.                                    </a:t>
            </a:r>
          </a:p>
          <a:p>
            <a:pPr algn="just"/>
            <a:r>
              <a:rPr lang="en-US" sz="1400" i="0" dirty="0"/>
              <a:t># This configuration file must be named FLARMCFG.TXT                          </a:t>
            </a:r>
          </a:p>
          <a:p>
            <a:pPr algn="just"/>
            <a:r>
              <a:rPr lang="en-US" sz="1400" i="0" dirty="0"/>
              <a:t># If you wish to change the settings, you can revisit the online              </a:t>
            </a:r>
          </a:p>
          <a:p>
            <a:pPr algn="just"/>
            <a:r>
              <a:rPr lang="en-US" sz="1400" i="0" dirty="0"/>
              <a:t># configuration tool at any time: http://www.flarm.com/                       </a:t>
            </a:r>
          </a:p>
          <a:p>
            <a:pPr algn="just"/>
            <a:r>
              <a:rPr lang="en-US" sz="1400" i="0" dirty="0"/>
              <a:t>###########################################################</a:t>
            </a:r>
          </a:p>
          <a:p>
            <a:pPr algn="just"/>
            <a:r>
              <a:rPr lang="en-US" sz="1400" i="0" dirty="0"/>
              <a:t>$PFLAC,S,DEF</a:t>
            </a:r>
          </a:p>
        </p:txBody>
      </p:sp>
    </p:spTree>
    <p:extLst>
      <p:ext uri="{BB962C8B-B14F-4D97-AF65-F5344CB8AC3E}">
        <p14:creationId xmlns:p14="http://schemas.microsoft.com/office/powerpoint/2010/main" val="3239709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43</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354445" y="215621"/>
            <a:ext cx="8622873" cy="1200329"/>
          </a:xfrm>
          <a:prstGeom prst="rect">
            <a:avLst/>
          </a:prstGeom>
          <a:noFill/>
        </p:spPr>
        <p:txBody>
          <a:bodyPr wrap="none" rtlCol="0">
            <a:spAutoFit/>
          </a:bodyPr>
          <a:lstStyle/>
          <a:p>
            <a:r>
              <a:rPr lang="en-US" sz="3600" i="0" dirty="0">
                <a:solidFill>
                  <a:srgbClr val="0000FF"/>
                </a:solidFill>
              </a:rPr>
              <a:t>Sample Flarm Information found in an </a:t>
            </a:r>
          </a:p>
          <a:p>
            <a:r>
              <a:rPr lang="en-US" sz="3600" i="0" dirty="0">
                <a:solidFill>
                  <a:srgbClr val="0000FF"/>
                </a:solidFill>
              </a:rPr>
              <a:t>IGC Flight Log File– Page 1/2</a:t>
            </a:r>
          </a:p>
        </p:txBody>
      </p:sp>
      <p:sp>
        <p:nvSpPr>
          <p:cNvPr id="2" name="TextBox 1">
            <a:extLst>
              <a:ext uri="{FF2B5EF4-FFF2-40B4-BE49-F238E27FC236}">
                <a16:creationId xmlns:a16="http://schemas.microsoft.com/office/drawing/2014/main" id="{72FB6BDA-4493-2218-0F0B-1C86AAF0D87B}"/>
              </a:ext>
            </a:extLst>
          </p:cNvPr>
          <p:cNvSpPr txBox="1"/>
          <p:nvPr/>
        </p:nvSpPr>
        <p:spPr>
          <a:xfrm>
            <a:off x="2684358" y="1442620"/>
            <a:ext cx="4326042" cy="5016758"/>
          </a:xfrm>
          <a:prstGeom prst="rect">
            <a:avLst/>
          </a:prstGeom>
          <a:noFill/>
        </p:spPr>
        <p:txBody>
          <a:bodyPr wrap="square">
            <a:spAutoFit/>
          </a:bodyPr>
          <a:lstStyle/>
          <a:p>
            <a:pPr algn="l"/>
            <a:r>
              <a:rPr lang="en-US" b="0" i="0" dirty="0"/>
              <a:t>LFLA19255707FRW 7.24</a:t>
            </a:r>
          </a:p>
          <a:p>
            <a:pPr algn="l"/>
            <a:r>
              <a:rPr lang="en-US" b="0" i="0" dirty="0"/>
              <a:t>LFLA192557 STEALTH OFF</a:t>
            </a:r>
          </a:p>
          <a:p>
            <a:pPr algn="l"/>
            <a:r>
              <a:rPr lang="en-US" b="0" i="0" dirty="0"/>
              <a:t>LFLA192557 NOTRACK OFF</a:t>
            </a:r>
          </a:p>
          <a:p>
            <a:pPr algn="l"/>
            <a:r>
              <a:rPr lang="en-US" b="0" i="0" dirty="0"/>
              <a:t>LFLA192557ID 1 A1FB1D</a:t>
            </a:r>
          </a:p>
          <a:p>
            <a:pPr algn="l"/>
            <a:r>
              <a:rPr lang="en-US" b="0" i="0" dirty="0"/>
              <a:t>LFLA192557OB</a:t>
            </a:r>
          </a:p>
          <a:p>
            <a:pPr algn="l"/>
            <a:r>
              <a:rPr lang="en-US" b="0" i="0" dirty="0"/>
              <a:t>LFLA19255707OBSTEXP </a:t>
            </a:r>
          </a:p>
          <a:p>
            <a:pPr algn="l"/>
            <a:r>
              <a:rPr lang="en-US" b="0" i="0" dirty="0"/>
              <a:t>LFLA19255707DEVNO FLAFUS10W-000790</a:t>
            </a:r>
          </a:p>
          <a:p>
            <a:pPr algn="l"/>
            <a:r>
              <a:rPr lang="en-US" b="0" i="0" dirty="0"/>
              <a:t>LFLA19255707BUILD ab6c756fe</a:t>
            </a:r>
          </a:p>
          <a:p>
            <a:pPr algn="l"/>
            <a:r>
              <a:rPr lang="en-US" b="0" i="0" dirty="0"/>
              <a:t>LFLA19255707RANGE 25500</a:t>
            </a:r>
          </a:p>
          <a:p>
            <a:pPr algn="l"/>
            <a:r>
              <a:rPr lang="en-US" b="0" i="0" dirty="0"/>
              <a:t>LFLA19255707ACFT 1</a:t>
            </a:r>
          </a:p>
          <a:p>
            <a:pPr algn="l"/>
            <a:r>
              <a:rPr lang="en-US" b="0" i="0" dirty="0"/>
              <a:t>LFLA19255707THRE 255</a:t>
            </a:r>
          </a:p>
          <a:p>
            <a:pPr algn="l"/>
            <a:r>
              <a:rPr lang="en-US" b="0" i="0" dirty="0"/>
              <a:t>LFLA19255707CFLAGS 00</a:t>
            </a:r>
          </a:p>
          <a:p>
            <a:pPr algn="l"/>
            <a:r>
              <a:rPr lang="en-US" b="0" i="0" dirty="0"/>
              <a:t>LFLA19255707RFTX 1</a:t>
            </a:r>
          </a:p>
          <a:p>
            <a:pPr algn="l"/>
            <a:r>
              <a:rPr lang="en-US" b="0" i="0" dirty="0"/>
              <a:t>LFLA19255707MISC 00</a:t>
            </a:r>
          </a:p>
          <a:p>
            <a:pPr algn="l"/>
            <a:r>
              <a:rPr lang="en-US" b="0" i="0" dirty="0"/>
              <a:t>LFLA19255707LOGINT 4</a:t>
            </a:r>
          </a:p>
          <a:p>
            <a:pPr algn="l"/>
            <a:r>
              <a:rPr lang="en-US" b="0" i="0" dirty="0"/>
              <a:t>LFLA19255707NMEAOUT1 91</a:t>
            </a:r>
          </a:p>
          <a:p>
            <a:pPr algn="l"/>
            <a:r>
              <a:rPr lang="en-US" b="0" i="0" dirty="0"/>
              <a:t>LFLA19255707BAUD1 2</a:t>
            </a:r>
          </a:p>
          <a:p>
            <a:pPr algn="l"/>
            <a:r>
              <a:rPr lang="en-US" b="0" i="0" dirty="0"/>
              <a:t>LFLA19255707NMEAOUT2 1</a:t>
            </a:r>
          </a:p>
          <a:p>
            <a:pPr algn="l"/>
            <a:r>
              <a:rPr lang="en-US" b="0" i="0" dirty="0"/>
              <a:t>LFLA19255707BAUD2 2</a:t>
            </a:r>
          </a:p>
          <a:p>
            <a:pPr algn="l"/>
            <a:r>
              <a:rPr lang="en-US" b="0" i="0" dirty="0"/>
              <a:t>LFLA19255707VRANGE 2000</a:t>
            </a:r>
          </a:p>
        </p:txBody>
      </p:sp>
    </p:spTree>
    <p:extLst>
      <p:ext uri="{BB962C8B-B14F-4D97-AF65-F5344CB8AC3E}">
        <p14:creationId xmlns:p14="http://schemas.microsoft.com/office/powerpoint/2010/main" val="4084154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44</a:t>
            </a:fld>
            <a:endParaRPr lang="en-US" dirty="0"/>
          </a:p>
        </p:txBody>
      </p:sp>
      <p:sp>
        <p:nvSpPr>
          <p:cNvPr id="5" name="TextBox 4">
            <a:extLst>
              <a:ext uri="{FF2B5EF4-FFF2-40B4-BE49-F238E27FC236}">
                <a16:creationId xmlns:a16="http://schemas.microsoft.com/office/drawing/2014/main" id="{953C6357-3955-A0BC-D660-B4F1C3CE3AD0}"/>
              </a:ext>
            </a:extLst>
          </p:cNvPr>
          <p:cNvSpPr txBox="1"/>
          <p:nvPr/>
        </p:nvSpPr>
        <p:spPr>
          <a:xfrm>
            <a:off x="354445" y="215621"/>
            <a:ext cx="8622874" cy="1200329"/>
          </a:xfrm>
          <a:prstGeom prst="rect">
            <a:avLst/>
          </a:prstGeom>
          <a:noFill/>
        </p:spPr>
        <p:txBody>
          <a:bodyPr wrap="none" rtlCol="0">
            <a:spAutoFit/>
          </a:bodyPr>
          <a:lstStyle/>
          <a:p>
            <a:r>
              <a:rPr lang="en-US" sz="3600" i="0" dirty="0">
                <a:solidFill>
                  <a:srgbClr val="0000FF"/>
                </a:solidFill>
              </a:rPr>
              <a:t>Sample Flarm Information found in an </a:t>
            </a:r>
          </a:p>
          <a:p>
            <a:r>
              <a:rPr lang="en-US" sz="3600" i="0" dirty="0">
                <a:solidFill>
                  <a:srgbClr val="0000FF"/>
                </a:solidFill>
              </a:rPr>
              <a:t>IGC Flight Log File – Page 2/2</a:t>
            </a:r>
          </a:p>
        </p:txBody>
      </p:sp>
      <p:sp>
        <p:nvSpPr>
          <p:cNvPr id="2" name="TextBox 1">
            <a:extLst>
              <a:ext uri="{FF2B5EF4-FFF2-40B4-BE49-F238E27FC236}">
                <a16:creationId xmlns:a16="http://schemas.microsoft.com/office/drawing/2014/main" id="{72FB6BDA-4493-2218-0F0B-1C86AAF0D87B}"/>
              </a:ext>
            </a:extLst>
          </p:cNvPr>
          <p:cNvSpPr txBox="1"/>
          <p:nvPr/>
        </p:nvSpPr>
        <p:spPr>
          <a:xfrm>
            <a:off x="1752600" y="1600200"/>
            <a:ext cx="6146386" cy="4524315"/>
          </a:xfrm>
          <a:prstGeom prst="rect">
            <a:avLst/>
          </a:prstGeom>
          <a:noFill/>
        </p:spPr>
        <p:txBody>
          <a:bodyPr wrap="square">
            <a:spAutoFit/>
          </a:bodyPr>
          <a:lstStyle/>
          <a:p>
            <a:pPr algn="l"/>
            <a:r>
              <a:rPr lang="en-US" b="0" i="0" dirty="0"/>
              <a:t>LFLA19255707PCASPFLAU1 0</a:t>
            </a:r>
          </a:p>
          <a:p>
            <a:pPr algn="l"/>
            <a:r>
              <a:rPr lang="en-US" b="0" i="0" dirty="0"/>
              <a:t>LFLA19255707PCASPFLAU2 0</a:t>
            </a:r>
          </a:p>
          <a:p>
            <a:pPr algn="l"/>
            <a:r>
              <a:rPr lang="en-US" b="0" i="0" dirty="0"/>
              <a:t>LFLA19255707XPDR 0</a:t>
            </a:r>
          </a:p>
          <a:p>
            <a:pPr algn="l"/>
            <a:r>
              <a:rPr lang="en-US" b="0" i="0" dirty="0"/>
              <a:t>LFLA19255707PCASRANGE 7408</a:t>
            </a:r>
          </a:p>
          <a:p>
            <a:pPr algn="l"/>
            <a:r>
              <a:rPr lang="en-US" b="0" i="0" dirty="0"/>
              <a:t>LFLA19255707PCASVRANGE 610</a:t>
            </a:r>
          </a:p>
          <a:p>
            <a:pPr algn="l"/>
            <a:r>
              <a:rPr lang="en-US" b="0" i="0" dirty="0"/>
              <a:t>LFLA19255707ADSBRANGE 65535</a:t>
            </a:r>
          </a:p>
          <a:p>
            <a:pPr algn="l"/>
            <a:r>
              <a:rPr lang="en-US" b="0" i="0" dirty="0"/>
              <a:t>LFLA19255707ADSBVRANGE 65535</a:t>
            </a:r>
          </a:p>
          <a:p>
            <a:pPr algn="l"/>
            <a:r>
              <a:rPr lang="en-US" b="0" i="0" dirty="0"/>
              <a:t>LFLA19255707PCASCALIBRATION 30</a:t>
            </a:r>
          </a:p>
          <a:p>
            <a:pPr algn="l"/>
            <a:r>
              <a:rPr lang="en-US" b="0" i="0" dirty="0"/>
              <a:t>LFLA19255707MODESALT 1</a:t>
            </a:r>
          </a:p>
          <a:p>
            <a:pPr algn="l"/>
            <a:r>
              <a:rPr lang="en-US" b="0" i="0" dirty="0"/>
              <a:t>LFLA19255707MODEC 1</a:t>
            </a:r>
          </a:p>
          <a:p>
            <a:pPr algn="l"/>
            <a:r>
              <a:rPr lang="en-US" b="0" i="0" dirty="0"/>
              <a:t>LFLA19255707PCASBEEP 1</a:t>
            </a:r>
          </a:p>
          <a:p>
            <a:pPr algn="l"/>
            <a:r>
              <a:rPr lang="en-US" b="0" i="0" dirty="0"/>
              <a:t>LFLA19255707ADSBWARNINGS 1</a:t>
            </a:r>
          </a:p>
          <a:p>
            <a:pPr algn="l"/>
            <a:r>
              <a:rPr lang="en-US" b="0" i="0" dirty="0"/>
              <a:t>LFLA19255707CAL57DBM 0</a:t>
            </a:r>
          </a:p>
          <a:p>
            <a:pPr algn="l"/>
            <a:r>
              <a:rPr lang="en-US" b="0" i="0" dirty="0"/>
              <a:t>LFLA19255707MSG 1</a:t>
            </a:r>
          </a:p>
          <a:p>
            <a:pPr algn="l"/>
            <a:r>
              <a:rPr lang="en-US" b="0" i="0" dirty="0"/>
              <a:t>LFLA19255707ADSL 1</a:t>
            </a:r>
          </a:p>
          <a:p>
            <a:pPr algn="l"/>
            <a:r>
              <a:rPr lang="en-US" b="0" i="0" dirty="0"/>
              <a:t>LFLA19255707CAP DP2;USBH;XPDR;DLED;BARO;AUD;RFB;ENL;TIS;IGC;ADSR</a:t>
            </a:r>
          </a:p>
          <a:p>
            <a:pPr algn="l"/>
            <a:r>
              <a:rPr lang="en-US" b="0" i="0" dirty="0"/>
              <a:t>LFLA19255707LIC AUD:1;ENL:1;IGC:1;RFB:1;TIS:1;ADSR:1</a:t>
            </a:r>
          </a:p>
        </p:txBody>
      </p:sp>
    </p:spTree>
    <p:extLst>
      <p:ext uri="{BB962C8B-B14F-4D97-AF65-F5344CB8AC3E}">
        <p14:creationId xmlns:p14="http://schemas.microsoft.com/office/powerpoint/2010/main" val="2686327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4800" kern="1200" dirty="0">
                <a:solidFill>
                  <a:srgbClr val="0000FF"/>
                </a:solidFill>
                <a:effectLst>
                  <a:outerShdw blurRad="38100" dist="38100" dir="2700000" algn="tl">
                    <a:srgbClr val="C0C0C0"/>
                  </a:outerShdw>
                </a:effectLst>
                <a:latin typeface="Arial" charset="0"/>
                <a:ea typeface="+mn-ea"/>
                <a:cs typeface="+mn-cs"/>
              </a:rPr>
              <a:t>See My Other Presentations</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45</a:t>
            </a:fld>
            <a:endParaRPr lang="en-US" dirty="0"/>
          </a:p>
        </p:txBody>
      </p:sp>
      <p:sp>
        <p:nvSpPr>
          <p:cNvPr id="5" name="Rectangle 4">
            <a:extLst>
              <a:ext uri="{FF2B5EF4-FFF2-40B4-BE49-F238E27FC236}">
                <a16:creationId xmlns:a16="http://schemas.microsoft.com/office/drawing/2014/main" id="{CE38A3E7-BE03-4E47-B552-6C618E28B88D}"/>
              </a:ext>
            </a:extLst>
          </p:cNvPr>
          <p:cNvSpPr/>
          <p:nvPr/>
        </p:nvSpPr>
        <p:spPr>
          <a:xfrm>
            <a:off x="1219728" y="5410200"/>
            <a:ext cx="6712094" cy="461665"/>
          </a:xfrm>
          <a:prstGeom prst="rect">
            <a:avLst/>
          </a:prstGeom>
          <a:solidFill>
            <a:srgbClr val="99CCFF"/>
          </a:solidFill>
          <a:ln>
            <a:solidFill>
              <a:srgbClr val="0000FF"/>
            </a:solidFill>
          </a:ln>
        </p:spPr>
        <p:txBody>
          <a:bodyPr wrap="none">
            <a:spAutoFit/>
          </a:bodyPr>
          <a:lstStyle/>
          <a:p>
            <a:r>
              <a:rPr lang="en-US" sz="2400" i="0" dirty="0">
                <a:solidFill>
                  <a:srgbClr val="0000FF"/>
                </a:solidFill>
              </a:rPr>
              <a:t> </a:t>
            </a:r>
            <a:r>
              <a:rPr lang="en-US" sz="2400" i="0" dirty="0">
                <a:solidFill>
                  <a:srgbClr val="0000FF"/>
                </a:solidFill>
                <a:hlinkClick r:id="rId2">
                  <a:extLst>
                    <a:ext uri="{A12FA001-AC4F-418D-AE19-62706E023703}">
                      <ahyp:hlinkClr xmlns:ahyp="http://schemas.microsoft.com/office/drawing/2018/hyperlinkcolor" val="tx"/>
                    </a:ext>
                  </a:extLst>
                </a:hlinkClick>
              </a:rPr>
              <a:t>http://aviation.derosaweb.net/presentations</a:t>
            </a:r>
            <a:r>
              <a:rPr lang="en-US" sz="2400" i="0" dirty="0">
                <a:solidFill>
                  <a:srgbClr val="0000FF"/>
                </a:solidFill>
              </a:rPr>
              <a:t> </a:t>
            </a:r>
          </a:p>
        </p:txBody>
      </p:sp>
      <p:sp>
        <p:nvSpPr>
          <p:cNvPr id="10" name="Content Placeholder 2">
            <a:extLst>
              <a:ext uri="{FF2B5EF4-FFF2-40B4-BE49-F238E27FC236}">
                <a16:creationId xmlns:a16="http://schemas.microsoft.com/office/drawing/2014/main" id="{6F76A859-42F8-BDCA-7215-7B576E43022F}"/>
              </a:ext>
            </a:extLst>
          </p:cNvPr>
          <p:cNvSpPr>
            <a:spLocks noGrp="1"/>
          </p:cNvSpPr>
          <p:nvPr>
            <p:ph idx="1"/>
          </p:nvPr>
        </p:nvSpPr>
        <p:spPr>
          <a:xfrm>
            <a:off x="228600" y="959751"/>
            <a:ext cx="6460951" cy="4450449"/>
          </a:xfrm>
        </p:spPr>
        <p:txBody>
          <a:bodyPr wrap="square">
            <a:spAutoFit/>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Glider Electrical Wiring</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Bailing Out Successfully</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Transceiver Troubleshooting</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Oxygen Systems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Working with Glider Air Lines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Trailer Chains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Soaring Pilot Relief Systems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Battery Testing</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Emergency Location Devices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Survival Kits</a:t>
            </a:r>
          </a:p>
        </p:txBody>
      </p:sp>
      <p:sp>
        <p:nvSpPr>
          <p:cNvPr id="11" name="Content Placeholder 2">
            <a:extLst>
              <a:ext uri="{FF2B5EF4-FFF2-40B4-BE49-F238E27FC236}">
                <a16:creationId xmlns:a16="http://schemas.microsoft.com/office/drawing/2014/main" id="{9093D61F-17D9-BF94-6BC9-7ED420651759}"/>
              </a:ext>
            </a:extLst>
          </p:cNvPr>
          <p:cNvSpPr txBox="1">
            <a:spLocks/>
          </p:cNvSpPr>
          <p:nvPr/>
        </p:nvSpPr>
        <p:spPr bwMode="auto">
          <a:xfrm>
            <a:off x="4827142" y="959751"/>
            <a:ext cx="4393058" cy="4007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Spar Alignment Tool</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L’Hotellier Fittings</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Carbon Fiber Panels</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IGC Filename Decoding</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Blanik L-23 Strut Work</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Removing Painted Lettering</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Open Glider Network</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Instrument Knob Extensions</a:t>
            </a:r>
          </a:p>
          <a:p>
            <a:pPr>
              <a:buFont typeface="Arial" panose="020B0604020202020204" pitchFamily="34" charset="0"/>
              <a:buChar char="•"/>
            </a:pPr>
            <a:r>
              <a:rPr lang="en-US" sz="2400" b="0" i="0" kern="0" dirty="0">
                <a:latin typeface="Calibri" panose="020F0502020204030204" pitchFamily="34" charset="0"/>
                <a:cs typeface="Calibri" panose="020F0502020204030204" pitchFamily="34" charset="0"/>
              </a:rPr>
              <a:t>Landing Gear Warning </a:t>
            </a:r>
          </a:p>
        </p:txBody>
      </p:sp>
      <p:sp>
        <p:nvSpPr>
          <p:cNvPr id="12" name="Rectangle 11">
            <a:extLst>
              <a:ext uri="{FF2B5EF4-FFF2-40B4-BE49-F238E27FC236}">
                <a16:creationId xmlns:a16="http://schemas.microsoft.com/office/drawing/2014/main" id="{C1E3C70F-5DD8-7ABF-894A-D8E2912C68E4}"/>
              </a:ext>
            </a:extLst>
          </p:cNvPr>
          <p:cNvSpPr/>
          <p:nvPr/>
        </p:nvSpPr>
        <p:spPr>
          <a:xfrm>
            <a:off x="2059296" y="5980048"/>
            <a:ext cx="4851008" cy="461665"/>
          </a:xfrm>
          <a:prstGeom prst="rect">
            <a:avLst/>
          </a:prstGeom>
          <a:solidFill>
            <a:srgbClr val="99CCFF"/>
          </a:solidFill>
          <a:ln>
            <a:solidFill>
              <a:srgbClr val="0000FF"/>
            </a:solidFill>
          </a:ln>
        </p:spPr>
        <p:txBody>
          <a:bodyPr wrap="none">
            <a:spAutoFit/>
          </a:bodyPr>
          <a:lstStyle/>
          <a:p>
            <a:pPr algn="ctr"/>
            <a:r>
              <a:rPr lang="en-US" sz="2400" i="0" dirty="0">
                <a:solidFill>
                  <a:srgbClr val="0000FF"/>
                </a:solidFill>
                <a:effectLst>
                  <a:outerShdw blurRad="38100" dist="38100" dir="2700000" algn="tl">
                    <a:srgbClr val="000000">
                      <a:alpha val="43137"/>
                    </a:srgbClr>
                  </a:outerShdw>
                </a:effectLst>
              </a:rPr>
              <a:t> Let me know of any comments!</a:t>
            </a:r>
          </a:p>
        </p:txBody>
      </p:sp>
    </p:spTree>
    <p:extLst>
      <p:ext uri="{BB962C8B-B14F-4D97-AF65-F5344CB8AC3E}">
        <p14:creationId xmlns:p14="http://schemas.microsoft.com/office/powerpoint/2010/main" val="3032326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Slide Number Placeholder 5"/>
          <p:cNvSpPr>
            <a:spLocks noGrp="1"/>
          </p:cNvSpPr>
          <p:nvPr>
            <p:ph type="sldNum" sz="quarter" idx="12"/>
          </p:nvPr>
        </p:nvSpPr>
        <p:spPr>
          <a:noFill/>
        </p:spPr>
        <p:txBody>
          <a:bodyPr/>
          <a:lstStyle/>
          <a:p>
            <a:fld id="{241C5FD8-0565-4CCB-90B4-553FE3379E79}" type="slidenum">
              <a:rPr lang="en-US" smtClean="0"/>
              <a:pPr/>
              <a:t>46</a:t>
            </a:fld>
            <a:endParaRPr lang="en-US"/>
          </a:p>
        </p:txBody>
      </p:sp>
      <p:grpSp>
        <p:nvGrpSpPr>
          <p:cNvPr id="3" name="Group 2"/>
          <p:cNvGrpSpPr/>
          <p:nvPr/>
        </p:nvGrpSpPr>
        <p:grpSpPr>
          <a:xfrm>
            <a:off x="685439" y="1219200"/>
            <a:ext cx="7773122" cy="1892826"/>
            <a:chOff x="-615551" y="3657600"/>
            <a:chExt cx="7773122" cy="1892826"/>
          </a:xfrm>
        </p:grpSpPr>
        <p:sp>
          <p:nvSpPr>
            <p:cNvPr id="47108" name="Text Box 4"/>
            <p:cNvSpPr txBox="1">
              <a:spLocks noChangeArrowheads="1"/>
            </p:cNvSpPr>
            <p:nvPr/>
          </p:nvSpPr>
          <p:spPr bwMode="auto">
            <a:xfrm>
              <a:off x="-615551" y="3657600"/>
              <a:ext cx="6942927" cy="1892826"/>
            </a:xfrm>
            <a:prstGeom prst="rect">
              <a:avLst/>
            </a:prstGeom>
            <a:noFill/>
            <a:ln w="9525" algn="ctr">
              <a:noFill/>
              <a:miter lim="800000"/>
              <a:headEnd/>
              <a:tailEnd/>
            </a:ln>
            <a:effectLst/>
          </p:spPr>
          <p:txBody>
            <a:bodyPr wrap="none">
              <a:spAutoFit/>
            </a:bodyPr>
            <a:lstStyle/>
            <a:p>
              <a:pPr>
                <a:defRPr/>
              </a:pPr>
              <a:r>
                <a:rPr lang="en-US" sz="11700" b="0" i="0" dirty="0">
                  <a:solidFill>
                    <a:srgbClr val="0000FF"/>
                  </a:solidFill>
                  <a:effectLst>
                    <a:outerShdw blurRad="38100" dist="38100" dir="2700000" algn="tl">
                      <a:srgbClr val="C0C0C0"/>
                    </a:outerShdw>
                  </a:effectLst>
                </a:rPr>
                <a:t>Questions</a:t>
              </a:r>
            </a:p>
          </p:txBody>
        </p:sp>
        <p:sp>
          <p:nvSpPr>
            <p:cNvPr id="47116" name="Rectangle 12"/>
            <p:cNvSpPr>
              <a:spLocks noChangeArrowheads="1"/>
            </p:cNvSpPr>
            <p:nvPr/>
          </p:nvSpPr>
          <p:spPr bwMode="auto">
            <a:xfrm>
              <a:off x="6137740" y="3657600"/>
              <a:ext cx="1019831" cy="1892826"/>
            </a:xfrm>
            <a:prstGeom prst="rect">
              <a:avLst/>
            </a:prstGeom>
            <a:noFill/>
            <a:ln w="28575" algn="ctr">
              <a:noFill/>
              <a:miter lim="800000"/>
              <a:headEnd/>
              <a:tailEnd/>
            </a:ln>
            <a:effectLst/>
          </p:spPr>
          <p:txBody>
            <a:bodyPr wrap="none">
              <a:spAutoFit/>
            </a:bodyPr>
            <a:lstStyle/>
            <a:p>
              <a:pPr>
                <a:defRPr/>
              </a:pPr>
              <a:r>
                <a:rPr lang="en-US" sz="11700" b="0" i="0" dirty="0">
                  <a:solidFill>
                    <a:srgbClr val="0000FF"/>
                  </a:solidFill>
                  <a:effectLst>
                    <a:outerShdw blurRad="38100" dist="38100" dir="2700000" algn="tl">
                      <a:srgbClr val="C0C0C0"/>
                    </a:outerShdw>
                  </a:effectLst>
                </a:rPr>
                <a:t>?</a:t>
              </a:r>
            </a:p>
          </p:txBody>
        </p:sp>
      </p:grpSp>
      <p:sp>
        <p:nvSpPr>
          <p:cNvPr id="47117" name="Text Box 13"/>
          <p:cNvSpPr txBox="1">
            <a:spLocks noChangeArrowheads="1"/>
          </p:cNvSpPr>
          <p:nvPr/>
        </p:nvSpPr>
        <p:spPr bwMode="auto">
          <a:xfrm>
            <a:off x="2014921" y="5507741"/>
            <a:ext cx="5619680" cy="830997"/>
          </a:xfrm>
          <a:prstGeom prst="rect">
            <a:avLst/>
          </a:prstGeom>
          <a:solidFill>
            <a:schemeClr val="bg1"/>
          </a:solidFill>
          <a:ln w="9525" algn="ctr">
            <a:solidFill>
              <a:schemeClr val="accent2"/>
            </a:solidFill>
            <a:miter lim="800000"/>
            <a:headEnd/>
            <a:tailEnd/>
          </a:ln>
          <a:effectLst/>
        </p:spPr>
        <p:txBody>
          <a:bodyPr wrap="none">
            <a:spAutoFit/>
          </a:bodyPr>
          <a:lstStyle/>
          <a:p>
            <a:pPr>
              <a:defRPr/>
            </a:pPr>
            <a:r>
              <a:rPr lang="en-US" sz="2400" b="0" i="0" dirty="0">
                <a:solidFill>
                  <a:srgbClr val="0000FF"/>
                </a:solidFill>
              </a:rPr>
              <a:t>Email: jhderosa@gmail.com</a:t>
            </a:r>
          </a:p>
          <a:p>
            <a:pPr>
              <a:defRPr/>
            </a:pPr>
            <a:r>
              <a:rPr lang="en-US" sz="2400" b="0" i="0" dirty="0">
                <a:solidFill>
                  <a:srgbClr val="0000FF"/>
                </a:solidFill>
              </a:rPr>
              <a:t>Web Site: </a:t>
            </a:r>
            <a:r>
              <a:rPr lang="en-US" sz="2400" b="0" i="0" dirty="0">
                <a:solidFill>
                  <a:srgbClr val="0000FF"/>
                </a:solidFill>
                <a:hlinkClick r:id="rId3">
                  <a:extLst>
                    <a:ext uri="{A12FA001-AC4F-418D-AE19-62706E023703}">
                      <ahyp:hlinkClr xmlns:ahyp="http://schemas.microsoft.com/office/drawing/2018/hyperlinkcolor" val="tx"/>
                    </a:ext>
                  </a:extLst>
                </a:hlinkClick>
              </a:rPr>
              <a:t>http://aviation.derosaweb.net</a:t>
            </a:r>
            <a:r>
              <a:rPr lang="en-US" sz="2400" b="0" i="0" dirty="0">
                <a:solidFill>
                  <a:srgbClr val="0000FF"/>
                </a:solidFill>
              </a:rPr>
              <a:t> </a:t>
            </a:r>
          </a:p>
        </p:txBody>
      </p:sp>
    </p:spTree>
    <p:extLst>
      <p:ext uri="{BB962C8B-B14F-4D97-AF65-F5344CB8AC3E}">
        <p14:creationId xmlns:p14="http://schemas.microsoft.com/office/powerpoint/2010/main" val="16129904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9144000" cy="1143000"/>
          </a:xfrm>
        </p:spPr>
        <p:txBody>
          <a:bodyPr/>
          <a:lstStyle/>
          <a:p>
            <a:r>
              <a:rPr lang="en-US" sz="3600" b="1" kern="1200" dirty="0">
                <a:solidFill>
                  <a:srgbClr val="0000FF"/>
                </a:solidFill>
                <a:effectLst>
                  <a:outerShdw blurRad="38100" dist="38100" dir="2700000" algn="tl">
                    <a:srgbClr val="C0C0C0"/>
                  </a:outerShdw>
                </a:effectLst>
                <a:latin typeface="Arial" charset="0"/>
                <a:ea typeface="+mn-ea"/>
                <a:cs typeface="+mn-cs"/>
              </a:rPr>
              <a:t>Basic FLARM Device Information</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5</a:t>
            </a:fld>
            <a:endParaRPr lang="en-US" dirty="0"/>
          </a:p>
        </p:txBody>
      </p:sp>
      <p:pic>
        <p:nvPicPr>
          <p:cNvPr id="1026" name="Picture 2">
            <a:extLst>
              <a:ext uri="{FF2B5EF4-FFF2-40B4-BE49-F238E27FC236}">
                <a16:creationId xmlns:a16="http://schemas.microsoft.com/office/drawing/2014/main" id="{A874B282-570A-5457-80C4-C09B7C6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077"/>
            <a:ext cx="944367" cy="626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2EE817-465D-14C7-5FA5-4DB9C2FBA716}"/>
              </a:ext>
            </a:extLst>
          </p:cNvPr>
          <p:cNvSpPr txBox="1"/>
          <p:nvPr/>
        </p:nvSpPr>
        <p:spPr>
          <a:xfrm>
            <a:off x="838200" y="1599756"/>
            <a:ext cx="7239000" cy="4278094"/>
          </a:xfrm>
          <a:prstGeom prst="rect">
            <a:avLst/>
          </a:prstGeom>
          <a:noFill/>
          <a:ln>
            <a:solidFill>
              <a:schemeClr val="tx1"/>
            </a:solidFill>
          </a:ln>
        </p:spPr>
        <p:txBody>
          <a:bodyPr wrap="square">
            <a:spAutoFit/>
          </a:bodyPr>
          <a:lstStyle/>
          <a:p>
            <a:pPr algn="just"/>
            <a:r>
              <a:rPr lang="en-US" b="0" i="0" dirty="0"/>
              <a:t>Flarm is a proprietary electronic system used to selectively alert pilots to potential collisions between aircraft. It is not formally an implementation of ADS-B, as it is optimized for the specific needs of light aircraft, not for long-range communication or ATC interaction. </a:t>
            </a:r>
          </a:p>
          <a:p>
            <a:pPr algn="just"/>
            <a:endParaRPr lang="en-US" b="0" i="0" dirty="0"/>
          </a:p>
          <a:p>
            <a:pPr algn="just"/>
            <a:r>
              <a:rPr lang="en-US" b="0" i="0" dirty="0"/>
              <a:t>The installation of all physical Flarm Devices is approved as a "Standard Change", and the PowerFLARM Core specifically as a "Minor Change" by the European Union Aviation Safety Agency; and in addition the Minor Change also approves the PowerFLARM Core for its IFR and at night.</a:t>
            </a:r>
          </a:p>
          <a:p>
            <a:pPr algn="just"/>
            <a:endParaRPr lang="en-US" b="0" i="0" dirty="0"/>
          </a:p>
          <a:p>
            <a:pPr algn="just"/>
            <a:r>
              <a:rPr lang="en-US" b="0" i="0" dirty="0"/>
              <a:t>Flarm obtains its position and altitude readings from an internal GPS and then broadcasts this together with forecast data about the future 3D flight track. At the same time, its receiver listens for other FLARM Devices within range and processes the information received. </a:t>
            </a:r>
          </a:p>
          <a:p>
            <a:pPr algn="just"/>
            <a:endParaRPr lang="en-US" b="0" i="0" dirty="0"/>
          </a:p>
          <a:p>
            <a:pPr algn="just"/>
            <a:r>
              <a:rPr lang="en-US" b="0" i="0" dirty="0"/>
              <a:t>This information is used to predict potential conflicts for other aircraft and alert the pilot using visual and aural warnings. </a:t>
            </a:r>
          </a:p>
        </p:txBody>
      </p:sp>
      <p:sp>
        <p:nvSpPr>
          <p:cNvPr id="8" name="TextBox 7">
            <a:extLst>
              <a:ext uri="{FF2B5EF4-FFF2-40B4-BE49-F238E27FC236}">
                <a16:creationId xmlns:a16="http://schemas.microsoft.com/office/drawing/2014/main" id="{0187C04B-9FCB-B022-0482-B2B731722727}"/>
              </a:ext>
            </a:extLst>
          </p:cNvPr>
          <p:cNvSpPr txBox="1"/>
          <p:nvPr/>
        </p:nvSpPr>
        <p:spPr>
          <a:xfrm>
            <a:off x="2196503" y="5983871"/>
            <a:ext cx="4522393" cy="338554"/>
          </a:xfrm>
          <a:prstGeom prst="rect">
            <a:avLst/>
          </a:prstGeom>
          <a:noFill/>
        </p:spPr>
        <p:txBody>
          <a:bodyPr wrap="none" rtlCol="0">
            <a:spAutoFit/>
          </a:bodyPr>
          <a:lstStyle/>
          <a:p>
            <a:r>
              <a:rPr lang="en-US" i="0" dirty="0"/>
              <a:t>Source: https://en.wikipedia.org/wiki/FLARM</a:t>
            </a:r>
          </a:p>
        </p:txBody>
      </p:sp>
      <p:sp>
        <p:nvSpPr>
          <p:cNvPr id="3" name="TextBox 2">
            <a:extLst>
              <a:ext uri="{FF2B5EF4-FFF2-40B4-BE49-F238E27FC236}">
                <a16:creationId xmlns:a16="http://schemas.microsoft.com/office/drawing/2014/main" id="{849F1642-025C-488B-993C-C635AE5D4F27}"/>
              </a:ext>
            </a:extLst>
          </p:cNvPr>
          <p:cNvSpPr txBox="1"/>
          <p:nvPr/>
        </p:nvSpPr>
        <p:spPr>
          <a:xfrm>
            <a:off x="533400" y="997911"/>
            <a:ext cx="7772400" cy="461665"/>
          </a:xfrm>
          <a:prstGeom prst="rect">
            <a:avLst/>
          </a:prstGeom>
          <a:noFill/>
          <a:ln>
            <a:solidFill>
              <a:schemeClr val="tx1"/>
            </a:solidFill>
          </a:ln>
        </p:spPr>
        <p:txBody>
          <a:bodyPr wrap="square">
            <a:spAutoFit/>
          </a:bodyPr>
          <a:lstStyle/>
          <a:p>
            <a:r>
              <a:rPr lang="en-US" sz="2400" i="0" dirty="0"/>
              <a:t>FLARM is a portmanteau of “</a:t>
            </a:r>
            <a:r>
              <a:rPr lang="en-US" sz="2400" i="0" u="sng" dirty="0" err="1"/>
              <a:t>FL</a:t>
            </a:r>
            <a:r>
              <a:rPr lang="en-US" sz="2400" i="0" dirty="0" err="1"/>
              <a:t>ight</a:t>
            </a:r>
            <a:r>
              <a:rPr lang="en-US" sz="2400" i="0" dirty="0"/>
              <a:t>" and “</a:t>
            </a:r>
            <a:r>
              <a:rPr lang="en-US" sz="2400" i="0" u="sng" dirty="0" err="1"/>
              <a:t>AL</a:t>
            </a:r>
            <a:r>
              <a:rPr lang="en-US" sz="2400" i="0" dirty="0" err="1"/>
              <a:t>arm</a:t>
            </a:r>
            <a:r>
              <a:rPr lang="en-US" sz="2400" i="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286616"/>
            <a:ext cx="9144000" cy="1143000"/>
          </a:xfrm>
        </p:spPr>
        <p:txBody>
          <a:bodyPr/>
          <a:lstStyle/>
          <a:p>
            <a:r>
              <a:rPr lang="en-US" sz="4000" b="1" kern="1200" dirty="0">
                <a:solidFill>
                  <a:srgbClr val="0000FF"/>
                </a:solidFill>
                <a:effectLst>
                  <a:outerShdw blurRad="38100" dist="38100" dir="2700000" algn="tl">
                    <a:srgbClr val="C0C0C0"/>
                  </a:outerShdw>
                </a:effectLst>
                <a:latin typeface="Arial" charset="0"/>
                <a:ea typeface="+mn-ea"/>
                <a:cs typeface="+mn-cs"/>
              </a:rPr>
              <a:t>Why is This Presentation </a:t>
            </a:r>
            <a:br>
              <a:rPr lang="en-US" sz="4000" b="1" kern="1200" dirty="0">
                <a:solidFill>
                  <a:srgbClr val="0000FF"/>
                </a:solidFill>
                <a:effectLst>
                  <a:outerShdw blurRad="38100" dist="38100" dir="2700000" algn="tl">
                    <a:srgbClr val="C0C0C0"/>
                  </a:outerShdw>
                </a:effectLst>
                <a:latin typeface="Arial" charset="0"/>
                <a:ea typeface="+mn-ea"/>
                <a:cs typeface="+mn-cs"/>
              </a:rPr>
            </a:br>
            <a:r>
              <a:rPr lang="en-US" sz="4000" b="1" kern="1200" dirty="0">
                <a:solidFill>
                  <a:srgbClr val="0000FF"/>
                </a:solidFill>
                <a:effectLst>
                  <a:outerShdw blurRad="38100" dist="38100" dir="2700000" algn="tl">
                    <a:srgbClr val="C0C0C0"/>
                  </a:outerShdw>
                </a:effectLst>
                <a:latin typeface="Arial" charset="0"/>
                <a:ea typeface="+mn-ea"/>
                <a:cs typeface="+mn-cs"/>
              </a:rPr>
              <a:t>Important?</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6</a:t>
            </a:fld>
            <a:endParaRPr lang="en-US" dirty="0"/>
          </a:p>
        </p:txBody>
      </p:sp>
      <p:pic>
        <p:nvPicPr>
          <p:cNvPr id="1026" name="Picture 2">
            <a:extLst>
              <a:ext uri="{FF2B5EF4-FFF2-40B4-BE49-F238E27FC236}">
                <a16:creationId xmlns:a16="http://schemas.microsoft.com/office/drawing/2014/main" id="{A874B282-570A-5457-80C4-C09B7C6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1400"/>
            <a:ext cx="944367" cy="626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2EE817-465D-14C7-5FA5-4DB9C2FBA716}"/>
              </a:ext>
            </a:extLst>
          </p:cNvPr>
          <p:cNvSpPr txBox="1"/>
          <p:nvPr/>
        </p:nvSpPr>
        <p:spPr>
          <a:xfrm>
            <a:off x="422563" y="1471595"/>
            <a:ext cx="8298873" cy="3785652"/>
          </a:xfrm>
          <a:prstGeom prst="rect">
            <a:avLst/>
          </a:prstGeom>
          <a:noFill/>
          <a:ln>
            <a:noFill/>
          </a:ln>
        </p:spPr>
        <p:txBody>
          <a:bodyPr wrap="square">
            <a:spAutoFit/>
          </a:bodyPr>
          <a:lstStyle/>
          <a:p>
            <a:pPr algn="just"/>
            <a:r>
              <a:rPr lang="en-US" sz="2000" b="0" i="0" dirty="0"/>
              <a:t>The work detailed in this presentation is very important to the proper operation of your FLARM Device. It is not simply enough to physically install your Flarm and antennas. </a:t>
            </a:r>
          </a:p>
          <a:p>
            <a:pPr algn="just"/>
            <a:endParaRPr lang="en-US" sz="2000" b="0" i="0" dirty="0"/>
          </a:p>
          <a:p>
            <a:pPr algn="just"/>
            <a:r>
              <a:rPr lang="en-US" sz="2000" b="0" i="0" dirty="0"/>
              <a:t>Three things must happen;</a:t>
            </a:r>
          </a:p>
          <a:p>
            <a:pPr algn="just"/>
            <a:endParaRPr lang="en-US" sz="2000" b="0" i="0" dirty="0"/>
          </a:p>
          <a:p>
            <a:pPr marL="457200" indent="-457200" algn="just">
              <a:buFont typeface="+mj-lt"/>
              <a:buAutoNum type="arabicPeriod"/>
            </a:pPr>
            <a:r>
              <a:rPr lang="en-US" sz="2000" b="0" i="0" dirty="0"/>
              <a:t>The FLARM device must be configured.</a:t>
            </a:r>
          </a:p>
          <a:p>
            <a:pPr marL="457200" indent="-457200" algn="just">
              <a:buFont typeface="+mj-lt"/>
              <a:buAutoNum type="arabicPeriod"/>
            </a:pPr>
            <a:endParaRPr lang="en-US" sz="2000" b="0" i="0" dirty="0"/>
          </a:p>
          <a:p>
            <a:pPr marL="457200" indent="-457200" algn="just">
              <a:buFont typeface="+mj-lt"/>
              <a:buAutoNum type="arabicPeriod"/>
            </a:pPr>
            <a:r>
              <a:rPr lang="en-US" sz="2000" b="0" i="0" dirty="0"/>
              <a:t>To make your Flarm valuable to those other pilots flying with,          or near you, you also need to register your unique FLARM Device.</a:t>
            </a:r>
          </a:p>
          <a:p>
            <a:pPr marL="457200" indent="-457200" algn="just">
              <a:buFont typeface="+mj-lt"/>
              <a:buAutoNum type="arabicPeriod"/>
            </a:pPr>
            <a:endParaRPr lang="en-US" sz="2000" b="0" i="0" dirty="0"/>
          </a:p>
          <a:p>
            <a:pPr marL="457200" indent="-457200" algn="just">
              <a:buFont typeface="+mj-lt"/>
              <a:buAutoNum type="arabicPeriod"/>
            </a:pPr>
            <a:r>
              <a:rPr lang="en-US" sz="2000" b="0" i="0" dirty="0"/>
              <a:t>Keep your FLARM device updated yearly.</a:t>
            </a:r>
          </a:p>
        </p:txBody>
      </p:sp>
      <p:sp>
        <p:nvSpPr>
          <p:cNvPr id="3" name="TextBox 2">
            <a:extLst>
              <a:ext uri="{FF2B5EF4-FFF2-40B4-BE49-F238E27FC236}">
                <a16:creationId xmlns:a16="http://schemas.microsoft.com/office/drawing/2014/main" id="{7F966ECE-5559-6406-4EB0-65BC85E1D8B6}"/>
              </a:ext>
            </a:extLst>
          </p:cNvPr>
          <p:cNvSpPr txBox="1"/>
          <p:nvPr/>
        </p:nvSpPr>
        <p:spPr>
          <a:xfrm>
            <a:off x="422562" y="5552945"/>
            <a:ext cx="8298873" cy="707886"/>
          </a:xfrm>
          <a:prstGeom prst="rect">
            <a:avLst/>
          </a:prstGeom>
          <a:noFill/>
          <a:ln>
            <a:solidFill>
              <a:schemeClr val="tx1"/>
            </a:solidFill>
          </a:ln>
        </p:spPr>
        <p:txBody>
          <a:bodyPr wrap="square">
            <a:spAutoFit/>
          </a:bodyPr>
          <a:lstStyle/>
          <a:p>
            <a:r>
              <a:rPr lang="en-US" sz="2000" i="0" dirty="0"/>
              <a:t>PS – Sorry, this presentation does </a:t>
            </a:r>
            <a:r>
              <a:rPr lang="en-US" sz="2000" i="0" u="sng" dirty="0"/>
              <a:t>NOT</a:t>
            </a:r>
            <a:r>
              <a:rPr lang="en-US" sz="2000" i="0" dirty="0"/>
              <a:t> show you how to           install a FLARM Device into your aircraft.  </a:t>
            </a:r>
          </a:p>
        </p:txBody>
      </p:sp>
    </p:spTree>
    <p:extLst>
      <p:ext uri="{BB962C8B-B14F-4D97-AF65-F5344CB8AC3E}">
        <p14:creationId xmlns:p14="http://schemas.microsoft.com/office/powerpoint/2010/main" val="40593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left)">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BA8253F-E2B7-406B-B7B6-6DFBF11EDBAE}"/>
              </a:ext>
            </a:extLst>
          </p:cNvPr>
          <p:cNvSpPr/>
          <p:nvPr/>
        </p:nvSpPr>
        <p:spPr>
          <a:xfrm>
            <a:off x="619197" y="-228600"/>
            <a:ext cx="7839003" cy="1322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00FF"/>
                </a:solidFill>
                <a:effectLst>
                  <a:outerShdw blurRad="38100" dist="38100" dir="2700000" algn="tl">
                    <a:srgbClr val="000000">
                      <a:alpha val="43137"/>
                    </a:srgbClr>
                  </a:outerShdw>
                </a:effectLst>
              </a:rPr>
              <a:t>Table of Contents</a:t>
            </a:r>
          </a:p>
        </p:txBody>
      </p:sp>
      <p:sp>
        <p:nvSpPr>
          <p:cNvPr id="3" name="Rectangle: Rounded Corners 2">
            <a:extLst>
              <a:ext uri="{FF2B5EF4-FFF2-40B4-BE49-F238E27FC236}">
                <a16:creationId xmlns:a16="http://schemas.microsoft.com/office/drawing/2014/main" id="{8853D4B1-C708-0B27-424F-C618FC1376EE}"/>
              </a:ext>
            </a:extLst>
          </p:cNvPr>
          <p:cNvSpPr/>
          <p:nvPr/>
        </p:nvSpPr>
        <p:spPr>
          <a:xfrm>
            <a:off x="685800" y="829658"/>
            <a:ext cx="8001000" cy="5690354"/>
          </a:xfrm>
          <a:prstGeom prst="roundRect">
            <a:avLst>
              <a:gd name="adj" fmla="val 714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514350" indent="-514350" algn="l">
              <a:buFont typeface="+mj-lt"/>
              <a:buAutoNum type="arabicParenR"/>
            </a:pPr>
            <a:r>
              <a:rPr lang="en-US" sz="2400" b="0" i="0" dirty="0">
                <a:solidFill>
                  <a:srgbClr val="0000FF"/>
                </a:solidFill>
              </a:rPr>
              <a:t>FLARM Device Information</a:t>
            </a:r>
          </a:p>
          <a:p>
            <a:pPr marL="514350" indent="-514350" algn="l">
              <a:buFont typeface="+mj-lt"/>
              <a:buAutoNum type="arabicParenR"/>
            </a:pPr>
            <a:r>
              <a:rPr lang="en-US" sz="2400" b="0" i="0" dirty="0">
                <a:solidFill>
                  <a:srgbClr val="0000FF"/>
                </a:solidFill>
              </a:rPr>
              <a:t>Why is this Presentation Important?</a:t>
            </a:r>
          </a:p>
          <a:p>
            <a:pPr marL="514350" indent="-514350" algn="l">
              <a:buFont typeface="+mj-lt"/>
              <a:buAutoNum type="arabicParenR"/>
            </a:pPr>
            <a:r>
              <a:rPr lang="en-US" sz="2400" b="0" i="0" dirty="0">
                <a:solidFill>
                  <a:srgbClr val="0000FF"/>
                </a:solidFill>
              </a:rPr>
              <a:t>“FLARM” versus “Flarm”</a:t>
            </a:r>
          </a:p>
          <a:p>
            <a:pPr marL="514350" indent="-514350" algn="l">
              <a:buFont typeface="+mj-lt"/>
              <a:buAutoNum type="arabicParenR"/>
            </a:pPr>
            <a:r>
              <a:rPr lang="en-US" sz="2400" b="0" i="0" dirty="0">
                <a:solidFill>
                  <a:srgbClr val="0000FF"/>
                </a:solidFill>
              </a:rPr>
              <a:t>FLARM Hardware Requirements</a:t>
            </a:r>
          </a:p>
          <a:p>
            <a:pPr marL="514350" indent="-514350" algn="l">
              <a:buFont typeface="+mj-lt"/>
              <a:buAutoNum type="arabicParenR"/>
            </a:pPr>
            <a:r>
              <a:rPr lang="en-US" sz="2800" b="0" i="0" dirty="0">
                <a:solidFill>
                  <a:srgbClr val="0000FF"/>
                </a:solidFill>
              </a:rPr>
              <a:t>Flarm Transmission &amp; Reception Animation</a:t>
            </a:r>
          </a:p>
          <a:p>
            <a:pPr marL="514350" indent="-514350" algn="l">
              <a:buFont typeface="+mj-lt"/>
              <a:buAutoNum type="arabicParenR"/>
            </a:pPr>
            <a:r>
              <a:rPr lang="en-US" sz="2800" b="0" i="0" dirty="0">
                <a:solidFill>
                  <a:srgbClr val="0000FF"/>
                </a:solidFill>
              </a:rPr>
              <a:t>Configuration Steps</a:t>
            </a:r>
            <a:endParaRPr lang="en-US" sz="2400" b="0" i="0" dirty="0">
              <a:solidFill>
                <a:srgbClr val="0000FF"/>
              </a:solidFill>
            </a:endParaRPr>
          </a:p>
          <a:p>
            <a:pPr marL="971550" lvl="1" indent="-514350" algn="l">
              <a:buFont typeface="+mj-lt"/>
              <a:buAutoNum type="alphaLcParenR"/>
            </a:pPr>
            <a:r>
              <a:rPr lang="en-US" sz="1800" b="0" i="0" dirty="0">
                <a:solidFill>
                  <a:srgbClr val="0000FF"/>
                </a:solidFill>
              </a:rPr>
              <a:t>FLARM Configuration File</a:t>
            </a:r>
          </a:p>
          <a:p>
            <a:pPr marL="971550" lvl="1" indent="-514350" algn="l">
              <a:buFont typeface="+mj-lt"/>
              <a:buAutoNum type="alphaLcParenR"/>
            </a:pPr>
            <a:r>
              <a:rPr lang="en-US" sz="1800" b="0" i="0" dirty="0">
                <a:solidFill>
                  <a:srgbClr val="0000FF"/>
                </a:solidFill>
              </a:rPr>
              <a:t>Registering Your FLARM</a:t>
            </a:r>
          </a:p>
          <a:p>
            <a:pPr marL="971550" lvl="1" indent="-514350" algn="l">
              <a:buFont typeface="+mj-lt"/>
              <a:buAutoNum type="alphaLcParenR"/>
            </a:pPr>
            <a:r>
              <a:rPr lang="en-US" sz="1800" b="0" i="0" dirty="0">
                <a:solidFill>
                  <a:srgbClr val="0000FF"/>
                </a:solidFill>
              </a:rPr>
              <a:t>FlarmNet Database File</a:t>
            </a:r>
          </a:p>
          <a:p>
            <a:pPr marL="971550" lvl="1" indent="-514350" algn="l">
              <a:buFont typeface="+mj-lt"/>
              <a:buAutoNum type="alphaLcParenR"/>
            </a:pPr>
            <a:r>
              <a:rPr lang="en-US" sz="1800" b="0" i="0" dirty="0">
                <a:solidFill>
                  <a:srgbClr val="0000FF"/>
                </a:solidFill>
              </a:rPr>
              <a:t>Flarm Glidernet File</a:t>
            </a:r>
          </a:p>
          <a:p>
            <a:pPr marL="971550" lvl="1" indent="-514350" algn="l">
              <a:buFont typeface="+mj-lt"/>
              <a:buAutoNum type="alphaLcParenR"/>
            </a:pPr>
            <a:r>
              <a:rPr lang="en-US" sz="1800" b="0" i="0" dirty="0">
                <a:solidFill>
                  <a:srgbClr val="0000FF"/>
                </a:solidFill>
              </a:rPr>
              <a:t>FLARM Registration With OGN</a:t>
            </a:r>
          </a:p>
          <a:p>
            <a:pPr marL="514350" indent="-514350" algn="l">
              <a:buFont typeface="+mj-lt"/>
              <a:buAutoNum type="arabicParenR"/>
            </a:pPr>
            <a:r>
              <a:rPr lang="en-US" sz="2400" b="0" i="0" dirty="0">
                <a:solidFill>
                  <a:srgbClr val="0000FF"/>
                </a:solidFill>
              </a:rPr>
              <a:t>FLARM Display Devices</a:t>
            </a:r>
          </a:p>
          <a:p>
            <a:pPr marL="514350" indent="-514350" algn="l">
              <a:buFont typeface="+mj-lt"/>
              <a:buAutoNum type="arabicParenR"/>
            </a:pPr>
            <a:r>
              <a:rPr lang="en-US" sz="2400" b="0" i="0" dirty="0">
                <a:solidFill>
                  <a:srgbClr val="0000FF"/>
                </a:solidFill>
              </a:rPr>
              <a:t>Miscellaneous How-To Details</a:t>
            </a:r>
          </a:p>
          <a:p>
            <a:pPr marL="971550" lvl="1" indent="-514350" algn="l">
              <a:buFont typeface="+mj-lt"/>
              <a:buAutoNum type="alphaLcParenR"/>
            </a:pPr>
            <a:r>
              <a:rPr lang="en-US" sz="1800" b="0" i="0" dirty="0">
                <a:solidFill>
                  <a:srgbClr val="0000FF"/>
                </a:solidFill>
              </a:rPr>
              <a:t>FLARM Range Analysis</a:t>
            </a:r>
          </a:p>
          <a:p>
            <a:pPr marL="971550" lvl="1" indent="-514350" algn="l">
              <a:buFont typeface="+mj-lt"/>
              <a:buAutoNum type="alphaLcParenR"/>
            </a:pPr>
            <a:r>
              <a:rPr lang="en-US" sz="1800" b="0" i="0" dirty="0">
                <a:solidFill>
                  <a:srgbClr val="0000FF"/>
                </a:solidFill>
              </a:rPr>
              <a:t>Transferring a FLARM device to a new owner</a:t>
            </a:r>
          </a:p>
          <a:p>
            <a:pPr marL="514350" indent="-514350" algn="l">
              <a:buFont typeface="+mj-lt"/>
              <a:buAutoNum type="arabicParenR"/>
            </a:pPr>
            <a:r>
              <a:rPr lang="en-US" sz="2400" b="0" i="0" dirty="0">
                <a:solidFill>
                  <a:srgbClr val="0000FF"/>
                </a:solidFill>
              </a:rPr>
              <a:t>Miscellaneous Flarm Information</a:t>
            </a:r>
          </a:p>
        </p:txBody>
      </p:sp>
    </p:spTree>
    <p:extLst>
      <p:ext uri="{BB962C8B-B14F-4D97-AF65-F5344CB8AC3E}">
        <p14:creationId xmlns:p14="http://schemas.microsoft.com/office/powerpoint/2010/main" val="242546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5"/>
            <a:ext cx="9144000" cy="2115771"/>
          </a:xfrm>
        </p:spPr>
        <p:txBody>
          <a:bodyPr/>
          <a:lstStyle/>
          <a:p>
            <a:r>
              <a:rPr lang="en-US" sz="4000" b="1" kern="1200" dirty="0">
                <a:solidFill>
                  <a:srgbClr val="0000FF"/>
                </a:solidFill>
                <a:effectLst>
                  <a:outerShdw blurRad="38100" dist="38100" dir="2700000" algn="tl">
                    <a:srgbClr val="C0C0C0"/>
                  </a:outerShdw>
                </a:effectLst>
                <a:latin typeface="Arial" charset="0"/>
                <a:ea typeface="+mn-ea"/>
                <a:cs typeface="+mn-cs"/>
              </a:rPr>
              <a:t>Meaning of </a:t>
            </a:r>
            <a:br>
              <a:rPr lang="en-US" sz="4000" b="1" kern="1200" dirty="0">
                <a:solidFill>
                  <a:srgbClr val="0000FF"/>
                </a:solidFill>
                <a:effectLst>
                  <a:outerShdw blurRad="38100" dist="38100" dir="2700000" algn="tl">
                    <a:srgbClr val="C0C0C0"/>
                  </a:outerShdw>
                </a:effectLst>
                <a:latin typeface="Arial" charset="0"/>
                <a:ea typeface="+mn-ea"/>
                <a:cs typeface="+mn-cs"/>
              </a:rPr>
            </a:br>
            <a:r>
              <a:rPr lang="en-US" sz="4000" b="1" kern="1200" dirty="0">
                <a:solidFill>
                  <a:srgbClr val="0000FF"/>
                </a:solidFill>
                <a:effectLst>
                  <a:outerShdw blurRad="38100" dist="38100" dir="2700000" algn="tl">
                    <a:srgbClr val="C0C0C0"/>
                  </a:outerShdw>
                </a:effectLst>
                <a:latin typeface="Arial" charset="0"/>
                <a:ea typeface="+mn-ea"/>
                <a:cs typeface="+mn-cs"/>
              </a:rPr>
              <a:t>“FLARM” versus “Flarm”</a:t>
            </a:r>
            <a:br>
              <a:rPr lang="en-US" sz="4000" b="1" kern="1200" dirty="0">
                <a:solidFill>
                  <a:srgbClr val="0000FF"/>
                </a:solidFill>
                <a:effectLst>
                  <a:outerShdw blurRad="38100" dist="38100" dir="2700000" algn="tl">
                    <a:srgbClr val="C0C0C0"/>
                  </a:outerShdw>
                </a:effectLst>
                <a:latin typeface="Arial" charset="0"/>
                <a:ea typeface="+mn-ea"/>
                <a:cs typeface="+mn-cs"/>
              </a:rPr>
            </a:br>
            <a:r>
              <a:rPr lang="en-US" sz="4000" b="1" kern="1200" dirty="0">
                <a:solidFill>
                  <a:srgbClr val="0000FF"/>
                </a:solidFill>
                <a:effectLst>
                  <a:outerShdw blurRad="38100" dist="38100" dir="2700000" algn="tl">
                    <a:srgbClr val="C0C0C0"/>
                  </a:outerShdw>
                </a:effectLst>
                <a:latin typeface="Arial" charset="0"/>
                <a:ea typeface="+mn-ea"/>
                <a:cs typeface="+mn-cs"/>
              </a:rPr>
              <a:t>Use Within this Document</a:t>
            </a: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8</a:t>
            </a:fld>
            <a:endParaRPr lang="en-US" dirty="0"/>
          </a:p>
        </p:txBody>
      </p:sp>
      <p:pic>
        <p:nvPicPr>
          <p:cNvPr id="1026" name="Picture 2">
            <a:extLst>
              <a:ext uri="{FF2B5EF4-FFF2-40B4-BE49-F238E27FC236}">
                <a16:creationId xmlns:a16="http://schemas.microsoft.com/office/drawing/2014/main" id="{A874B282-570A-5457-80C4-C09B7C6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33" y="231400"/>
            <a:ext cx="944367" cy="626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454043E-438F-8B41-6B12-7D9FA2158CA6}"/>
              </a:ext>
            </a:extLst>
          </p:cNvPr>
          <p:cNvGrpSpPr/>
          <p:nvPr/>
        </p:nvGrpSpPr>
        <p:grpSpPr>
          <a:xfrm>
            <a:off x="328448" y="2215169"/>
            <a:ext cx="8520916" cy="1446550"/>
            <a:chOff x="198633" y="4534132"/>
            <a:chExt cx="8520916" cy="1446550"/>
          </a:xfrm>
        </p:grpSpPr>
        <p:sp>
          <p:nvSpPr>
            <p:cNvPr id="7" name="TextBox 6">
              <a:extLst>
                <a:ext uri="{FF2B5EF4-FFF2-40B4-BE49-F238E27FC236}">
                  <a16:creationId xmlns:a16="http://schemas.microsoft.com/office/drawing/2014/main" id="{F52EE817-465D-14C7-5FA5-4DB9C2FBA716}"/>
                </a:ext>
              </a:extLst>
            </p:cNvPr>
            <p:cNvSpPr txBox="1"/>
            <p:nvPr/>
          </p:nvSpPr>
          <p:spPr>
            <a:xfrm>
              <a:off x="198633" y="4534132"/>
              <a:ext cx="6675633" cy="1446550"/>
            </a:xfrm>
            <a:prstGeom prst="rect">
              <a:avLst/>
            </a:prstGeom>
            <a:noFill/>
            <a:ln>
              <a:solidFill>
                <a:schemeClr val="tx1"/>
              </a:solidFill>
            </a:ln>
          </p:spPr>
          <p:txBody>
            <a:bodyPr wrap="square">
              <a:spAutoFit/>
            </a:bodyPr>
            <a:lstStyle/>
            <a:p>
              <a:pPr marL="457200" indent="-457200" algn="just">
                <a:buFont typeface="Wingdings" panose="05000000000000000000" pitchFamily="2" charset="2"/>
                <a:buChar char="Ø"/>
              </a:pPr>
              <a:r>
                <a:rPr lang="en-US" sz="2800" i="0" dirty="0"/>
                <a:t>“Flarm” (initial capitals only)</a:t>
              </a:r>
            </a:p>
            <a:p>
              <a:pPr marL="742950" lvl="1" indent="-285750" algn="l">
                <a:buFont typeface="Wingdings" panose="05000000000000000000" pitchFamily="2" charset="2"/>
                <a:buChar char="§"/>
              </a:pPr>
              <a:r>
                <a:rPr lang="en-US" sz="2000" b="0" i="0" dirty="0"/>
                <a:t>This will refer to the Flarm system as a whole       or parts thereof</a:t>
              </a:r>
            </a:p>
            <a:p>
              <a:pPr lvl="1" algn="just"/>
              <a:endParaRPr lang="en-US" sz="2000" b="0" i="0" dirty="0"/>
            </a:p>
          </p:txBody>
        </p:sp>
        <p:pic>
          <p:nvPicPr>
            <p:cNvPr id="5" name="Picture 2" descr="undefined">
              <a:extLst>
                <a:ext uri="{FF2B5EF4-FFF2-40B4-BE49-F238E27FC236}">
                  <a16:creationId xmlns:a16="http://schemas.microsoft.com/office/drawing/2014/main" id="{F553C518-FF66-C71E-E8AD-2B2D667FE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998" y="4596482"/>
              <a:ext cx="1986551" cy="13218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69CAD37-D360-AB37-CFED-127ECDAF7897}"/>
              </a:ext>
            </a:extLst>
          </p:cNvPr>
          <p:cNvGrpSpPr/>
          <p:nvPr/>
        </p:nvGrpSpPr>
        <p:grpSpPr>
          <a:xfrm>
            <a:off x="304800" y="4027533"/>
            <a:ext cx="8724204" cy="2526328"/>
            <a:chOff x="328448" y="3826783"/>
            <a:chExt cx="8724204" cy="2526328"/>
          </a:xfrm>
        </p:grpSpPr>
        <p:sp>
          <p:nvSpPr>
            <p:cNvPr id="8" name="TextBox 7">
              <a:extLst>
                <a:ext uri="{FF2B5EF4-FFF2-40B4-BE49-F238E27FC236}">
                  <a16:creationId xmlns:a16="http://schemas.microsoft.com/office/drawing/2014/main" id="{77FBCB58-B947-D87A-7B82-2831EBC4553E}"/>
                </a:ext>
              </a:extLst>
            </p:cNvPr>
            <p:cNvSpPr txBox="1"/>
            <p:nvPr/>
          </p:nvSpPr>
          <p:spPr>
            <a:xfrm>
              <a:off x="328448" y="4431702"/>
              <a:ext cx="6675633" cy="1138773"/>
            </a:xfrm>
            <a:prstGeom prst="rect">
              <a:avLst/>
            </a:prstGeom>
            <a:noFill/>
            <a:ln>
              <a:solidFill>
                <a:schemeClr val="tx1"/>
              </a:solidFill>
            </a:ln>
          </p:spPr>
          <p:txBody>
            <a:bodyPr wrap="square">
              <a:spAutoFit/>
            </a:bodyPr>
            <a:lstStyle/>
            <a:p>
              <a:pPr algn="just"/>
              <a:endParaRPr lang="en-US" sz="2000" b="0" i="0" dirty="0"/>
            </a:p>
            <a:p>
              <a:pPr marL="457200" indent="-457200" algn="just">
                <a:buFont typeface="Wingdings" panose="05000000000000000000" pitchFamily="2" charset="2"/>
                <a:buChar char="Ø"/>
              </a:pPr>
              <a:r>
                <a:rPr lang="en-US" sz="2800" i="0" dirty="0"/>
                <a:t>“FLARM” (all capitals) </a:t>
              </a:r>
            </a:p>
            <a:p>
              <a:pPr marL="742950" lvl="1" indent="-285750" algn="just">
                <a:buFont typeface="Wingdings" panose="05000000000000000000" pitchFamily="2" charset="2"/>
                <a:buChar char="§"/>
              </a:pPr>
              <a:r>
                <a:rPr lang="en-US" sz="2000" b="0" i="0" dirty="0"/>
                <a:t>This refers to the physical FLARM devices.</a:t>
              </a:r>
            </a:p>
          </p:txBody>
        </p:sp>
        <p:pic>
          <p:nvPicPr>
            <p:cNvPr id="3" name="Picture 2">
              <a:extLst>
                <a:ext uri="{FF2B5EF4-FFF2-40B4-BE49-F238E27FC236}">
                  <a16:creationId xmlns:a16="http://schemas.microsoft.com/office/drawing/2014/main" id="{C18EDBD8-7351-4070-D44B-F2E1E93E4CD1}"/>
                </a:ext>
              </a:extLst>
            </p:cNvPr>
            <p:cNvPicPr>
              <a:picLocks noChangeAspect="1"/>
            </p:cNvPicPr>
            <p:nvPr/>
          </p:nvPicPr>
          <p:blipFill>
            <a:blip r:embed="rId4"/>
            <a:stretch>
              <a:fillRect/>
            </a:stretch>
          </p:blipFill>
          <p:spPr>
            <a:xfrm>
              <a:off x="5638800" y="3826783"/>
              <a:ext cx="2000250" cy="1383632"/>
            </a:xfrm>
            <a:prstGeom prst="rect">
              <a:avLst/>
            </a:prstGeom>
            <a:ln>
              <a:solidFill>
                <a:schemeClr val="tx1"/>
              </a:solidFill>
            </a:ln>
          </p:spPr>
        </p:pic>
        <p:pic>
          <p:nvPicPr>
            <p:cNvPr id="6" name="Picture 5">
              <a:extLst>
                <a:ext uri="{FF2B5EF4-FFF2-40B4-BE49-F238E27FC236}">
                  <a16:creationId xmlns:a16="http://schemas.microsoft.com/office/drawing/2014/main" id="{00A5DF47-E0B4-30D7-D066-CF6F6A49254D}"/>
                </a:ext>
              </a:extLst>
            </p:cNvPr>
            <p:cNvPicPr>
              <a:picLocks noChangeAspect="1"/>
            </p:cNvPicPr>
            <p:nvPr/>
          </p:nvPicPr>
          <p:blipFill>
            <a:blip r:embed="rId5"/>
            <a:stretch>
              <a:fillRect/>
            </a:stretch>
          </p:blipFill>
          <p:spPr>
            <a:xfrm>
              <a:off x="5638800" y="5475047"/>
              <a:ext cx="2041499" cy="878064"/>
            </a:xfrm>
            <a:prstGeom prst="rect">
              <a:avLst/>
            </a:prstGeom>
            <a:ln>
              <a:solidFill>
                <a:schemeClr val="tx1"/>
              </a:solidFill>
            </a:ln>
          </p:spPr>
        </p:pic>
        <p:pic>
          <p:nvPicPr>
            <p:cNvPr id="12" name="Picture 11">
              <a:extLst>
                <a:ext uri="{FF2B5EF4-FFF2-40B4-BE49-F238E27FC236}">
                  <a16:creationId xmlns:a16="http://schemas.microsoft.com/office/drawing/2014/main" id="{666CAFDF-6EFD-8D68-3550-3DBE91CA1617}"/>
                </a:ext>
              </a:extLst>
            </p:cNvPr>
            <p:cNvPicPr>
              <a:picLocks noChangeAspect="1"/>
            </p:cNvPicPr>
            <p:nvPr/>
          </p:nvPicPr>
          <p:blipFill>
            <a:blip r:embed="rId6"/>
            <a:stretch>
              <a:fillRect/>
            </a:stretch>
          </p:blipFill>
          <p:spPr>
            <a:xfrm>
              <a:off x="7391399" y="4543092"/>
              <a:ext cx="1661253" cy="1172649"/>
            </a:xfrm>
            <a:prstGeom prst="rect">
              <a:avLst/>
            </a:prstGeom>
            <a:ln>
              <a:solidFill>
                <a:schemeClr val="tx1"/>
              </a:solidFill>
            </a:ln>
          </p:spPr>
        </p:pic>
      </p:grpSp>
    </p:spTree>
    <p:extLst>
      <p:ext uri="{BB962C8B-B14F-4D97-AF65-F5344CB8AC3E}">
        <p14:creationId xmlns:p14="http://schemas.microsoft.com/office/powerpoint/2010/main" val="2624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 y="183794"/>
            <a:ext cx="9144000" cy="1938992"/>
          </a:xfrm>
        </p:spPr>
        <p:txBody>
          <a:bodyPr>
            <a:spAutoFit/>
          </a:bodyPr>
          <a:lstStyle/>
          <a:p>
            <a:r>
              <a:rPr lang="en-US" sz="4000" kern="1200" dirty="0">
                <a:solidFill>
                  <a:srgbClr val="0000FF"/>
                </a:solidFill>
                <a:effectLst>
                  <a:outerShdw blurRad="38100" dist="38100" dir="2700000" algn="tl">
                    <a:srgbClr val="C0C0C0"/>
                  </a:outerShdw>
                </a:effectLst>
                <a:latin typeface="Arial" charset="0"/>
                <a:ea typeface="+mn-ea"/>
                <a:cs typeface="+mn-cs"/>
              </a:rPr>
              <a:t>How does Flarm </a:t>
            </a:r>
            <a:br>
              <a:rPr lang="en-US" sz="4000" kern="1200" dirty="0">
                <a:solidFill>
                  <a:srgbClr val="0000FF"/>
                </a:solidFill>
                <a:effectLst>
                  <a:outerShdw blurRad="38100" dist="38100" dir="2700000" algn="tl">
                    <a:srgbClr val="C0C0C0"/>
                  </a:outerShdw>
                </a:effectLst>
                <a:latin typeface="Arial" charset="0"/>
                <a:ea typeface="+mn-ea"/>
                <a:cs typeface="+mn-cs"/>
              </a:rPr>
            </a:br>
            <a:r>
              <a:rPr lang="en-US" sz="4000" kern="1200" dirty="0">
                <a:solidFill>
                  <a:srgbClr val="0000FF"/>
                </a:solidFill>
                <a:effectLst>
                  <a:outerShdw blurRad="38100" dist="38100" dir="2700000" algn="tl">
                    <a:srgbClr val="C0C0C0"/>
                  </a:outerShdw>
                </a:effectLst>
                <a:latin typeface="Arial" charset="0"/>
                <a:ea typeface="+mn-ea"/>
                <a:cs typeface="+mn-cs"/>
              </a:rPr>
              <a:t>Transmission &amp; Reception Work?</a:t>
            </a:r>
            <a:br>
              <a:rPr lang="en-US" sz="4000" kern="1200" dirty="0">
                <a:solidFill>
                  <a:srgbClr val="0000FF"/>
                </a:solidFill>
                <a:effectLst>
                  <a:outerShdw blurRad="38100" dist="38100" dir="2700000" algn="tl">
                    <a:srgbClr val="C0C0C0"/>
                  </a:outerShdw>
                </a:effectLst>
                <a:latin typeface="Arial" charset="0"/>
                <a:ea typeface="+mn-ea"/>
                <a:cs typeface="+mn-cs"/>
              </a:rPr>
            </a:br>
            <a:r>
              <a:rPr lang="en-US" sz="4000" kern="1200" dirty="0">
                <a:solidFill>
                  <a:srgbClr val="0000FF"/>
                </a:solidFill>
                <a:effectLst>
                  <a:outerShdw blurRad="38100" dist="38100" dir="2700000" algn="tl">
                    <a:srgbClr val="C0C0C0"/>
                  </a:outerShdw>
                </a:effectLst>
                <a:latin typeface="Arial" charset="0"/>
                <a:ea typeface="+mn-ea"/>
                <a:cs typeface="+mn-cs"/>
              </a:rPr>
              <a:t>An Animation</a:t>
            </a:r>
            <a:endParaRPr lang="en-US" sz="4000" b="1" kern="1200" dirty="0">
              <a:solidFill>
                <a:srgbClr val="0000FF"/>
              </a:solidFill>
              <a:effectLst>
                <a:outerShdw blurRad="38100" dist="38100" dir="2700000" algn="tl">
                  <a:srgbClr val="C0C0C0"/>
                </a:outerShdw>
              </a:effectLst>
              <a:latin typeface="Arial" charset="0"/>
              <a:ea typeface="+mn-ea"/>
              <a:cs typeface="+mn-cs"/>
            </a:endParaRPr>
          </a:p>
        </p:txBody>
      </p:sp>
      <p:sp>
        <p:nvSpPr>
          <p:cNvPr id="4" name="Slide Number Placeholder 3"/>
          <p:cNvSpPr>
            <a:spLocks noGrp="1"/>
          </p:cNvSpPr>
          <p:nvPr>
            <p:ph type="sldNum" sz="quarter" idx="12"/>
          </p:nvPr>
        </p:nvSpPr>
        <p:spPr/>
        <p:txBody>
          <a:bodyPr/>
          <a:lstStyle/>
          <a:p>
            <a:pPr>
              <a:defRPr/>
            </a:pPr>
            <a:fld id="{B1F856E0-68EF-4087-88B5-8351F7323B37}" type="slidenum">
              <a:rPr lang="en-US" smtClean="0"/>
              <a:pPr>
                <a:defRPr/>
              </a:pPr>
              <a:t>9</a:t>
            </a:fld>
            <a:endParaRPr lang="en-US" dirty="0"/>
          </a:p>
        </p:txBody>
      </p:sp>
      <p:pic>
        <p:nvPicPr>
          <p:cNvPr id="1026" name="Picture 2">
            <a:extLst>
              <a:ext uri="{FF2B5EF4-FFF2-40B4-BE49-F238E27FC236}">
                <a16:creationId xmlns:a16="http://schemas.microsoft.com/office/drawing/2014/main" id="{A874B282-570A-5457-80C4-C09B7C67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633" y="231400"/>
            <a:ext cx="944367" cy="6267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52EE817-465D-14C7-5FA5-4DB9C2FBA716}"/>
              </a:ext>
            </a:extLst>
          </p:cNvPr>
          <p:cNvSpPr txBox="1"/>
          <p:nvPr/>
        </p:nvSpPr>
        <p:spPr>
          <a:xfrm>
            <a:off x="268014" y="2590800"/>
            <a:ext cx="8534400" cy="2923877"/>
          </a:xfrm>
          <a:prstGeom prst="rect">
            <a:avLst/>
          </a:prstGeom>
          <a:noFill/>
          <a:ln>
            <a:solidFill>
              <a:schemeClr val="tx1"/>
            </a:solidFill>
          </a:ln>
        </p:spPr>
        <p:txBody>
          <a:bodyPr wrap="square">
            <a:spAutoFit/>
          </a:bodyPr>
          <a:lstStyle/>
          <a:p>
            <a:pPr lvl="1"/>
            <a:r>
              <a:rPr lang="en-US" b="0" i="0" dirty="0"/>
              <a:t> </a:t>
            </a:r>
            <a:r>
              <a:rPr lang="en-US" sz="2800" b="0" i="0" dirty="0"/>
              <a:t>The following few slides shows an “animation” of the step-by-step process of how the Flarm system communicates between two aircraft (gliders).</a:t>
            </a:r>
          </a:p>
          <a:p>
            <a:pPr lvl="1"/>
            <a:r>
              <a:rPr lang="en-US" b="0" i="0" dirty="0"/>
              <a:t> </a:t>
            </a:r>
          </a:p>
          <a:p>
            <a:pPr lvl="1"/>
            <a:r>
              <a:rPr lang="en-US" sz="2800" i="0" dirty="0"/>
              <a:t>Step through the slides one at a time</a:t>
            </a:r>
          </a:p>
          <a:p>
            <a:pPr lvl="1"/>
            <a:r>
              <a:rPr lang="en-US" sz="2800" i="0" u="sng" dirty="0"/>
              <a:t>or</a:t>
            </a:r>
            <a:r>
              <a:rPr lang="en-US" sz="2800" i="0" dirty="0"/>
              <a:t> download &amp; run the PowerPoint File </a:t>
            </a:r>
          </a:p>
          <a:p>
            <a:pPr lvl="1"/>
            <a:r>
              <a:rPr lang="en-US" sz="2800" i="0" dirty="0"/>
              <a:t>from the web site for more clarity</a:t>
            </a:r>
          </a:p>
        </p:txBody>
      </p:sp>
      <p:sp>
        <p:nvSpPr>
          <p:cNvPr id="3" name="Title 1">
            <a:extLst>
              <a:ext uri="{FF2B5EF4-FFF2-40B4-BE49-F238E27FC236}">
                <a16:creationId xmlns:a16="http://schemas.microsoft.com/office/drawing/2014/main" id="{E0800197-D36A-41F9-762F-D1733538DFB2}"/>
              </a:ext>
            </a:extLst>
          </p:cNvPr>
          <p:cNvSpPr txBox="1">
            <a:spLocks/>
          </p:cNvSpPr>
          <p:nvPr/>
        </p:nvSpPr>
        <p:spPr bwMode="auto">
          <a:xfrm>
            <a:off x="8836573" y="4621972"/>
            <a:ext cx="8792967"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i="0" kern="1200" dirty="0">
                <a:solidFill>
                  <a:srgbClr val="0000FF"/>
                </a:solidFill>
                <a:effectLst>
                  <a:outerShdw blurRad="38100" dist="38100" dir="2700000" algn="tl">
                    <a:srgbClr val="C0C0C0"/>
                  </a:outerShdw>
                </a:effectLst>
                <a:latin typeface="Arial" charset="0"/>
                <a:ea typeface="+mn-ea"/>
                <a:cs typeface="+mn-cs"/>
              </a:rPr>
              <a:t>Watch the Following Animation</a:t>
            </a:r>
          </a:p>
        </p:txBody>
      </p:sp>
    </p:spTree>
    <p:extLst>
      <p:ext uri="{BB962C8B-B14F-4D97-AF65-F5344CB8AC3E}">
        <p14:creationId xmlns:p14="http://schemas.microsoft.com/office/powerpoint/2010/main" val="347574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85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1"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200" b="0" i="0" dirty="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111648</TotalTime>
  <Words>3471</Words>
  <Application>Microsoft Office PowerPoint</Application>
  <PresentationFormat>On-screen Show (4:3)</PresentationFormat>
  <Paragraphs>487</Paragraphs>
  <Slides>46</Slides>
  <Notes>3</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46</vt:i4>
      </vt:variant>
    </vt:vector>
  </HeadingPairs>
  <TitlesOfParts>
    <vt:vector size="52" baseType="lpstr">
      <vt:lpstr>Aptos Black</vt:lpstr>
      <vt:lpstr>Arial</vt:lpstr>
      <vt:lpstr>Arial Black</vt:lpstr>
      <vt:lpstr>Calibri</vt:lpstr>
      <vt:lpstr>Wingdings</vt:lpstr>
      <vt:lpstr>Default Design</vt:lpstr>
      <vt:lpstr>PowerPoint Presentation</vt:lpstr>
      <vt:lpstr>PowerPoint Presentation</vt:lpstr>
      <vt:lpstr>PowerPoint Presentation</vt:lpstr>
      <vt:lpstr>PowerPoint Presentation</vt:lpstr>
      <vt:lpstr>Basic FLARM Device Information</vt:lpstr>
      <vt:lpstr>Why is This Presentation  Important?</vt:lpstr>
      <vt:lpstr>PowerPoint Presentation</vt:lpstr>
      <vt:lpstr>Meaning of  “FLARM” versus “Flarm” Use Within this Document</vt:lpstr>
      <vt:lpstr>How does Flarm  Transmission &amp; Reception Work? An Animation</vt:lpstr>
      <vt:lpstr>PowerPoint Presentation</vt:lpstr>
      <vt:lpstr>PowerPoint Presentation</vt:lpstr>
      <vt:lpstr>PowerPoint Presentation</vt:lpstr>
      <vt:lpstr>Step 4 – Glider BRN’s display device uses FlarmNet Database   </vt:lpstr>
      <vt:lpstr>PowerPoint Presentation</vt:lpstr>
      <vt:lpstr>CRITICAL FIRST STEPS  Creation &amp; Installation of … </vt:lpstr>
      <vt:lpstr>FLARM Setup Requirements</vt:lpstr>
      <vt:lpstr>STEP 1 Creating and Downloading a  FLARM Configuration File</vt:lpstr>
      <vt:lpstr>FLARM Configuration File</vt:lpstr>
      <vt:lpstr>FLARM Configuration File</vt:lpstr>
      <vt:lpstr>FLARM Configuration File</vt:lpstr>
      <vt:lpstr>FLARM Configuration File</vt:lpstr>
      <vt:lpstr>FLARM Configuration File</vt:lpstr>
      <vt:lpstr>FLARM Configuration File</vt:lpstr>
      <vt:lpstr>STEP 2 Registering Your FLARM Device At FlarmNet.org</vt:lpstr>
      <vt:lpstr>Flarmnet Registration</vt:lpstr>
      <vt:lpstr>STEP 3 Download and Install  the Latest FlarmNet Database </vt:lpstr>
      <vt:lpstr>FlarmNet Database File</vt:lpstr>
      <vt:lpstr>PowerPoint Presentation</vt:lpstr>
      <vt:lpstr>STEP 4 Register Your FLARM Device At ddb.glidernet.org</vt:lpstr>
      <vt:lpstr>Glidernet Registration</vt:lpstr>
      <vt:lpstr>FLARM Software Updating</vt:lpstr>
      <vt:lpstr>FLARM Display Devices</vt:lpstr>
      <vt:lpstr>Miscellaneous  Flarm  Information</vt:lpstr>
      <vt:lpstr>FLARM Device Range Analysis</vt:lpstr>
      <vt:lpstr>PowerPoint Presentation</vt:lpstr>
      <vt:lpstr>Transfer a Glidernet registered FLARM Device to a New Owner</vt:lpstr>
      <vt:lpstr>Transfer a Flarmnet registered FLARM Device to a New Owner</vt:lpstr>
      <vt:lpstr>Transferring a FLARM Device into another Aircraft</vt:lpstr>
      <vt:lpstr>PowerPoint Presentation</vt:lpstr>
      <vt:lpstr>PowerPoint Presentation</vt:lpstr>
      <vt:lpstr>PowerPoint Presentation</vt:lpstr>
      <vt:lpstr>PowerPoint Presentation</vt:lpstr>
      <vt:lpstr>PowerPoint Presentation</vt:lpstr>
      <vt:lpstr>PowerPoint Presentation</vt:lpstr>
      <vt:lpstr>See My Other Presentations</vt:lpstr>
      <vt:lpstr>PowerPoint Presentation</vt:lpstr>
    </vt:vector>
  </TitlesOfParts>
  <Company>Motorola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DeRosa - Computer Sciences Corp</dc:creator>
  <cp:lastModifiedBy>John DeRosa</cp:lastModifiedBy>
  <cp:revision>2095</cp:revision>
  <cp:lastPrinted>2017-08-18T12:53:10Z</cp:lastPrinted>
  <dcterms:created xsi:type="dcterms:W3CDTF">2005-02-12T18:31:43Z</dcterms:created>
  <dcterms:modified xsi:type="dcterms:W3CDTF">2026-03-10T03:12:33Z</dcterms:modified>
</cp:coreProperties>
</file>